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0"/>
  </p:notesMasterIdLst>
  <p:sldIdLst>
    <p:sldId id="257" r:id="rId4"/>
    <p:sldId id="294" r:id="rId5"/>
    <p:sldId id="296" r:id="rId6"/>
    <p:sldId id="297" r:id="rId7"/>
    <p:sldId id="298" r:id="rId8"/>
    <p:sldId id="29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0000"/>
    <a:srgbClr val="FF9966"/>
    <a:srgbClr val="FFFFCC"/>
    <a:srgbClr val="FFE8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5:52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5:53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4477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5:56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5792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6:06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5845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6:34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016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ESTRUTURAS DE DADOS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dirty="0" smtClean="0">
                <a:solidFill>
                  <a:srgbClr val="FFFFFF">
                    <a:tint val="75000"/>
                  </a:srgbClr>
                </a:solidFill>
              </a:rPr>
              <a:t>13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Árvores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863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Características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385911" cy="310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Árvore </a:t>
            </a:r>
            <a:r>
              <a:rPr lang="pt-BR" dirty="0" smtClean="0"/>
              <a:t>são estruturas de dados extremamente úteis em muitas aplicações. É formada por um conjunto de elementos denominados </a:t>
            </a:r>
            <a:r>
              <a:rPr lang="pt-BR" dirty="0" smtClean="0">
                <a:solidFill>
                  <a:srgbClr val="FFFF00"/>
                </a:solidFill>
              </a:rPr>
              <a:t>vértices</a:t>
            </a:r>
            <a:r>
              <a:rPr lang="pt-BR" dirty="0" smtClean="0"/>
              <a:t> ou </a:t>
            </a:r>
            <a:r>
              <a:rPr lang="pt-BR" dirty="0" smtClean="0">
                <a:solidFill>
                  <a:srgbClr val="FFFF00"/>
                </a:solidFill>
              </a:rPr>
              <a:t>nós</a:t>
            </a:r>
            <a:r>
              <a:rPr lang="pt-BR" dirty="0" smtClean="0"/>
              <a:t>. Se a árvore não estiver vazia, ela então possui uma raiz e seus demais elementos são particionados em conjuntos disjuntos chamados </a:t>
            </a:r>
            <a:r>
              <a:rPr lang="pt-BR" dirty="0" err="1" smtClean="0">
                <a:solidFill>
                  <a:srgbClr val="FFFF00"/>
                </a:solidFill>
              </a:rPr>
              <a:t>sub-árvores</a:t>
            </a:r>
            <a:r>
              <a:rPr lang="pt-BR" dirty="0" smtClean="0"/>
              <a:t>.</a:t>
            </a:r>
            <a:endParaRPr lang="pt-BR" dirty="0" smtClean="0">
              <a:solidFill>
                <a:srgbClr val="FFFF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20484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Características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1445456" y="4950464"/>
            <a:ext cx="1309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FF00"/>
                </a:solidFill>
              </a:rPr>
              <a:t>É UMA ÁRVORE</a:t>
            </a:r>
            <a:endParaRPr lang="pt-BR" sz="2400" dirty="0">
              <a:solidFill>
                <a:srgbClr val="FFFF00"/>
              </a:solidFill>
            </a:endParaRPr>
          </a:p>
        </p:txBody>
      </p:sp>
      <p:grpSp>
        <p:nvGrpSpPr>
          <p:cNvPr id="34" name="Grupo 33"/>
          <p:cNvGrpSpPr/>
          <p:nvPr/>
        </p:nvGrpSpPr>
        <p:grpSpPr>
          <a:xfrm>
            <a:off x="395536" y="1432956"/>
            <a:ext cx="3792923" cy="3292187"/>
            <a:chOff x="551332" y="1432957"/>
            <a:chExt cx="2965680" cy="2611292"/>
          </a:xfrm>
        </p:grpSpPr>
        <p:sp>
          <p:nvSpPr>
            <p:cNvPr id="3" name="Elipse 2"/>
            <p:cNvSpPr/>
            <p:nvPr/>
          </p:nvSpPr>
          <p:spPr bwMode="auto">
            <a:xfrm>
              <a:off x="1691680" y="143295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A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6" name="Elipse 5"/>
            <p:cNvSpPr/>
            <p:nvPr/>
          </p:nvSpPr>
          <p:spPr bwMode="auto">
            <a:xfrm>
              <a:off x="1034938" y="2057612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B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7" name="Elipse 6"/>
            <p:cNvSpPr/>
            <p:nvPr/>
          </p:nvSpPr>
          <p:spPr bwMode="auto">
            <a:xfrm>
              <a:off x="2297603" y="2057612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C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8" name="Elipse 7"/>
            <p:cNvSpPr/>
            <p:nvPr/>
          </p:nvSpPr>
          <p:spPr bwMode="auto">
            <a:xfrm>
              <a:off x="551332" y="2829591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D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9" name="Elipse 8"/>
            <p:cNvSpPr/>
            <p:nvPr/>
          </p:nvSpPr>
          <p:spPr bwMode="auto">
            <a:xfrm>
              <a:off x="1668063" y="2829591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E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0" name="Elipse 9"/>
            <p:cNvSpPr/>
            <p:nvPr/>
          </p:nvSpPr>
          <p:spPr bwMode="auto">
            <a:xfrm>
              <a:off x="3084964" y="2829591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G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1" name="Elipse 10"/>
            <p:cNvSpPr/>
            <p:nvPr/>
          </p:nvSpPr>
          <p:spPr bwMode="auto">
            <a:xfrm>
              <a:off x="1034938" y="3569780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H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2" name="Elipse 11"/>
            <p:cNvSpPr/>
            <p:nvPr/>
          </p:nvSpPr>
          <p:spPr bwMode="auto">
            <a:xfrm>
              <a:off x="2297603" y="3569780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I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3" name="Conector reto 12"/>
            <p:cNvCxnSpPr>
              <a:stCxn id="3" idx="3"/>
              <a:endCxn id="6" idx="0"/>
            </p:cNvCxnSpPr>
            <p:nvPr/>
          </p:nvCxnSpPr>
          <p:spPr>
            <a:xfrm flipH="1">
              <a:off x="1250962" y="1837942"/>
              <a:ext cx="503990" cy="2196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>
              <a:stCxn id="6" idx="3"/>
              <a:endCxn id="8" idx="0"/>
            </p:cNvCxnSpPr>
            <p:nvPr/>
          </p:nvCxnSpPr>
          <p:spPr>
            <a:xfrm flipH="1">
              <a:off x="767356" y="2462597"/>
              <a:ext cx="330853" cy="3669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>
              <a:stCxn id="3" idx="5"/>
              <a:endCxn id="7" idx="0"/>
            </p:cNvCxnSpPr>
            <p:nvPr/>
          </p:nvCxnSpPr>
          <p:spPr>
            <a:xfrm>
              <a:off x="2060456" y="1837942"/>
              <a:ext cx="453171" cy="2196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/>
            <p:cNvCxnSpPr>
              <a:stCxn id="7" idx="5"/>
              <a:endCxn id="10" idx="0"/>
            </p:cNvCxnSpPr>
            <p:nvPr/>
          </p:nvCxnSpPr>
          <p:spPr>
            <a:xfrm>
              <a:off x="2666379" y="2462597"/>
              <a:ext cx="634609" cy="3669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/>
            <p:cNvCxnSpPr>
              <a:stCxn id="9" idx="3"/>
              <a:endCxn id="11" idx="0"/>
            </p:cNvCxnSpPr>
            <p:nvPr/>
          </p:nvCxnSpPr>
          <p:spPr>
            <a:xfrm flipH="1">
              <a:off x="1250962" y="3234576"/>
              <a:ext cx="480373" cy="3352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>
              <a:stCxn id="9" idx="5"/>
              <a:endCxn id="12" idx="0"/>
            </p:cNvCxnSpPr>
            <p:nvPr/>
          </p:nvCxnSpPr>
          <p:spPr>
            <a:xfrm>
              <a:off x="2036839" y="3234576"/>
              <a:ext cx="476788" cy="3352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Elipse 28"/>
            <p:cNvSpPr/>
            <p:nvPr/>
          </p:nvSpPr>
          <p:spPr bwMode="auto">
            <a:xfrm>
              <a:off x="2357175" y="2807934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F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30" name="Conector reto 29"/>
            <p:cNvCxnSpPr>
              <a:stCxn id="7" idx="3"/>
              <a:endCxn id="9" idx="0"/>
            </p:cNvCxnSpPr>
            <p:nvPr/>
          </p:nvCxnSpPr>
          <p:spPr>
            <a:xfrm flipH="1">
              <a:off x="1884087" y="2462597"/>
              <a:ext cx="476788" cy="3669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to 32"/>
            <p:cNvCxnSpPr>
              <a:stCxn id="7" idx="4"/>
              <a:endCxn id="29" idx="0"/>
            </p:cNvCxnSpPr>
            <p:nvPr/>
          </p:nvCxnSpPr>
          <p:spPr>
            <a:xfrm>
              <a:off x="2513627" y="2532081"/>
              <a:ext cx="59572" cy="27585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upo 31"/>
          <p:cNvGrpSpPr/>
          <p:nvPr/>
        </p:nvGrpSpPr>
        <p:grpSpPr>
          <a:xfrm>
            <a:off x="4932040" y="1436710"/>
            <a:ext cx="3739468" cy="3292187"/>
            <a:chOff x="5417665" y="1432957"/>
            <a:chExt cx="2923883" cy="2611292"/>
          </a:xfrm>
        </p:grpSpPr>
        <p:sp>
          <p:nvSpPr>
            <p:cNvPr id="37" name="Elipse 36"/>
            <p:cNvSpPr/>
            <p:nvPr/>
          </p:nvSpPr>
          <p:spPr bwMode="auto">
            <a:xfrm>
              <a:off x="6516216" y="143295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A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38" name="Elipse 37"/>
            <p:cNvSpPr/>
            <p:nvPr/>
          </p:nvSpPr>
          <p:spPr bwMode="auto">
            <a:xfrm>
              <a:off x="5859474" y="2057612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B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39" name="Elipse 38"/>
            <p:cNvSpPr/>
            <p:nvPr/>
          </p:nvSpPr>
          <p:spPr bwMode="auto">
            <a:xfrm>
              <a:off x="7122139" y="2057612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C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40" name="Elipse 39"/>
            <p:cNvSpPr/>
            <p:nvPr/>
          </p:nvSpPr>
          <p:spPr bwMode="auto">
            <a:xfrm>
              <a:off x="5417665" y="2829591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D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41" name="Elipse 40"/>
            <p:cNvSpPr/>
            <p:nvPr/>
          </p:nvSpPr>
          <p:spPr bwMode="auto">
            <a:xfrm>
              <a:off x="6492599" y="2829591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E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42" name="Elipse 41"/>
            <p:cNvSpPr/>
            <p:nvPr/>
          </p:nvSpPr>
          <p:spPr bwMode="auto">
            <a:xfrm>
              <a:off x="7909500" y="2829591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G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43" name="Elipse 42"/>
            <p:cNvSpPr/>
            <p:nvPr/>
          </p:nvSpPr>
          <p:spPr bwMode="auto">
            <a:xfrm>
              <a:off x="5859474" y="3569780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H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44" name="Elipse 43"/>
            <p:cNvSpPr/>
            <p:nvPr/>
          </p:nvSpPr>
          <p:spPr bwMode="auto">
            <a:xfrm>
              <a:off x="7122139" y="3569780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I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45" name="Conector reto 44"/>
            <p:cNvCxnSpPr>
              <a:stCxn id="37" idx="3"/>
              <a:endCxn id="38" idx="0"/>
            </p:cNvCxnSpPr>
            <p:nvPr/>
          </p:nvCxnSpPr>
          <p:spPr>
            <a:xfrm flipH="1">
              <a:off x="6075498" y="1837942"/>
              <a:ext cx="503990" cy="2196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to 47"/>
            <p:cNvCxnSpPr>
              <a:stCxn id="38" idx="3"/>
              <a:endCxn id="40" idx="0"/>
            </p:cNvCxnSpPr>
            <p:nvPr/>
          </p:nvCxnSpPr>
          <p:spPr>
            <a:xfrm flipH="1">
              <a:off x="5633689" y="2462597"/>
              <a:ext cx="289057" cy="3669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to 50"/>
            <p:cNvCxnSpPr>
              <a:stCxn id="37" idx="5"/>
              <a:endCxn id="39" idx="0"/>
            </p:cNvCxnSpPr>
            <p:nvPr/>
          </p:nvCxnSpPr>
          <p:spPr>
            <a:xfrm>
              <a:off x="6884992" y="1837942"/>
              <a:ext cx="453171" cy="2196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to 51"/>
            <p:cNvCxnSpPr>
              <a:stCxn id="39" idx="5"/>
              <a:endCxn id="42" idx="0"/>
            </p:cNvCxnSpPr>
            <p:nvPr/>
          </p:nvCxnSpPr>
          <p:spPr>
            <a:xfrm>
              <a:off x="7490915" y="2462597"/>
              <a:ext cx="634609" cy="3669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to 52"/>
            <p:cNvCxnSpPr>
              <a:stCxn id="41" idx="3"/>
              <a:endCxn id="43" idx="0"/>
            </p:cNvCxnSpPr>
            <p:nvPr/>
          </p:nvCxnSpPr>
          <p:spPr>
            <a:xfrm flipH="1">
              <a:off x="6075498" y="3234576"/>
              <a:ext cx="480373" cy="3352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to 53"/>
            <p:cNvCxnSpPr>
              <a:stCxn id="41" idx="5"/>
              <a:endCxn id="44" idx="0"/>
            </p:cNvCxnSpPr>
            <p:nvPr/>
          </p:nvCxnSpPr>
          <p:spPr>
            <a:xfrm>
              <a:off x="6861375" y="3234576"/>
              <a:ext cx="476788" cy="3352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Elipse 55"/>
            <p:cNvSpPr/>
            <p:nvPr/>
          </p:nvSpPr>
          <p:spPr bwMode="auto">
            <a:xfrm>
              <a:off x="7181711" y="2807934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F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57" name="Conector reto 56"/>
            <p:cNvCxnSpPr>
              <a:stCxn id="39" idx="3"/>
              <a:endCxn id="41" idx="0"/>
            </p:cNvCxnSpPr>
            <p:nvPr/>
          </p:nvCxnSpPr>
          <p:spPr>
            <a:xfrm flipH="1">
              <a:off x="6708623" y="2462597"/>
              <a:ext cx="476788" cy="3669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to 57"/>
            <p:cNvCxnSpPr>
              <a:stCxn id="39" idx="4"/>
              <a:endCxn id="56" idx="0"/>
            </p:cNvCxnSpPr>
            <p:nvPr/>
          </p:nvCxnSpPr>
          <p:spPr>
            <a:xfrm>
              <a:off x="7338163" y="2532081"/>
              <a:ext cx="59572" cy="27585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to 58"/>
            <p:cNvCxnSpPr>
              <a:stCxn id="41" idx="1"/>
              <a:endCxn id="38" idx="5"/>
            </p:cNvCxnSpPr>
            <p:nvPr/>
          </p:nvCxnSpPr>
          <p:spPr>
            <a:xfrm flipH="1" flipV="1">
              <a:off x="6228250" y="2462597"/>
              <a:ext cx="327621" cy="43647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CaixaDeTexto 59"/>
          <p:cNvSpPr txBox="1"/>
          <p:nvPr/>
        </p:nvSpPr>
        <p:spPr>
          <a:xfrm>
            <a:off x="5680408" y="4941168"/>
            <a:ext cx="1699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FF00"/>
                </a:solidFill>
              </a:rPr>
              <a:t>NÃO </a:t>
            </a:r>
            <a:r>
              <a:rPr lang="pt-BR" sz="2400" dirty="0" smtClean="0">
                <a:solidFill>
                  <a:srgbClr val="FFFF00"/>
                </a:solidFill>
              </a:rPr>
              <a:t>É UMA ÁRVORE</a:t>
            </a:r>
            <a:endParaRPr lang="pt-BR" sz="2400" dirty="0">
              <a:solidFill>
                <a:srgbClr val="FFFF00"/>
              </a:solidFill>
            </a:endParaRPr>
          </a:p>
        </p:txBody>
      </p:sp>
      <p:grpSp>
        <p:nvGrpSpPr>
          <p:cNvPr id="67" name="Grupo 66"/>
          <p:cNvGrpSpPr/>
          <p:nvPr/>
        </p:nvGrpSpPr>
        <p:grpSpPr>
          <a:xfrm>
            <a:off x="3682881" y="2734694"/>
            <a:ext cx="2703299" cy="2512316"/>
            <a:chOff x="3682881" y="2734694"/>
            <a:chExt cx="2703299" cy="2512316"/>
          </a:xfrm>
        </p:grpSpPr>
        <p:cxnSp>
          <p:nvCxnSpPr>
            <p:cNvPr id="62" name="Conector reto 61"/>
            <p:cNvCxnSpPr/>
            <p:nvPr/>
          </p:nvCxnSpPr>
          <p:spPr>
            <a:xfrm flipH="1" flipV="1">
              <a:off x="5967173" y="2734694"/>
              <a:ext cx="419007" cy="5502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CaixaDeTexto 62"/>
            <p:cNvSpPr txBox="1"/>
            <p:nvPr/>
          </p:nvSpPr>
          <p:spPr>
            <a:xfrm>
              <a:off x="3682881" y="4723790"/>
              <a:ext cx="18017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NÃO É  DISJUNTO</a:t>
              </a:r>
            </a:p>
            <a:p>
              <a:pPr algn="ctr"/>
              <a:r>
                <a:rPr lang="pt-BR" sz="1400" dirty="0" smtClean="0"/>
                <a:t>(</a:t>
              </a:r>
              <a:r>
                <a:rPr lang="pt-BR" sz="1400" b="1" dirty="0" smtClean="0"/>
                <a:t>E</a:t>
              </a:r>
              <a:r>
                <a:rPr lang="pt-BR" sz="1400" dirty="0" smtClean="0"/>
                <a:t> TEM DOIS NÓS PAI)</a:t>
              </a:r>
              <a:endParaRPr lang="pt-BR" sz="1400" b="1" dirty="0"/>
            </a:p>
          </p:txBody>
        </p:sp>
        <p:cxnSp>
          <p:nvCxnSpPr>
            <p:cNvPr id="64" name="Conector de seta reta 63"/>
            <p:cNvCxnSpPr/>
            <p:nvPr/>
          </p:nvCxnSpPr>
          <p:spPr>
            <a:xfrm flipV="1">
              <a:off x="4842571" y="3173208"/>
              <a:ext cx="1218141" cy="155058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557618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Características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2370032" y="4987394"/>
            <a:ext cx="1541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NÓ FILHO À ESQUERDA DE </a:t>
            </a:r>
            <a:r>
              <a:rPr lang="pt-BR" sz="1400" b="1" dirty="0" smtClean="0"/>
              <a:t>E</a:t>
            </a:r>
            <a:endParaRPr lang="pt-BR" sz="1400" b="1" dirty="0"/>
          </a:p>
        </p:txBody>
      </p:sp>
      <p:grpSp>
        <p:nvGrpSpPr>
          <p:cNvPr id="34" name="Grupo 33"/>
          <p:cNvGrpSpPr/>
          <p:nvPr/>
        </p:nvGrpSpPr>
        <p:grpSpPr>
          <a:xfrm>
            <a:off x="2483768" y="1556792"/>
            <a:ext cx="3792923" cy="3292187"/>
            <a:chOff x="551332" y="1432957"/>
            <a:chExt cx="2965680" cy="2611292"/>
          </a:xfrm>
        </p:grpSpPr>
        <p:sp>
          <p:nvSpPr>
            <p:cNvPr id="3" name="Elipse 2"/>
            <p:cNvSpPr/>
            <p:nvPr/>
          </p:nvSpPr>
          <p:spPr bwMode="auto">
            <a:xfrm>
              <a:off x="1691680" y="143295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A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6" name="Elipse 5"/>
            <p:cNvSpPr/>
            <p:nvPr/>
          </p:nvSpPr>
          <p:spPr bwMode="auto">
            <a:xfrm>
              <a:off x="1034938" y="2057612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B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7" name="Elipse 6"/>
            <p:cNvSpPr/>
            <p:nvPr/>
          </p:nvSpPr>
          <p:spPr bwMode="auto">
            <a:xfrm>
              <a:off x="2297603" y="2057612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C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8" name="Elipse 7"/>
            <p:cNvSpPr/>
            <p:nvPr/>
          </p:nvSpPr>
          <p:spPr bwMode="auto">
            <a:xfrm>
              <a:off x="551332" y="2829591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D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9" name="Elipse 8"/>
            <p:cNvSpPr/>
            <p:nvPr/>
          </p:nvSpPr>
          <p:spPr bwMode="auto">
            <a:xfrm>
              <a:off x="1668063" y="2829591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E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0" name="Elipse 9"/>
            <p:cNvSpPr/>
            <p:nvPr/>
          </p:nvSpPr>
          <p:spPr bwMode="auto">
            <a:xfrm>
              <a:off x="3084964" y="2829591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G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1" name="Elipse 10"/>
            <p:cNvSpPr/>
            <p:nvPr/>
          </p:nvSpPr>
          <p:spPr bwMode="auto">
            <a:xfrm>
              <a:off x="1034938" y="3569780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H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2" name="Elipse 11"/>
            <p:cNvSpPr/>
            <p:nvPr/>
          </p:nvSpPr>
          <p:spPr bwMode="auto">
            <a:xfrm>
              <a:off x="2297603" y="3569780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I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3" name="Conector reto 12"/>
            <p:cNvCxnSpPr>
              <a:stCxn id="3" idx="3"/>
              <a:endCxn id="6" idx="0"/>
            </p:cNvCxnSpPr>
            <p:nvPr/>
          </p:nvCxnSpPr>
          <p:spPr>
            <a:xfrm flipH="1">
              <a:off x="1250962" y="1837942"/>
              <a:ext cx="503990" cy="2196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>
              <a:stCxn id="6" idx="3"/>
              <a:endCxn id="8" idx="0"/>
            </p:cNvCxnSpPr>
            <p:nvPr/>
          </p:nvCxnSpPr>
          <p:spPr>
            <a:xfrm flipH="1">
              <a:off x="767356" y="2462597"/>
              <a:ext cx="330853" cy="3669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>
              <a:stCxn id="3" idx="5"/>
              <a:endCxn id="7" idx="0"/>
            </p:cNvCxnSpPr>
            <p:nvPr/>
          </p:nvCxnSpPr>
          <p:spPr>
            <a:xfrm>
              <a:off x="2060456" y="1837942"/>
              <a:ext cx="453171" cy="2196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/>
            <p:cNvCxnSpPr>
              <a:stCxn id="7" idx="5"/>
              <a:endCxn id="10" idx="0"/>
            </p:cNvCxnSpPr>
            <p:nvPr/>
          </p:nvCxnSpPr>
          <p:spPr>
            <a:xfrm>
              <a:off x="2666379" y="2462597"/>
              <a:ext cx="634609" cy="3669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/>
            <p:cNvCxnSpPr>
              <a:stCxn id="9" idx="3"/>
              <a:endCxn id="11" idx="0"/>
            </p:cNvCxnSpPr>
            <p:nvPr/>
          </p:nvCxnSpPr>
          <p:spPr>
            <a:xfrm flipH="1">
              <a:off x="1250962" y="3234576"/>
              <a:ext cx="480373" cy="3352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>
              <a:stCxn id="9" idx="5"/>
              <a:endCxn id="12" idx="0"/>
            </p:cNvCxnSpPr>
            <p:nvPr/>
          </p:nvCxnSpPr>
          <p:spPr>
            <a:xfrm>
              <a:off x="2036839" y="3234576"/>
              <a:ext cx="476788" cy="3352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Elipse 28"/>
            <p:cNvSpPr/>
            <p:nvPr/>
          </p:nvSpPr>
          <p:spPr bwMode="auto">
            <a:xfrm>
              <a:off x="2357175" y="2807934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F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30" name="Conector reto 29"/>
            <p:cNvCxnSpPr>
              <a:stCxn id="7" idx="3"/>
              <a:endCxn id="9" idx="0"/>
            </p:cNvCxnSpPr>
            <p:nvPr/>
          </p:nvCxnSpPr>
          <p:spPr>
            <a:xfrm flipH="1">
              <a:off x="1884087" y="2462597"/>
              <a:ext cx="476788" cy="3669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to 32"/>
            <p:cNvCxnSpPr>
              <a:stCxn id="7" idx="4"/>
              <a:endCxn id="29" idx="0"/>
            </p:cNvCxnSpPr>
            <p:nvPr/>
          </p:nvCxnSpPr>
          <p:spPr>
            <a:xfrm>
              <a:off x="2513627" y="2532081"/>
              <a:ext cx="59572" cy="27585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CaixaDeTexto 46"/>
          <p:cNvSpPr txBox="1"/>
          <p:nvPr/>
        </p:nvSpPr>
        <p:spPr>
          <a:xfrm>
            <a:off x="4374939" y="4987393"/>
            <a:ext cx="1309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NÓ FILHO À DIREITA DE </a:t>
            </a:r>
            <a:r>
              <a:rPr lang="pt-BR" sz="1400" b="1" dirty="0" smtClean="0"/>
              <a:t>E</a:t>
            </a:r>
            <a:endParaRPr lang="pt-BR" sz="1400" b="1" dirty="0"/>
          </a:p>
        </p:txBody>
      </p:sp>
      <p:sp>
        <p:nvSpPr>
          <p:cNvPr id="49" name="CaixaDeTexto 48"/>
          <p:cNvSpPr txBox="1"/>
          <p:nvPr/>
        </p:nvSpPr>
        <p:spPr>
          <a:xfrm>
            <a:off x="3809970" y="1171560"/>
            <a:ext cx="1309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NÓ RAIZ</a:t>
            </a:r>
            <a:endParaRPr lang="pt-BR" sz="1400" b="1" dirty="0"/>
          </a:p>
        </p:txBody>
      </p:sp>
      <p:grpSp>
        <p:nvGrpSpPr>
          <p:cNvPr id="21" name="Grupo 20"/>
          <p:cNvGrpSpPr/>
          <p:nvPr/>
        </p:nvGrpSpPr>
        <p:grpSpPr>
          <a:xfrm>
            <a:off x="1727148" y="1597261"/>
            <a:ext cx="2164027" cy="2479811"/>
            <a:chOff x="1727148" y="1597261"/>
            <a:chExt cx="2164027" cy="2479811"/>
          </a:xfrm>
        </p:grpSpPr>
        <p:sp>
          <p:nvSpPr>
            <p:cNvPr id="50" name="CaixaDeTexto 49"/>
            <p:cNvSpPr txBox="1"/>
            <p:nvPr/>
          </p:nvSpPr>
          <p:spPr>
            <a:xfrm>
              <a:off x="1727148" y="1597261"/>
              <a:ext cx="130918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SUB-ÁRVORE DA ESQUERDA DE A</a:t>
              </a:r>
              <a:endParaRPr lang="pt-BR" sz="1400" b="1" dirty="0"/>
            </a:p>
          </p:txBody>
        </p:sp>
        <p:sp>
          <p:nvSpPr>
            <p:cNvPr id="4" name="Forma livre 3"/>
            <p:cNvSpPr/>
            <p:nvPr/>
          </p:nvSpPr>
          <p:spPr bwMode="auto">
            <a:xfrm>
              <a:off x="2123728" y="2102167"/>
              <a:ext cx="1767447" cy="1974905"/>
            </a:xfrm>
            <a:custGeom>
              <a:avLst/>
              <a:gdLst>
                <a:gd name="connsiteX0" fmla="*/ 1433604 w 1767447"/>
                <a:gd name="connsiteY0" fmla="*/ 962 h 1974905"/>
                <a:gd name="connsiteX1" fmla="*/ 1506175 w 1767447"/>
                <a:gd name="connsiteY1" fmla="*/ 73534 h 1974905"/>
                <a:gd name="connsiteX2" fmla="*/ 1549718 w 1767447"/>
                <a:gd name="connsiteY2" fmla="*/ 102562 h 1974905"/>
                <a:gd name="connsiteX3" fmla="*/ 1564233 w 1767447"/>
                <a:gd name="connsiteY3" fmla="*/ 146105 h 1974905"/>
                <a:gd name="connsiteX4" fmla="*/ 1651318 w 1767447"/>
                <a:gd name="connsiteY4" fmla="*/ 233191 h 1974905"/>
                <a:gd name="connsiteX5" fmla="*/ 1680347 w 1767447"/>
                <a:gd name="connsiteY5" fmla="*/ 320277 h 1974905"/>
                <a:gd name="connsiteX6" fmla="*/ 1709375 w 1767447"/>
                <a:gd name="connsiteY6" fmla="*/ 363820 h 1974905"/>
                <a:gd name="connsiteX7" fmla="*/ 1738404 w 1767447"/>
                <a:gd name="connsiteY7" fmla="*/ 450905 h 1974905"/>
                <a:gd name="connsiteX8" fmla="*/ 1752918 w 1767447"/>
                <a:gd name="connsiteY8" fmla="*/ 567020 h 1974905"/>
                <a:gd name="connsiteX9" fmla="*/ 1767433 w 1767447"/>
                <a:gd name="connsiteY9" fmla="*/ 610562 h 1974905"/>
                <a:gd name="connsiteX10" fmla="*/ 1723890 w 1767447"/>
                <a:gd name="connsiteY10" fmla="*/ 871820 h 1974905"/>
                <a:gd name="connsiteX11" fmla="*/ 1680347 w 1767447"/>
                <a:gd name="connsiteY11" fmla="*/ 915362 h 1974905"/>
                <a:gd name="connsiteX12" fmla="*/ 1665833 w 1767447"/>
                <a:gd name="connsiteY12" fmla="*/ 958905 h 1974905"/>
                <a:gd name="connsiteX13" fmla="*/ 1622290 w 1767447"/>
                <a:gd name="connsiteY13" fmla="*/ 1002448 h 1974905"/>
                <a:gd name="connsiteX14" fmla="*/ 1593261 w 1767447"/>
                <a:gd name="connsiteY14" fmla="*/ 1045991 h 1974905"/>
                <a:gd name="connsiteX15" fmla="*/ 1506175 w 1767447"/>
                <a:gd name="connsiteY15" fmla="*/ 1133077 h 1974905"/>
                <a:gd name="connsiteX16" fmla="*/ 1419090 w 1767447"/>
                <a:gd name="connsiteY16" fmla="*/ 1220162 h 1974905"/>
                <a:gd name="connsiteX17" fmla="*/ 1404575 w 1767447"/>
                <a:gd name="connsiteY17" fmla="*/ 1263705 h 1974905"/>
                <a:gd name="connsiteX18" fmla="*/ 1346518 w 1767447"/>
                <a:gd name="connsiteY18" fmla="*/ 1350791 h 1974905"/>
                <a:gd name="connsiteX19" fmla="*/ 1288461 w 1767447"/>
                <a:gd name="connsiteY19" fmla="*/ 1423362 h 1974905"/>
                <a:gd name="connsiteX20" fmla="*/ 1273947 w 1767447"/>
                <a:gd name="connsiteY20" fmla="*/ 1466905 h 1974905"/>
                <a:gd name="connsiteX21" fmla="*/ 1215890 w 1767447"/>
                <a:gd name="connsiteY21" fmla="*/ 1553991 h 1974905"/>
                <a:gd name="connsiteX22" fmla="*/ 1172347 w 1767447"/>
                <a:gd name="connsiteY22" fmla="*/ 1641077 h 1974905"/>
                <a:gd name="connsiteX23" fmla="*/ 1157833 w 1767447"/>
                <a:gd name="connsiteY23" fmla="*/ 1684620 h 1974905"/>
                <a:gd name="connsiteX24" fmla="*/ 1085261 w 1767447"/>
                <a:gd name="connsiteY24" fmla="*/ 1728162 h 1974905"/>
                <a:gd name="connsiteX25" fmla="*/ 1041718 w 1767447"/>
                <a:gd name="connsiteY25" fmla="*/ 1771705 h 1974905"/>
                <a:gd name="connsiteX26" fmla="*/ 940118 w 1767447"/>
                <a:gd name="connsiteY26" fmla="*/ 1873305 h 1974905"/>
                <a:gd name="connsiteX27" fmla="*/ 882061 w 1767447"/>
                <a:gd name="connsiteY27" fmla="*/ 1916848 h 1974905"/>
                <a:gd name="connsiteX28" fmla="*/ 794975 w 1767447"/>
                <a:gd name="connsiteY28" fmla="*/ 1945877 h 1974905"/>
                <a:gd name="connsiteX29" fmla="*/ 620804 w 1767447"/>
                <a:gd name="connsiteY29" fmla="*/ 1974905 h 1974905"/>
                <a:gd name="connsiteX30" fmla="*/ 359547 w 1767447"/>
                <a:gd name="connsiteY30" fmla="*/ 1960391 h 1974905"/>
                <a:gd name="connsiteX31" fmla="*/ 316004 w 1767447"/>
                <a:gd name="connsiteY31" fmla="*/ 1916848 h 1974905"/>
                <a:gd name="connsiteX32" fmla="*/ 272461 w 1767447"/>
                <a:gd name="connsiteY32" fmla="*/ 1902334 h 1974905"/>
                <a:gd name="connsiteX33" fmla="*/ 228918 w 1767447"/>
                <a:gd name="connsiteY33" fmla="*/ 1873305 h 1974905"/>
                <a:gd name="connsiteX34" fmla="*/ 141833 w 1767447"/>
                <a:gd name="connsiteY34" fmla="*/ 1786220 h 1974905"/>
                <a:gd name="connsiteX35" fmla="*/ 83775 w 1767447"/>
                <a:gd name="connsiteY35" fmla="*/ 1684620 h 1974905"/>
                <a:gd name="connsiteX36" fmla="*/ 25718 w 1767447"/>
                <a:gd name="connsiteY36" fmla="*/ 1583020 h 1974905"/>
                <a:gd name="connsiteX37" fmla="*/ 40233 w 1767447"/>
                <a:gd name="connsiteY37" fmla="*/ 1118562 h 1974905"/>
                <a:gd name="connsiteX38" fmla="*/ 54747 w 1767447"/>
                <a:gd name="connsiteY38" fmla="*/ 1060505 h 1974905"/>
                <a:gd name="connsiteX39" fmla="*/ 83775 w 1767447"/>
                <a:gd name="connsiteY39" fmla="*/ 1002448 h 1974905"/>
                <a:gd name="connsiteX40" fmla="*/ 98290 w 1767447"/>
                <a:gd name="connsiteY40" fmla="*/ 944391 h 1974905"/>
                <a:gd name="connsiteX41" fmla="*/ 127318 w 1767447"/>
                <a:gd name="connsiteY41" fmla="*/ 886334 h 1974905"/>
                <a:gd name="connsiteX42" fmla="*/ 170861 w 1767447"/>
                <a:gd name="connsiteY42" fmla="*/ 799248 h 1974905"/>
                <a:gd name="connsiteX43" fmla="*/ 228918 w 1767447"/>
                <a:gd name="connsiteY43" fmla="*/ 712162 h 1974905"/>
                <a:gd name="connsiteX44" fmla="*/ 286975 w 1767447"/>
                <a:gd name="connsiteY44" fmla="*/ 639591 h 1974905"/>
                <a:gd name="connsiteX45" fmla="*/ 417604 w 1767447"/>
                <a:gd name="connsiteY45" fmla="*/ 508962 h 1974905"/>
                <a:gd name="connsiteX46" fmla="*/ 461147 w 1767447"/>
                <a:gd name="connsiteY46" fmla="*/ 465420 h 1974905"/>
                <a:gd name="connsiteX47" fmla="*/ 519204 w 1767447"/>
                <a:gd name="connsiteY47" fmla="*/ 407362 h 1974905"/>
                <a:gd name="connsiteX48" fmla="*/ 562747 w 1767447"/>
                <a:gd name="connsiteY48" fmla="*/ 392848 h 1974905"/>
                <a:gd name="connsiteX49" fmla="*/ 606290 w 1767447"/>
                <a:gd name="connsiteY49" fmla="*/ 349305 h 1974905"/>
                <a:gd name="connsiteX50" fmla="*/ 635318 w 1767447"/>
                <a:gd name="connsiteY50" fmla="*/ 305762 h 1974905"/>
                <a:gd name="connsiteX51" fmla="*/ 722404 w 1767447"/>
                <a:gd name="connsiteY51" fmla="*/ 276734 h 1974905"/>
                <a:gd name="connsiteX52" fmla="*/ 838518 w 1767447"/>
                <a:gd name="connsiteY52" fmla="*/ 189648 h 1974905"/>
                <a:gd name="connsiteX53" fmla="*/ 925604 w 1767447"/>
                <a:gd name="connsiteY53" fmla="*/ 175134 h 1974905"/>
                <a:gd name="connsiteX54" fmla="*/ 1070747 w 1767447"/>
                <a:gd name="connsiteY54" fmla="*/ 131591 h 1974905"/>
                <a:gd name="connsiteX55" fmla="*/ 1128804 w 1767447"/>
                <a:gd name="connsiteY55" fmla="*/ 117077 h 1974905"/>
                <a:gd name="connsiteX56" fmla="*/ 1215890 w 1767447"/>
                <a:gd name="connsiteY56" fmla="*/ 88048 h 1974905"/>
                <a:gd name="connsiteX57" fmla="*/ 1259433 w 1767447"/>
                <a:gd name="connsiteY57" fmla="*/ 59020 h 1974905"/>
                <a:gd name="connsiteX58" fmla="*/ 1332004 w 1767447"/>
                <a:gd name="connsiteY58" fmla="*/ 44505 h 1974905"/>
                <a:gd name="connsiteX59" fmla="*/ 1433604 w 1767447"/>
                <a:gd name="connsiteY59" fmla="*/ 962 h 1974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767447" h="1974905">
                  <a:moveTo>
                    <a:pt x="1433604" y="962"/>
                  </a:moveTo>
                  <a:cubicBezTo>
                    <a:pt x="1462632" y="5800"/>
                    <a:pt x="1480429" y="51006"/>
                    <a:pt x="1506175" y="73534"/>
                  </a:cubicBezTo>
                  <a:cubicBezTo>
                    <a:pt x="1519303" y="85021"/>
                    <a:pt x="1538821" y="88941"/>
                    <a:pt x="1549718" y="102562"/>
                  </a:cubicBezTo>
                  <a:cubicBezTo>
                    <a:pt x="1559276" y="114509"/>
                    <a:pt x="1554840" y="134028"/>
                    <a:pt x="1564233" y="146105"/>
                  </a:cubicBezTo>
                  <a:cubicBezTo>
                    <a:pt x="1589437" y="178510"/>
                    <a:pt x="1651318" y="233191"/>
                    <a:pt x="1651318" y="233191"/>
                  </a:cubicBezTo>
                  <a:cubicBezTo>
                    <a:pt x="1660994" y="262220"/>
                    <a:pt x="1663374" y="294817"/>
                    <a:pt x="1680347" y="320277"/>
                  </a:cubicBezTo>
                  <a:cubicBezTo>
                    <a:pt x="1690023" y="334791"/>
                    <a:pt x="1702290" y="347880"/>
                    <a:pt x="1709375" y="363820"/>
                  </a:cubicBezTo>
                  <a:cubicBezTo>
                    <a:pt x="1721802" y="391781"/>
                    <a:pt x="1738404" y="450905"/>
                    <a:pt x="1738404" y="450905"/>
                  </a:cubicBezTo>
                  <a:cubicBezTo>
                    <a:pt x="1743242" y="489610"/>
                    <a:pt x="1745940" y="528643"/>
                    <a:pt x="1752918" y="567020"/>
                  </a:cubicBezTo>
                  <a:cubicBezTo>
                    <a:pt x="1755655" y="582072"/>
                    <a:pt x="1767433" y="595263"/>
                    <a:pt x="1767433" y="610562"/>
                  </a:cubicBezTo>
                  <a:cubicBezTo>
                    <a:pt x="1767433" y="684493"/>
                    <a:pt x="1769525" y="798804"/>
                    <a:pt x="1723890" y="871820"/>
                  </a:cubicBezTo>
                  <a:cubicBezTo>
                    <a:pt x="1713011" y="889226"/>
                    <a:pt x="1694861" y="900848"/>
                    <a:pt x="1680347" y="915362"/>
                  </a:cubicBezTo>
                  <a:cubicBezTo>
                    <a:pt x="1675509" y="929876"/>
                    <a:pt x="1674320" y="946175"/>
                    <a:pt x="1665833" y="958905"/>
                  </a:cubicBezTo>
                  <a:cubicBezTo>
                    <a:pt x="1654447" y="975984"/>
                    <a:pt x="1635431" y="986679"/>
                    <a:pt x="1622290" y="1002448"/>
                  </a:cubicBezTo>
                  <a:cubicBezTo>
                    <a:pt x="1611123" y="1015849"/>
                    <a:pt x="1604850" y="1032953"/>
                    <a:pt x="1593261" y="1045991"/>
                  </a:cubicBezTo>
                  <a:cubicBezTo>
                    <a:pt x="1565987" y="1076674"/>
                    <a:pt x="1530806" y="1100235"/>
                    <a:pt x="1506175" y="1133077"/>
                  </a:cubicBezTo>
                  <a:cubicBezTo>
                    <a:pt x="1452167" y="1205089"/>
                    <a:pt x="1482761" y="1177716"/>
                    <a:pt x="1419090" y="1220162"/>
                  </a:cubicBezTo>
                  <a:cubicBezTo>
                    <a:pt x="1414252" y="1234676"/>
                    <a:pt x="1412005" y="1250331"/>
                    <a:pt x="1404575" y="1263705"/>
                  </a:cubicBezTo>
                  <a:cubicBezTo>
                    <a:pt x="1387632" y="1294203"/>
                    <a:pt x="1346518" y="1350791"/>
                    <a:pt x="1346518" y="1350791"/>
                  </a:cubicBezTo>
                  <a:cubicBezTo>
                    <a:pt x="1310037" y="1460238"/>
                    <a:pt x="1363491" y="1329575"/>
                    <a:pt x="1288461" y="1423362"/>
                  </a:cubicBezTo>
                  <a:cubicBezTo>
                    <a:pt x="1278904" y="1435309"/>
                    <a:pt x="1281377" y="1453531"/>
                    <a:pt x="1273947" y="1466905"/>
                  </a:cubicBezTo>
                  <a:cubicBezTo>
                    <a:pt x="1257004" y="1497403"/>
                    <a:pt x="1226923" y="1520893"/>
                    <a:pt x="1215890" y="1553991"/>
                  </a:cubicBezTo>
                  <a:cubicBezTo>
                    <a:pt x="1179404" y="1663445"/>
                    <a:pt x="1228623" y="1528523"/>
                    <a:pt x="1172347" y="1641077"/>
                  </a:cubicBezTo>
                  <a:cubicBezTo>
                    <a:pt x="1165505" y="1654761"/>
                    <a:pt x="1168651" y="1673802"/>
                    <a:pt x="1157833" y="1684620"/>
                  </a:cubicBezTo>
                  <a:cubicBezTo>
                    <a:pt x="1137885" y="1704568"/>
                    <a:pt x="1107830" y="1711236"/>
                    <a:pt x="1085261" y="1728162"/>
                  </a:cubicBezTo>
                  <a:cubicBezTo>
                    <a:pt x="1068840" y="1740478"/>
                    <a:pt x="1056232" y="1757191"/>
                    <a:pt x="1041718" y="1771705"/>
                  </a:cubicBezTo>
                  <a:cubicBezTo>
                    <a:pt x="1014550" y="1853210"/>
                    <a:pt x="1043631" y="1795670"/>
                    <a:pt x="940118" y="1873305"/>
                  </a:cubicBezTo>
                  <a:cubicBezTo>
                    <a:pt x="920766" y="1887819"/>
                    <a:pt x="903698" y="1906030"/>
                    <a:pt x="882061" y="1916848"/>
                  </a:cubicBezTo>
                  <a:cubicBezTo>
                    <a:pt x="854693" y="1930532"/>
                    <a:pt x="824004" y="1936201"/>
                    <a:pt x="794975" y="1945877"/>
                  </a:cubicBezTo>
                  <a:cubicBezTo>
                    <a:pt x="709871" y="1974245"/>
                    <a:pt x="766636" y="1958702"/>
                    <a:pt x="620804" y="1974905"/>
                  </a:cubicBezTo>
                  <a:cubicBezTo>
                    <a:pt x="533718" y="1970067"/>
                    <a:pt x="445227" y="1976711"/>
                    <a:pt x="359547" y="1960391"/>
                  </a:cubicBezTo>
                  <a:cubicBezTo>
                    <a:pt x="339383" y="1956550"/>
                    <a:pt x="333083" y="1928234"/>
                    <a:pt x="316004" y="1916848"/>
                  </a:cubicBezTo>
                  <a:cubicBezTo>
                    <a:pt x="303274" y="1908361"/>
                    <a:pt x="286975" y="1907172"/>
                    <a:pt x="272461" y="1902334"/>
                  </a:cubicBezTo>
                  <a:cubicBezTo>
                    <a:pt x="257947" y="1892658"/>
                    <a:pt x="241253" y="1885640"/>
                    <a:pt x="228918" y="1873305"/>
                  </a:cubicBezTo>
                  <a:cubicBezTo>
                    <a:pt x="120901" y="1765288"/>
                    <a:pt x="244448" y="1854630"/>
                    <a:pt x="141833" y="1786220"/>
                  </a:cubicBezTo>
                  <a:cubicBezTo>
                    <a:pt x="71115" y="1680145"/>
                    <a:pt x="157427" y="1813511"/>
                    <a:pt x="83775" y="1684620"/>
                  </a:cubicBezTo>
                  <a:cubicBezTo>
                    <a:pt x="1714" y="1541013"/>
                    <a:pt x="113441" y="1758464"/>
                    <a:pt x="25718" y="1583020"/>
                  </a:cubicBezTo>
                  <a:cubicBezTo>
                    <a:pt x="-20718" y="1397271"/>
                    <a:pt x="2863" y="1517178"/>
                    <a:pt x="40233" y="1118562"/>
                  </a:cubicBezTo>
                  <a:cubicBezTo>
                    <a:pt x="42095" y="1098701"/>
                    <a:pt x="47743" y="1079183"/>
                    <a:pt x="54747" y="1060505"/>
                  </a:cubicBezTo>
                  <a:cubicBezTo>
                    <a:pt x="62344" y="1040246"/>
                    <a:pt x="76178" y="1022707"/>
                    <a:pt x="83775" y="1002448"/>
                  </a:cubicBezTo>
                  <a:cubicBezTo>
                    <a:pt x="90779" y="983770"/>
                    <a:pt x="91286" y="963069"/>
                    <a:pt x="98290" y="944391"/>
                  </a:cubicBezTo>
                  <a:cubicBezTo>
                    <a:pt x="105887" y="924132"/>
                    <a:pt x="118795" y="906221"/>
                    <a:pt x="127318" y="886334"/>
                  </a:cubicBezTo>
                  <a:cubicBezTo>
                    <a:pt x="163372" y="802207"/>
                    <a:pt x="115078" y="882925"/>
                    <a:pt x="170861" y="799248"/>
                  </a:cubicBezTo>
                  <a:cubicBezTo>
                    <a:pt x="212529" y="632575"/>
                    <a:pt x="148732" y="832440"/>
                    <a:pt x="228918" y="712162"/>
                  </a:cubicBezTo>
                  <a:cubicBezTo>
                    <a:pt x="286197" y="626245"/>
                    <a:pt x="194557" y="670397"/>
                    <a:pt x="286975" y="639591"/>
                  </a:cubicBezTo>
                  <a:lnTo>
                    <a:pt x="417604" y="508962"/>
                  </a:lnTo>
                  <a:lnTo>
                    <a:pt x="461147" y="465420"/>
                  </a:lnTo>
                  <a:cubicBezTo>
                    <a:pt x="480500" y="446067"/>
                    <a:pt x="493240" y="416017"/>
                    <a:pt x="519204" y="407362"/>
                  </a:cubicBezTo>
                  <a:lnTo>
                    <a:pt x="562747" y="392848"/>
                  </a:lnTo>
                  <a:cubicBezTo>
                    <a:pt x="577261" y="378334"/>
                    <a:pt x="593149" y="365074"/>
                    <a:pt x="606290" y="349305"/>
                  </a:cubicBezTo>
                  <a:cubicBezTo>
                    <a:pt x="617457" y="335904"/>
                    <a:pt x="620526" y="315007"/>
                    <a:pt x="635318" y="305762"/>
                  </a:cubicBezTo>
                  <a:cubicBezTo>
                    <a:pt x="661266" y="289545"/>
                    <a:pt x="722404" y="276734"/>
                    <a:pt x="722404" y="276734"/>
                  </a:cubicBezTo>
                  <a:cubicBezTo>
                    <a:pt x="761109" y="247705"/>
                    <a:pt x="790795" y="197602"/>
                    <a:pt x="838518" y="189648"/>
                  </a:cubicBezTo>
                  <a:cubicBezTo>
                    <a:pt x="867547" y="184810"/>
                    <a:pt x="896746" y="180905"/>
                    <a:pt x="925604" y="175134"/>
                  </a:cubicBezTo>
                  <a:cubicBezTo>
                    <a:pt x="1040798" y="152096"/>
                    <a:pt x="922627" y="168620"/>
                    <a:pt x="1070747" y="131591"/>
                  </a:cubicBezTo>
                  <a:cubicBezTo>
                    <a:pt x="1090099" y="126753"/>
                    <a:pt x="1109697" y="122809"/>
                    <a:pt x="1128804" y="117077"/>
                  </a:cubicBezTo>
                  <a:cubicBezTo>
                    <a:pt x="1158112" y="108284"/>
                    <a:pt x="1190430" y="105021"/>
                    <a:pt x="1215890" y="88048"/>
                  </a:cubicBezTo>
                  <a:cubicBezTo>
                    <a:pt x="1230404" y="78372"/>
                    <a:pt x="1243100" y="65145"/>
                    <a:pt x="1259433" y="59020"/>
                  </a:cubicBezTo>
                  <a:cubicBezTo>
                    <a:pt x="1282532" y="50358"/>
                    <a:pt x="1308204" y="50996"/>
                    <a:pt x="1332004" y="44505"/>
                  </a:cubicBezTo>
                  <a:cubicBezTo>
                    <a:pt x="1460878" y="9357"/>
                    <a:pt x="1404576" y="-3876"/>
                    <a:pt x="1433604" y="962"/>
                  </a:cubicBezTo>
                  <a:close/>
                </a:path>
              </a:pathLst>
            </a:custGeom>
            <a:solidFill>
              <a:srgbClr val="FFFFCC">
                <a:alpha val="25098"/>
              </a:srgbClr>
            </a:solidFill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2935562" y="2113038"/>
            <a:ext cx="4103340" cy="2903304"/>
            <a:chOff x="2957982" y="2147667"/>
            <a:chExt cx="4103340" cy="2903304"/>
          </a:xfrm>
        </p:grpSpPr>
        <p:sp>
          <p:nvSpPr>
            <p:cNvPr id="5" name="Forma livre 4"/>
            <p:cNvSpPr/>
            <p:nvPr/>
          </p:nvSpPr>
          <p:spPr bwMode="auto">
            <a:xfrm>
              <a:off x="2957982" y="2147667"/>
              <a:ext cx="3515389" cy="2903304"/>
            </a:xfrm>
            <a:custGeom>
              <a:avLst/>
              <a:gdLst>
                <a:gd name="connsiteX0" fmla="*/ 2034932 w 3515389"/>
                <a:gd name="connsiteY0" fmla="*/ 447 h 2903304"/>
                <a:gd name="connsiteX1" fmla="*/ 1962361 w 3515389"/>
                <a:gd name="connsiteY1" fmla="*/ 58504 h 2903304"/>
                <a:gd name="connsiteX2" fmla="*/ 1918818 w 3515389"/>
                <a:gd name="connsiteY2" fmla="*/ 73019 h 2903304"/>
                <a:gd name="connsiteX3" fmla="*/ 1788189 w 3515389"/>
                <a:gd name="connsiteY3" fmla="*/ 145590 h 2903304"/>
                <a:gd name="connsiteX4" fmla="*/ 1744647 w 3515389"/>
                <a:gd name="connsiteY4" fmla="*/ 189133 h 2903304"/>
                <a:gd name="connsiteX5" fmla="*/ 1701104 w 3515389"/>
                <a:gd name="connsiteY5" fmla="*/ 203647 h 2903304"/>
                <a:gd name="connsiteX6" fmla="*/ 1657561 w 3515389"/>
                <a:gd name="connsiteY6" fmla="*/ 232676 h 2903304"/>
                <a:gd name="connsiteX7" fmla="*/ 1628532 w 3515389"/>
                <a:gd name="connsiteY7" fmla="*/ 276219 h 2903304"/>
                <a:gd name="connsiteX8" fmla="*/ 1541447 w 3515389"/>
                <a:gd name="connsiteY8" fmla="*/ 363304 h 2903304"/>
                <a:gd name="connsiteX9" fmla="*/ 1512418 w 3515389"/>
                <a:gd name="connsiteY9" fmla="*/ 406847 h 2903304"/>
                <a:gd name="connsiteX10" fmla="*/ 1454361 w 3515389"/>
                <a:gd name="connsiteY10" fmla="*/ 435876 h 2903304"/>
                <a:gd name="connsiteX11" fmla="*/ 1425332 w 3515389"/>
                <a:gd name="connsiteY11" fmla="*/ 479419 h 2903304"/>
                <a:gd name="connsiteX12" fmla="*/ 1381789 w 3515389"/>
                <a:gd name="connsiteY12" fmla="*/ 493933 h 2903304"/>
                <a:gd name="connsiteX13" fmla="*/ 1367275 w 3515389"/>
                <a:gd name="connsiteY13" fmla="*/ 537476 h 2903304"/>
                <a:gd name="connsiteX14" fmla="*/ 1323732 w 3515389"/>
                <a:gd name="connsiteY14" fmla="*/ 566504 h 2903304"/>
                <a:gd name="connsiteX15" fmla="*/ 1309218 w 3515389"/>
                <a:gd name="connsiteY15" fmla="*/ 610047 h 2903304"/>
                <a:gd name="connsiteX16" fmla="*/ 1222132 w 3515389"/>
                <a:gd name="connsiteY16" fmla="*/ 697133 h 2903304"/>
                <a:gd name="connsiteX17" fmla="*/ 1193104 w 3515389"/>
                <a:gd name="connsiteY17" fmla="*/ 755190 h 2903304"/>
                <a:gd name="connsiteX18" fmla="*/ 1149561 w 3515389"/>
                <a:gd name="connsiteY18" fmla="*/ 798733 h 2903304"/>
                <a:gd name="connsiteX19" fmla="*/ 1106018 w 3515389"/>
                <a:gd name="connsiteY19" fmla="*/ 856790 h 2903304"/>
                <a:gd name="connsiteX20" fmla="*/ 1062475 w 3515389"/>
                <a:gd name="connsiteY20" fmla="*/ 900333 h 2903304"/>
                <a:gd name="connsiteX21" fmla="*/ 1004418 w 3515389"/>
                <a:gd name="connsiteY21" fmla="*/ 987419 h 2903304"/>
                <a:gd name="connsiteX22" fmla="*/ 902818 w 3515389"/>
                <a:gd name="connsiteY22" fmla="*/ 1089019 h 2903304"/>
                <a:gd name="connsiteX23" fmla="*/ 844761 w 3515389"/>
                <a:gd name="connsiteY23" fmla="*/ 1205133 h 2903304"/>
                <a:gd name="connsiteX24" fmla="*/ 801218 w 3515389"/>
                <a:gd name="connsiteY24" fmla="*/ 1234162 h 2903304"/>
                <a:gd name="connsiteX25" fmla="*/ 772189 w 3515389"/>
                <a:gd name="connsiteY25" fmla="*/ 1277704 h 2903304"/>
                <a:gd name="connsiteX26" fmla="*/ 728647 w 3515389"/>
                <a:gd name="connsiteY26" fmla="*/ 1321247 h 2903304"/>
                <a:gd name="connsiteX27" fmla="*/ 670589 w 3515389"/>
                <a:gd name="connsiteY27" fmla="*/ 1393819 h 2903304"/>
                <a:gd name="connsiteX28" fmla="*/ 641561 w 3515389"/>
                <a:gd name="connsiteY28" fmla="*/ 1437362 h 2903304"/>
                <a:gd name="connsiteX29" fmla="*/ 598018 w 3515389"/>
                <a:gd name="connsiteY29" fmla="*/ 1466390 h 2903304"/>
                <a:gd name="connsiteX30" fmla="*/ 539961 w 3515389"/>
                <a:gd name="connsiteY30" fmla="*/ 1553476 h 2903304"/>
                <a:gd name="connsiteX31" fmla="*/ 510932 w 3515389"/>
                <a:gd name="connsiteY31" fmla="*/ 1597019 h 2903304"/>
                <a:gd name="connsiteX32" fmla="*/ 438361 w 3515389"/>
                <a:gd name="connsiteY32" fmla="*/ 1698619 h 2903304"/>
                <a:gd name="connsiteX33" fmla="*/ 409332 w 3515389"/>
                <a:gd name="connsiteY33" fmla="*/ 1742162 h 2903304"/>
                <a:gd name="connsiteX34" fmla="*/ 365789 w 3515389"/>
                <a:gd name="connsiteY34" fmla="*/ 1756676 h 2903304"/>
                <a:gd name="connsiteX35" fmla="*/ 307732 w 3515389"/>
                <a:gd name="connsiteY35" fmla="*/ 1785704 h 2903304"/>
                <a:gd name="connsiteX36" fmla="*/ 220647 w 3515389"/>
                <a:gd name="connsiteY36" fmla="*/ 1872790 h 2903304"/>
                <a:gd name="connsiteX37" fmla="*/ 177104 w 3515389"/>
                <a:gd name="connsiteY37" fmla="*/ 1959876 h 2903304"/>
                <a:gd name="connsiteX38" fmla="*/ 104532 w 3515389"/>
                <a:gd name="connsiteY38" fmla="*/ 2046962 h 2903304"/>
                <a:gd name="connsiteX39" fmla="*/ 60989 w 3515389"/>
                <a:gd name="connsiteY39" fmla="*/ 2134047 h 2903304"/>
                <a:gd name="connsiteX40" fmla="*/ 17447 w 3515389"/>
                <a:gd name="connsiteY40" fmla="*/ 2163076 h 2903304"/>
                <a:gd name="connsiteX41" fmla="*/ 31961 w 3515389"/>
                <a:gd name="connsiteY41" fmla="*/ 2380790 h 2903304"/>
                <a:gd name="connsiteX42" fmla="*/ 60989 w 3515389"/>
                <a:gd name="connsiteY42" fmla="*/ 2540447 h 2903304"/>
                <a:gd name="connsiteX43" fmla="*/ 90018 w 3515389"/>
                <a:gd name="connsiteY43" fmla="*/ 2583990 h 2903304"/>
                <a:gd name="connsiteX44" fmla="*/ 104532 w 3515389"/>
                <a:gd name="connsiteY44" fmla="*/ 2642047 h 2903304"/>
                <a:gd name="connsiteX45" fmla="*/ 133561 w 3515389"/>
                <a:gd name="connsiteY45" fmla="*/ 2685590 h 2903304"/>
                <a:gd name="connsiteX46" fmla="*/ 162589 w 3515389"/>
                <a:gd name="connsiteY46" fmla="*/ 2743647 h 2903304"/>
                <a:gd name="connsiteX47" fmla="*/ 191618 w 3515389"/>
                <a:gd name="connsiteY47" fmla="*/ 2787190 h 2903304"/>
                <a:gd name="connsiteX48" fmla="*/ 336761 w 3515389"/>
                <a:gd name="connsiteY48" fmla="*/ 2830733 h 2903304"/>
                <a:gd name="connsiteX49" fmla="*/ 380304 w 3515389"/>
                <a:gd name="connsiteY49" fmla="*/ 2859762 h 2903304"/>
                <a:gd name="connsiteX50" fmla="*/ 554475 w 3515389"/>
                <a:gd name="connsiteY50" fmla="*/ 2903304 h 2903304"/>
                <a:gd name="connsiteX51" fmla="*/ 1512418 w 3515389"/>
                <a:gd name="connsiteY51" fmla="*/ 2874276 h 2903304"/>
                <a:gd name="connsiteX52" fmla="*/ 1599504 w 3515389"/>
                <a:gd name="connsiteY52" fmla="*/ 2845247 h 2903304"/>
                <a:gd name="connsiteX53" fmla="*/ 1889789 w 3515389"/>
                <a:gd name="connsiteY53" fmla="*/ 2830733 h 2903304"/>
                <a:gd name="connsiteX54" fmla="*/ 2339732 w 3515389"/>
                <a:gd name="connsiteY54" fmla="*/ 2787190 h 2903304"/>
                <a:gd name="connsiteX55" fmla="*/ 2470361 w 3515389"/>
                <a:gd name="connsiteY55" fmla="*/ 2729133 h 2903304"/>
                <a:gd name="connsiteX56" fmla="*/ 2513904 w 3515389"/>
                <a:gd name="connsiteY56" fmla="*/ 2714619 h 2903304"/>
                <a:gd name="connsiteX57" fmla="*/ 2542932 w 3515389"/>
                <a:gd name="connsiteY57" fmla="*/ 2671076 h 2903304"/>
                <a:gd name="connsiteX58" fmla="*/ 2586475 w 3515389"/>
                <a:gd name="connsiteY58" fmla="*/ 2627533 h 2903304"/>
                <a:gd name="connsiteX59" fmla="*/ 2615504 w 3515389"/>
                <a:gd name="connsiteY59" fmla="*/ 2554962 h 2903304"/>
                <a:gd name="connsiteX60" fmla="*/ 2673561 w 3515389"/>
                <a:gd name="connsiteY60" fmla="*/ 2467876 h 2903304"/>
                <a:gd name="connsiteX61" fmla="*/ 2702589 w 3515389"/>
                <a:gd name="connsiteY61" fmla="*/ 2424333 h 2903304"/>
                <a:gd name="connsiteX62" fmla="*/ 2746132 w 3515389"/>
                <a:gd name="connsiteY62" fmla="*/ 2395304 h 2903304"/>
                <a:gd name="connsiteX63" fmla="*/ 2775161 w 3515389"/>
                <a:gd name="connsiteY63" fmla="*/ 2221133 h 2903304"/>
                <a:gd name="connsiteX64" fmla="*/ 2804189 w 3515389"/>
                <a:gd name="connsiteY64" fmla="*/ 2163076 h 2903304"/>
                <a:gd name="connsiteX65" fmla="*/ 2818704 w 3515389"/>
                <a:gd name="connsiteY65" fmla="*/ 2105019 h 2903304"/>
                <a:gd name="connsiteX66" fmla="*/ 2891275 w 3515389"/>
                <a:gd name="connsiteY66" fmla="*/ 2003419 h 2903304"/>
                <a:gd name="connsiteX67" fmla="*/ 2992875 w 3515389"/>
                <a:gd name="connsiteY67" fmla="*/ 1988904 h 2903304"/>
                <a:gd name="connsiteX68" fmla="*/ 3036418 w 3515389"/>
                <a:gd name="connsiteY68" fmla="*/ 1945362 h 2903304"/>
                <a:gd name="connsiteX69" fmla="*/ 3079961 w 3515389"/>
                <a:gd name="connsiteY69" fmla="*/ 1930847 h 2903304"/>
                <a:gd name="connsiteX70" fmla="*/ 3225104 w 3515389"/>
                <a:gd name="connsiteY70" fmla="*/ 1901819 h 2903304"/>
                <a:gd name="connsiteX71" fmla="*/ 3355732 w 3515389"/>
                <a:gd name="connsiteY71" fmla="*/ 1843762 h 2903304"/>
                <a:gd name="connsiteX72" fmla="*/ 3442818 w 3515389"/>
                <a:gd name="connsiteY72" fmla="*/ 1785704 h 2903304"/>
                <a:gd name="connsiteX73" fmla="*/ 3515389 w 3515389"/>
                <a:gd name="connsiteY73" fmla="*/ 1597019 h 2903304"/>
                <a:gd name="connsiteX74" fmla="*/ 3500875 w 3515389"/>
                <a:gd name="connsiteY74" fmla="*/ 1364790 h 2903304"/>
                <a:gd name="connsiteX75" fmla="*/ 3486361 w 3515389"/>
                <a:gd name="connsiteY75" fmla="*/ 1292219 h 2903304"/>
                <a:gd name="connsiteX76" fmla="*/ 3442818 w 3515389"/>
                <a:gd name="connsiteY76" fmla="*/ 1248676 h 2903304"/>
                <a:gd name="connsiteX77" fmla="*/ 3384761 w 3515389"/>
                <a:gd name="connsiteY77" fmla="*/ 1089019 h 2903304"/>
                <a:gd name="connsiteX78" fmla="*/ 3341218 w 3515389"/>
                <a:gd name="connsiteY78" fmla="*/ 1030962 h 2903304"/>
                <a:gd name="connsiteX79" fmla="*/ 3297675 w 3515389"/>
                <a:gd name="connsiteY79" fmla="*/ 943876 h 2903304"/>
                <a:gd name="connsiteX80" fmla="*/ 3254132 w 3515389"/>
                <a:gd name="connsiteY80" fmla="*/ 900333 h 2903304"/>
                <a:gd name="connsiteX81" fmla="*/ 3196075 w 3515389"/>
                <a:gd name="connsiteY81" fmla="*/ 813247 h 2903304"/>
                <a:gd name="connsiteX82" fmla="*/ 3138018 w 3515389"/>
                <a:gd name="connsiteY82" fmla="*/ 755190 h 2903304"/>
                <a:gd name="connsiteX83" fmla="*/ 3065447 w 3515389"/>
                <a:gd name="connsiteY83" fmla="*/ 668104 h 2903304"/>
                <a:gd name="connsiteX84" fmla="*/ 3036418 w 3515389"/>
                <a:gd name="connsiteY84" fmla="*/ 595533 h 2903304"/>
                <a:gd name="connsiteX85" fmla="*/ 2934818 w 3515389"/>
                <a:gd name="connsiteY85" fmla="*/ 508447 h 2903304"/>
                <a:gd name="connsiteX86" fmla="*/ 2891275 w 3515389"/>
                <a:gd name="connsiteY86" fmla="*/ 450390 h 2903304"/>
                <a:gd name="connsiteX87" fmla="*/ 2847732 w 3515389"/>
                <a:gd name="connsiteY87" fmla="*/ 406847 h 2903304"/>
                <a:gd name="connsiteX88" fmla="*/ 2818704 w 3515389"/>
                <a:gd name="connsiteY88" fmla="*/ 363304 h 2903304"/>
                <a:gd name="connsiteX89" fmla="*/ 2702589 w 3515389"/>
                <a:gd name="connsiteY89" fmla="*/ 305247 h 2903304"/>
                <a:gd name="connsiteX90" fmla="*/ 2630018 w 3515389"/>
                <a:gd name="connsiteY90" fmla="*/ 218162 h 2903304"/>
                <a:gd name="connsiteX91" fmla="*/ 2600989 w 3515389"/>
                <a:gd name="connsiteY91" fmla="*/ 174619 h 2903304"/>
                <a:gd name="connsiteX92" fmla="*/ 2513904 w 3515389"/>
                <a:gd name="connsiteY92" fmla="*/ 131076 h 2903304"/>
                <a:gd name="connsiteX93" fmla="*/ 2455847 w 3515389"/>
                <a:gd name="connsiteY93" fmla="*/ 87533 h 2903304"/>
                <a:gd name="connsiteX94" fmla="*/ 2368761 w 3515389"/>
                <a:gd name="connsiteY94" fmla="*/ 58504 h 2903304"/>
                <a:gd name="connsiteX95" fmla="*/ 2151047 w 3515389"/>
                <a:gd name="connsiteY95" fmla="*/ 29476 h 2903304"/>
                <a:gd name="connsiteX96" fmla="*/ 2034932 w 3515389"/>
                <a:gd name="connsiteY96" fmla="*/ 29476 h 2903304"/>
                <a:gd name="connsiteX97" fmla="*/ 2034932 w 3515389"/>
                <a:gd name="connsiteY97" fmla="*/ 447 h 2903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3515389" h="2903304">
                  <a:moveTo>
                    <a:pt x="2034932" y="447"/>
                  </a:moveTo>
                  <a:cubicBezTo>
                    <a:pt x="2022837" y="5285"/>
                    <a:pt x="1988631" y="42085"/>
                    <a:pt x="1962361" y="58504"/>
                  </a:cubicBezTo>
                  <a:cubicBezTo>
                    <a:pt x="1949387" y="66613"/>
                    <a:pt x="1932192" y="65589"/>
                    <a:pt x="1918818" y="73019"/>
                  </a:cubicBezTo>
                  <a:cubicBezTo>
                    <a:pt x="1769099" y="156196"/>
                    <a:pt x="1886714" y="112749"/>
                    <a:pt x="1788189" y="145590"/>
                  </a:cubicBezTo>
                  <a:cubicBezTo>
                    <a:pt x="1773675" y="160104"/>
                    <a:pt x="1761726" y="177747"/>
                    <a:pt x="1744647" y="189133"/>
                  </a:cubicBezTo>
                  <a:cubicBezTo>
                    <a:pt x="1731917" y="197620"/>
                    <a:pt x="1714788" y="196805"/>
                    <a:pt x="1701104" y="203647"/>
                  </a:cubicBezTo>
                  <a:cubicBezTo>
                    <a:pt x="1685502" y="211448"/>
                    <a:pt x="1672075" y="223000"/>
                    <a:pt x="1657561" y="232676"/>
                  </a:cubicBezTo>
                  <a:cubicBezTo>
                    <a:pt x="1647885" y="247190"/>
                    <a:pt x="1640121" y="263181"/>
                    <a:pt x="1628532" y="276219"/>
                  </a:cubicBezTo>
                  <a:cubicBezTo>
                    <a:pt x="1601258" y="306902"/>
                    <a:pt x="1564219" y="329147"/>
                    <a:pt x="1541447" y="363304"/>
                  </a:cubicBezTo>
                  <a:cubicBezTo>
                    <a:pt x="1531771" y="377818"/>
                    <a:pt x="1525819" y="395680"/>
                    <a:pt x="1512418" y="406847"/>
                  </a:cubicBezTo>
                  <a:cubicBezTo>
                    <a:pt x="1495796" y="420698"/>
                    <a:pt x="1473713" y="426200"/>
                    <a:pt x="1454361" y="435876"/>
                  </a:cubicBezTo>
                  <a:cubicBezTo>
                    <a:pt x="1444685" y="450390"/>
                    <a:pt x="1438954" y="468522"/>
                    <a:pt x="1425332" y="479419"/>
                  </a:cubicBezTo>
                  <a:cubicBezTo>
                    <a:pt x="1413385" y="488976"/>
                    <a:pt x="1392607" y="483115"/>
                    <a:pt x="1381789" y="493933"/>
                  </a:cubicBezTo>
                  <a:cubicBezTo>
                    <a:pt x="1370971" y="504751"/>
                    <a:pt x="1376832" y="525529"/>
                    <a:pt x="1367275" y="537476"/>
                  </a:cubicBezTo>
                  <a:cubicBezTo>
                    <a:pt x="1356378" y="551097"/>
                    <a:pt x="1338246" y="556828"/>
                    <a:pt x="1323732" y="566504"/>
                  </a:cubicBezTo>
                  <a:cubicBezTo>
                    <a:pt x="1318894" y="581018"/>
                    <a:pt x="1318611" y="597970"/>
                    <a:pt x="1309218" y="610047"/>
                  </a:cubicBezTo>
                  <a:cubicBezTo>
                    <a:pt x="1284014" y="642452"/>
                    <a:pt x="1222132" y="697133"/>
                    <a:pt x="1222132" y="697133"/>
                  </a:cubicBezTo>
                  <a:cubicBezTo>
                    <a:pt x="1212456" y="716485"/>
                    <a:pt x="1205680" y="737584"/>
                    <a:pt x="1193104" y="755190"/>
                  </a:cubicBezTo>
                  <a:cubicBezTo>
                    <a:pt x="1181173" y="771893"/>
                    <a:pt x="1162919" y="783148"/>
                    <a:pt x="1149561" y="798733"/>
                  </a:cubicBezTo>
                  <a:cubicBezTo>
                    <a:pt x="1133818" y="817100"/>
                    <a:pt x="1121761" y="838423"/>
                    <a:pt x="1106018" y="856790"/>
                  </a:cubicBezTo>
                  <a:cubicBezTo>
                    <a:pt x="1092660" y="872375"/>
                    <a:pt x="1075077" y="884130"/>
                    <a:pt x="1062475" y="900333"/>
                  </a:cubicBezTo>
                  <a:cubicBezTo>
                    <a:pt x="1041056" y="927872"/>
                    <a:pt x="1029088" y="962749"/>
                    <a:pt x="1004418" y="987419"/>
                  </a:cubicBezTo>
                  <a:lnTo>
                    <a:pt x="902818" y="1089019"/>
                  </a:lnTo>
                  <a:cubicBezTo>
                    <a:pt x="886987" y="1136512"/>
                    <a:pt x="882154" y="1161508"/>
                    <a:pt x="844761" y="1205133"/>
                  </a:cubicBezTo>
                  <a:cubicBezTo>
                    <a:pt x="833408" y="1218378"/>
                    <a:pt x="815732" y="1224486"/>
                    <a:pt x="801218" y="1234162"/>
                  </a:cubicBezTo>
                  <a:cubicBezTo>
                    <a:pt x="791542" y="1248676"/>
                    <a:pt x="783356" y="1264303"/>
                    <a:pt x="772189" y="1277704"/>
                  </a:cubicBezTo>
                  <a:cubicBezTo>
                    <a:pt x="759048" y="1293473"/>
                    <a:pt x="740033" y="1304168"/>
                    <a:pt x="728647" y="1321247"/>
                  </a:cubicBezTo>
                  <a:cubicBezTo>
                    <a:pt x="672562" y="1405375"/>
                    <a:pt x="767969" y="1328898"/>
                    <a:pt x="670589" y="1393819"/>
                  </a:cubicBezTo>
                  <a:cubicBezTo>
                    <a:pt x="660913" y="1408333"/>
                    <a:pt x="653896" y="1425027"/>
                    <a:pt x="641561" y="1437362"/>
                  </a:cubicBezTo>
                  <a:cubicBezTo>
                    <a:pt x="629226" y="1449697"/>
                    <a:pt x="609505" y="1453262"/>
                    <a:pt x="598018" y="1466390"/>
                  </a:cubicBezTo>
                  <a:cubicBezTo>
                    <a:pt x="575044" y="1492646"/>
                    <a:pt x="559313" y="1524447"/>
                    <a:pt x="539961" y="1553476"/>
                  </a:cubicBezTo>
                  <a:lnTo>
                    <a:pt x="510932" y="1597019"/>
                  </a:lnTo>
                  <a:cubicBezTo>
                    <a:pt x="485465" y="1698889"/>
                    <a:pt x="518544" y="1618436"/>
                    <a:pt x="438361" y="1698619"/>
                  </a:cubicBezTo>
                  <a:cubicBezTo>
                    <a:pt x="426026" y="1710954"/>
                    <a:pt x="422954" y="1731265"/>
                    <a:pt x="409332" y="1742162"/>
                  </a:cubicBezTo>
                  <a:cubicBezTo>
                    <a:pt x="397385" y="1751719"/>
                    <a:pt x="379851" y="1750649"/>
                    <a:pt x="365789" y="1756676"/>
                  </a:cubicBezTo>
                  <a:cubicBezTo>
                    <a:pt x="345902" y="1765199"/>
                    <a:pt x="327084" y="1776028"/>
                    <a:pt x="307732" y="1785704"/>
                  </a:cubicBezTo>
                  <a:cubicBezTo>
                    <a:pt x="278704" y="1814733"/>
                    <a:pt x="233629" y="1833844"/>
                    <a:pt x="220647" y="1872790"/>
                  </a:cubicBezTo>
                  <a:cubicBezTo>
                    <a:pt x="206100" y="1916428"/>
                    <a:pt x="208365" y="1922362"/>
                    <a:pt x="177104" y="1959876"/>
                  </a:cubicBezTo>
                  <a:cubicBezTo>
                    <a:pt x="83969" y="2071639"/>
                    <a:pt x="176610" y="1938846"/>
                    <a:pt x="104532" y="2046962"/>
                  </a:cubicBezTo>
                  <a:cubicBezTo>
                    <a:pt x="92727" y="2082378"/>
                    <a:pt x="89126" y="2105909"/>
                    <a:pt x="60989" y="2134047"/>
                  </a:cubicBezTo>
                  <a:cubicBezTo>
                    <a:pt x="48654" y="2146382"/>
                    <a:pt x="31961" y="2153400"/>
                    <a:pt x="17447" y="2163076"/>
                  </a:cubicBezTo>
                  <a:cubicBezTo>
                    <a:pt x="-17172" y="2266929"/>
                    <a:pt x="6153" y="2174320"/>
                    <a:pt x="31961" y="2380790"/>
                  </a:cubicBezTo>
                  <a:cubicBezTo>
                    <a:pt x="36964" y="2420813"/>
                    <a:pt x="38615" y="2495700"/>
                    <a:pt x="60989" y="2540447"/>
                  </a:cubicBezTo>
                  <a:cubicBezTo>
                    <a:pt x="68790" y="2556049"/>
                    <a:pt x="80342" y="2569476"/>
                    <a:pt x="90018" y="2583990"/>
                  </a:cubicBezTo>
                  <a:cubicBezTo>
                    <a:pt x="94856" y="2603342"/>
                    <a:pt x="96674" y="2623712"/>
                    <a:pt x="104532" y="2642047"/>
                  </a:cubicBezTo>
                  <a:cubicBezTo>
                    <a:pt x="111404" y="2658081"/>
                    <a:pt x="124906" y="2670444"/>
                    <a:pt x="133561" y="2685590"/>
                  </a:cubicBezTo>
                  <a:cubicBezTo>
                    <a:pt x="144296" y="2704376"/>
                    <a:pt x="151854" y="2724861"/>
                    <a:pt x="162589" y="2743647"/>
                  </a:cubicBezTo>
                  <a:cubicBezTo>
                    <a:pt x="171244" y="2758793"/>
                    <a:pt x="176825" y="2777945"/>
                    <a:pt x="191618" y="2787190"/>
                  </a:cubicBezTo>
                  <a:cubicBezTo>
                    <a:pt x="215178" y="2801915"/>
                    <a:pt x="302769" y="2822235"/>
                    <a:pt x="336761" y="2830733"/>
                  </a:cubicBezTo>
                  <a:cubicBezTo>
                    <a:pt x="351275" y="2840409"/>
                    <a:pt x="364363" y="2852677"/>
                    <a:pt x="380304" y="2859762"/>
                  </a:cubicBezTo>
                  <a:cubicBezTo>
                    <a:pt x="449305" y="2890429"/>
                    <a:pt x="481451" y="2891134"/>
                    <a:pt x="554475" y="2903304"/>
                  </a:cubicBezTo>
                  <a:cubicBezTo>
                    <a:pt x="873789" y="2893628"/>
                    <a:pt x="1193449" y="2891996"/>
                    <a:pt x="1512418" y="2874276"/>
                  </a:cubicBezTo>
                  <a:cubicBezTo>
                    <a:pt x="1542970" y="2872579"/>
                    <a:pt x="1568943" y="2846775"/>
                    <a:pt x="1599504" y="2845247"/>
                  </a:cubicBezTo>
                  <a:lnTo>
                    <a:pt x="1889789" y="2830733"/>
                  </a:lnTo>
                  <a:cubicBezTo>
                    <a:pt x="2113960" y="2774690"/>
                    <a:pt x="1966045" y="2803437"/>
                    <a:pt x="2339732" y="2787190"/>
                  </a:cubicBezTo>
                  <a:cubicBezTo>
                    <a:pt x="2408734" y="2741189"/>
                    <a:pt x="2366727" y="2763678"/>
                    <a:pt x="2470361" y="2729133"/>
                  </a:cubicBezTo>
                  <a:lnTo>
                    <a:pt x="2513904" y="2714619"/>
                  </a:lnTo>
                  <a:cubicBezTo>
                    <a:pt x="2523580" y="2700105"/>
                    <a:pt x="2531765" y="2684477"/>
                    <a:pt x="2542932" y="2671076"/>
                  </a:cubicBezTo>
                  <a:cubicBezTo>
                    <a:pt x="2556073" y="2655307"/>
                    <a:pt x="2575596" y="2644939"/>
                    <a:pt x="2586475" y="2627533"/>
                  </a:cubicBezTo>
                  <a:cubicBezTo>
                    <a:pt x="2600284" y="2605439"/>
                    <a:pt x="2603028" y="2577835"/>
                    <a:pt x="2615504" y="2554962"/>
                  </a:cubicBezTo>
                  <a:cubicBezTo>
                    <a:pt x="2632210" y="2524334"/>
                    <a:pt x="2654209" y="2496905"/>
                    <a:pt x="2673561" y="2467876"/>
                  </a:cubicBezTo>
                  <a:cubicBezTo>
                    <a:pt x="2683237" y="2453362"/>
                    <a:pt x="2688075" y="2434009"/>
                    <a:pt x="2702589" y="2424333"/>
                  </a:cubicBezTo>
                  <a:lnTo>
                    <a:pt x="2746132" y="2395304"/>
                  </a:lnTo>
                  <a:cubicBezTo>
                    <a:pt x="2755808" y="2337247"/>
                    <a:pt x="2748839" y="2273777"/>
                    <a:pt x="2775161" y="2221133"/>
                  </a:cubicBezTo>
                  <a:cubicBezTo>
                    <a:pt x="2784837" y="2201781"/>
                    <a:pt x="2796592" y="2183335"/>
                    <a:pt x="2804189" y="2163076"/>
                  </a:cubicBezTo>
                  <a:cubicBezTo>
                    <a:pt x="2811193" y="2144398"/>
                    <a:pt x="2811700" y="2123697"/>
                    <a:pt x="2818704" y="2105019"/>
                  </a:cubicBezTo>
                  <a:cubicBezTo>
                    <a:pt x="2829256" y="2076879"/>
                    <a:pt x="2858669" y="2016462"/>
                    <a:pt x="2891275" y="2003419"/>
                  </a:cubicBezTo>
                  <a:cubicBezTo>
                    <a:pt x="2923039" y="1990713"/>
                    <a:pt x="2959008" y="1993742"/>
                    <a:pt x="2992875" y="1988904"/>
                  </a:cubicBezTo>
                  <a:cubicBezTo>
                    <a:pt x="3007389" y="1974390"/>
                    <a:pt x="3019339" y="1956748"/>
                    <a:pt x="3036418" y="1945362"/>
                  </a:cubicBezTo>
                  <a:cubicBezTo>
                    <a:pt x="3049148" y="1936875"/>
                    <a:pt x="3065250" y="1935050"/>
                    <a:pt x="3079961" y="1930847"/>
                  </a:cubicBezTo>
                  <a:cubicBezTo>
                    <a:pt x="3140582" y="1913527"/>
                    <a:pt x="3156680" y="1913223"/>
                    <a:pt x="3225104" y="1901819"/>
                  </a:cubicBezTo>
                  <a:cubicBezTo>
                    <a:pt x="3283599" y="1882320"/>
                    <a:pt x="3288557" y="1882947"/>
                    <a:pt x="3355732" y="1843762"/>
                  </a:cubicBezTo>
                  <a:cubicBezTo>
                    <a:pt x="3385868" y="1826183"/>
                    <a:pt x="3442818" y="1785704"/>
                    <a:pt x="3442818" y="1785704"/>
                  </a:cubicBezTo>
                  <a:cubicBezTo>
                    <a:pt x="3519852" y="1670154"/>
                    <a:pt x="3495941" y="1733156"/>
                    <a:pt x="3515389" y="1597019"/>
                  </a:cubicBezTo>
                  <a:cubicBezTo>
                    <a:pt x="3510551" y="1519609"/>
                    <a:pt x="3508228" y="1442001"/>
                    <a:pt x="3500875" y="1364790"/>
                  </a:cubicBezTo>
                  <a:cubicBezTo>
                    <a:pt x="3498536" y="1340232"/>
                    <a:pt x="3497393" y="1314284"/>
                    <a:pt x="3486361" y="1292219"/>
                  </a:cubicBezTo>
                  <a:cubicBezTo>
                    <a:pt x="3477181" y="1273860"/>
                    <a:pt x="3457332" y="1263190"/>
                    <a:pt x="3442818" y="1248676"/>
                  </a:cubicBezTo>
                  <a:cubicBezTo>
                    <a:pt x="3433225" y="1219896"/>
                    <a:pt x="3401589" y="1119310"/>
                    <a:pt x="3384761" y="1089019"/>
                  </a:cubicBezTo>
                  <a:cubicBezTo>
                    <a:pt x="3373013" y="1067873"/>
                    <a:pt x="3353664" y="1051705"/>
                    <a:pt x="3341218" y="1030962"/>
                  </a:cubicBezTo>
                  <a:cubicBezTo>
                    <a:pt x="3324520" y="1003132"/>
                    <a:pt x="3315678" y="970880"/>
                    <a:pt x="3297675" y="943876"/>
                  </a:cubicBezTo>
                  <a:cubicBezTo>
                    <a:pt x="3286289" y="926797"/>
                    <a:pt x="3266734" y="916536"/>
                    <a:pt x="3254132" y="900333"/>
                  </a:cubicBezTo>
                  <a:cubicBezTo>
                    <a:pt x="3232713" y="872794"/>
                    <a:pt x="3220745" y="837917"/>
                    <a:pt x="3196075" y="813247"/>
                  </a:cubicBezTo>
                  <a:cubicBezTo>
                    <a:pt x="3176723" y="793895"/>
                    <a:pt x="3154439" y="777085"/>
                    <a:pt x="3138018" y="755190"/>
                  </a:cubicBezTo>
                  <a:cubicBezTo>
                    <a:pt x="3064357" y="656976"/>
                    <a:pt x="3156685" y="728931"/>
                    <a:pt x="3065447" y="668104"/>
                  </a:cubicBezTo>
                  <a:cubicBezTo>
                    <a:pt x="3055771" y="643914"/>
                    <a:pt x="3050227" y="617627"/>
                    <a:pt x="3036418" y="595533"/>
                  </a:cubicBezTo>
                  <a:cubicBezTo>
                    <a:pt x="3010086" y="553402"/>
                    <a:pt x="2968855" y="542484"/>
                    <a:pt x="2934818" y="508447"/>
                  </a:cubicBezTo>
                  <a:cubicBezTo>
                    <a:pt x="2917713" y="491342"/>
                    <a:pt x="2907018" y="468757"/>
                    <a:pt x="2891275" y="450390"/>
                  </a:cubicBezTo>
                  <a:cubicBezTo>
                    <a:pt x="2877917" y="434805"/>
                    <a:pt x="2860873" y="422616"/>
                    <a:pt x="2847732" y="406847"/>
                  </a:cubicBezTo>
                  <a:cubicBezTo>
                    <a:pt x="2836565" y="393446"/>
                    <a:pt x="2831039" y="375639"/>
                    <a:pt x="2818704" y="363304"/>
                  </a:cubicBezTo>
                  <a:cubicBezTo>
                    <a:pt x="2789718" y="334318"/>
                    <a:pt x="2737235" y="319106"/>
                    <a:pt x="2702589" y="305247"/>
                  </a:cubicBezTo>
                  <a:cubicBezTo>
                    <a:pt x="2674868" y="222083"/>
                    <a:pt x="2709101" y="297244"/>
                    <a:pt x="2630018" y="218162"/>
                  </a:cubicBezTo>
                  <a:cubicBezTo>
                    <a:pt x="2617683" y="205827"/>
                    <a:pt x="2613324" y="186954"/>
                    <a:pt x="2600989" y="174619"/>
                  </a:cubicBezTo>
                  <a:cubicBezTo>
                    <a:pt x="2572851" y="146481"/>
                    <a:pt x="2549320" y="142881"/>
                    <a:pt x="2513904" y="131076"/>
                  </a:cubicBezTo>
                  <a:cubicBezTo>
                    <a:pt x="2494552" y="116562"/>
                    <a:pt x="2477484" y="98351"/>
                    <a:pt x="2455847" y="87533"/>
                  </a:cubicBezTo>
                  <a:cubicBezTo>
                    <a:pt x="2428479" y="73849"/>
                    <a:pt x="2398766" y="64505"/>
                    <a:pt x="2368761" y="58504"/>
                  </a:cubicBezTo>
                  <a:cubicBezTo>
                    <a:pt x="2248511" y="34455"/>
                    <a:pt x="2320736" y="46445"/>
                    <a:pt x="2151047" y="29476"/>
                  </a:cubicBezTo>
                  <a:cubicBezTo>
                    <a:pt x="2099440" y="16575"/>
                    <a:pt x="2086538" y="3673"/>
                    <a:pt x="2034932" y="29476"/>
                  </a:cubicBezTo>
                  <a:cubicBezTo>
                    <a:pt x="2030605" y="31640"/>
                    <a:pt x="2047027" y="-4391"/>
                    <a:pt x="2034932" y="447"/>
                  </a:cubicBezTo>
                  <a:close/>
                </a:path>
              </a:pathLst>
            </a:custGeom>
            <a:solidFill>
              <a:srgbClr val="FFFFCC">
                <a:alpha val="25098"/>
              </a:srgbClr>
            </a:solidFill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55" name="CaixaDeTexto 54"/>
            <p:cNvSpPr txBox="1"/>
            <p:nvPr/>
          </p:nvSpPr>
          <p:spPr>
            <a:xfrm>
              <a:off x="5885420" y="2225313"/>
              <a:ext cx="117590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SUB-ÁRVORE DA DIREITA DE A</a:t>
              </a:r>
              <a:endParaRPr lang="pt-BR" sz="1400" b="1" dirty="0"/>
            </a:p>
          </p:txBody>
        </p:sp>
      </p:grpSp>
      <p:grpSp>
        <p:nvGrpSpPr>
          <p:cNvPr id="24" name="Grupo 23"/>
          <p:cNvGrpSpPr/>
          <p:nvPr/>
        </p:nvGrpSpPr>
        <p:grpSpPr>
          <a:xfrm>
            <a:off x="5400021" y="3828184"/>
            <a:ext cx="2700371" cy="1020795"/>
            <a:chOff x="5400021" y="3828184"/>
            <a:chExt cx="2700371" cy="1020795"/>
          </a:xfrm>
        </p:grpSpPr>
        <p:sp>
          <p:nvSpPr>
            <p:cNvPr id="61" name="CaixaDeTexto 60"/>
            <p:cNvSpPr txBox="1"/>
            <p:nvPr/>
          </p:nvSpPr>
          <p:spPr>
            <a:xfrm>
              <a:off x="6559902" y="4110315"/>
              <a:ext cx="154049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NÓS SEM FILHO SÃO CHAMADOS FOLHA</a:t>
              </a:r>
              <a:endParaRPr lang="pt-BR" sz="1400" b="1" dirty="0"/>
            </a:p>
          </p:txBody>
        </p:sp>
        <p:cxnSp>
          <p:nvCxnSpPr>
            <p:cNvPr id="16" name="Conector de seta reta 15"/>
            <p:cNvCxnSpPr/>
            <p:nvPr/>
          </p:nvCxnSpPr>
          <p:spPr>
            <a:xfrm flipH="1" flipV="1">
              <a:off x="6276691" y="3828184"/>
              <a:ext cx="383541" cy="28213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de seta reta 62"/>
            <p:cNvCxnSpPr/>
            <p:nvPr/>
          </p:nvCxnSpPr>
          <p:spPr>
            <a:xfrm flipH="1" flipV="1">
              <a:off x="5443286" y="3862502"/>
              <a:ext cx="1073351" cy="51097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de seta reta 63"/>
            <p:cNvCxnSpPr/>
            <p:nvPr/>
          </p:nvCxnSpPr>
          <p:spPr>
            <a:xfrm flipH="1" flipV="1">
              <a:off x="5400021" y="4620901"/>
              <a:ext cx="1217638" cy="1287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o 30"/>
          <p:cNvGrpSpPr/>
          <p:nvPr/>
        </p:nvGrpSpPr>
        <p:grpSpPr>
          <a:xfrm>
            <a:off x="5188784" y="860810"/>
            <a:ext cx="2587704" cy="1584729"/>
            <a:chOff x="5188784" y="860810"/>
            <a:chExt cx="2587704" cy="1584729"/>
          </a:xfrm>
        </p:grpSpPr>
        <p:sp>
          <p:nvSpPr>
            <p:cNvPr id="65" name="CaixaDeTexto 64"/>
            <p:cNvSpPr txBox="1"/>
            <p:nvPr/>
          </p:nvSpPr>
          <p:spPr>
            <a:xfrm>
              <a:off x="5682804" y="860810"/>
              <a:ext cx="209368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NÓ C TEM GRAU DE SAÍDA 3, POIS É A QUANTIDADE DE FILHOS DO MESMO</a:t>
              </a:r>
              <a:endParaRPr lang="pt-BR" sz="1400" b="1" dirty="0"/>
            </a:p>
          </p:txBody>
        </p:sp>
        <p:cxnSp>
          <p:nvCxnSpPr>
            <p:cNvPr id="66" name="Conector de seta reta 65"/>
            <p:cNvCxnSpPr/>
            <p:nvPr/>
          </p:nvCxnSpPr>
          <p:spPr>
            <a:xfrm flipH="1">
              <a:off x="5188784" y="1597261"/>
              <a:ext cx="820056" cy="84827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upo 84"/>
          <p:cNvGrpSpPr/>
          <p:nvPr/>
        </p:nvGrpSpPr>
        <p:grpSpPr>
          <a:xfrm>
            <a:off x="1" y="1546145"/>
            <a:ext cx="5266100" cy="3292187"/>
            <a:chOff x="1" y="1546145"/>
            <a:chExt cx="5266100" cy="3292187"/>
          </a:xfrm>
        </p:grpSpPr>
        <p:sp>
          <p:nvSpPr>
            <p:cNvPr id="67" name="CaixaDeTexto 66"/>
            <p:cNvSpPr txBox="1"/>
            <p:nvPr/>
          </p:nvSpPr>
          <p:spPr>
            <a:xfrm>
              <a:off x="1" y="2807481"/>
              <a:ext cx="172714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(A,C,E,H) É UM CAMINHO POSSÍVEL ENTRE A E H. SEU COMPRIMENTO É 3</a:t>
              </a:r>
              <a:endParaRPr lang="pt-BR" sz="1400" b="1" dirty="0"/>
            </a:p>
          </p:txBody>
        </p:sp>
        <p:grpSp>
          <p:nvGrpSpPr>
            <p:cNvPr id="78" name="Grupo 77"/>
            <p:cNvGrpSpPr/>
            <p:nvPr/>
          </p:nvGrpSpPr>
          <p:grpSpPr>
            <a:xfrm>
              <a:off x="3098666" y="1546145"/>
              <a:ext cx="2167435" cy="3292187"/>
              <a:chOff x="178445" y="999074"/>
              <a:chExt cx="2167435" cy="3292187"/>
            </a:xfrm>
          </p:grpSpPr>
          <p:sp>
            <p:nvSpPr>
              <p:cNvPr id="71" name="Elipse 70"/>
              <p:cNvSpPr/>
              <p:nvPr/>
            </p:nvSpPr>
            <p:spPr bwMode="auto">
              <a:xfrm>
                <a:off x="1018378" y="999074"/>
                <a:ext cx="552563" cy="59818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23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" pitchFamily="34" charset="0"/>
                  </a:rPr>
                  <a:t>A</a:t>
                </a:r>
                <a:endPara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endParaRPr>
              </a:p>
            </p:txBody>
          </p:sp>
          <p:sp>
            <p:nvSpPr>
              <p:cNvPr id="72" name="Elipse 71"/>
              <p:cNvSpPr/>
              <p:nvPr/>
            </p:nvSpPr>
            <p:spPr bwMode="auto">
              <a:xfrm>
                <a:off x="1793317" y="1786608"/>
                <a:ext cx="552563" cy="59818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23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" pitchFamily="34" charset="0"/>
                  </a:rPr>
                  <a:t>C</a:t>
                </a:r>
                <a:endPara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endParaRPr>
              </a:p>
            </p:txBody>
          </p:sp>
          <p:sp>
            <p:nvSpPr>
              <p:cNvPr id="73" name="Elipse 72"/>
              <p:cNvSpPr/>
              <p:nvPr/>
            </p:nvSpPr>
            <p:spPr bwMode="auto">
              <a:xfrm>
                <a:off x="988174" y="2759881"/>
                <a:ext cx="552563" cy="59818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23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" pitchFamily="34" charset="0"/>
                  </a:rPr>
                  <a:t>E</a:t>
                </a:r>
                <a:endPara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endParaRPr>
              </a:p>
            </p:txBody>
          </p:sp>
          <p:sp>
            <p:nvSpPr>
              <p:cNvPr id="74" name="Elipse 73"/>
              <p:cNvSpPr/>
              <p:nvPr/>
            </p:nvSpPr>
            <p:spPr bwMode="auto">
              <a:xfrm>
                <a:off x="178445" y="3693074"/>
                <a:ext cx="552563" cy="59818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23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" pitchFamily="34" charset="0"/>
                  </a:rPr>
                  <a:t>H</a:t>
                </a:r>
                <a:endPara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endParaRPr>
              </a:p>
            </p:txBody>
          </p:sp>
          <p:cxnSp>
            <p:nvCxnSpPr>
              <p:cNvPr id="75" name="Conector reto 74"/>
              <p:cNvCxnSpPr>
                <a:stCxn id="71" idx="5"/>
                <a:endCxn id="72" idx="0"/>
              </p:cNvCxnSpPr>
              <p:nvPr/>
            </p:nvCxnSpPr>
            <p:spPr>
              <a:xfrm>
                <a:off x="1490020" y="1509659"/>
                <a:ext cx="579578" cy="276949"/>
              </a:xfrm>
              <a:prstGeom prst="line">
                <a:avLst/>
              </a:prstGeom>
              <a:ln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76" name="Conector reto 75"/>
              <p:cNvCxnSpPr>
                <a:stCxn id="73" idx="3"/>
                <a:endCxn id="74" idx="0"/>
              </p:cNvCxnSpPr>
              <p:nvPr/>
            </p:nvCxnSpPr>
            <p:spPr>
              <a:xfrm flipH="1">
                <a:off x="454727" y="3270466"/>
                <a:ext cx="614368" cy="422609"/>
              </a:xfrm>
              <a:prstGeom prst="line">
                <a:avLst/>
              </a:prstGeom>
              <a:ln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77" name="Conector reto 76"/>
              <p:cNvCxnSpPr>
                <a:stCxn id="72" idx="3"/>
                <a:endCxn id="73" idx="0"/>
              </p:cNvCxnSpPr>
              <p:nvPr/>
            </p:nvCxnSpPr>
            <p:spPr>
              <a:xfrm flipH="1">
                <a:off x="1264455" y="2297193"/>
                <a:ext cx="609783" cy="462688"/>
              </a:xfrm>
              <a:prstGeom prst="line">
                <a:avLst/>
              </a:prstGeom>
              <a:ln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cxnSp>
          <p:nvCxnSpPr>
            <p:cNvPr id="79" name="Conector de seta reta 78"/>
            <p:cNvCxnSpPr/>
            <p:nvPr/>
          </p:nvCxnSpPr>
          <p:spPr>
            <a:xfrm flipV="1">
              <a:off x="1628564" y="1814917"/>
              <a:ext cx="2248809" cy="105043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de seta reta 82"/>
            <p:cNvCxnSpPr/>
            <p:nvPr/>
          </p:nvCxnSpPr>
          <p:spPr>
            <a:xfrm>
              <a:off x="1628564" y="3589388"/>
              <a:ext cx="1361151" cy="101083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upo 91"/>
          <p:cNvGrpSpPr/>
          <p:nvPr/>
        </p:nvGrpSpPr>
        <p:grpSpPr>
          <a:xfrm>
            <a:off x="2370032" y="1467681"/>
            <a:ext cx="6594494" cy="3401479"/>
            <a:chOff x="2370032" y="1467681"/>
            <a:chExt cx="6594494" cy="3401479"/>
          </a:xfrm>
        </p:grpSpPr>
        <p:sp>
          <p:nvSpPr>
            <p:cNvPr id="88" name="Retângulo 87"/>
            <p:cNvSpPr/>
            <p:nvPr/>
          </p:nvSpPr>
          <p:spPr bwMode="auto">
            <a:xfrm>
              <a:off x="2370032" y="1467681"/>
              <a:ext cx="6594494" cy="809191"/>
            </a:xfrm>
            <a:prstGeom prst="rect">
              <a:avLst/>
            </a:prstGeom>
            <a:solidFill>
              <a:schemeClr val="bg1">
                <a:alpha val="50196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89" name="Retângulo 88"/>
            <p:cNvSpPr/>
            <p:nvPr/>
          </p:nvSpPr>
          <p:spPr bwMode="auto">
            <a:xfrm>
              <a:off x="2370032" y="2331777"/>
              <a:ext cx="6594494" cy="809191"/>
            </a:xfrm>
            <a:prstGeom prst="rect">
              <a:avLst/>
            </a:prstGeom>
            <a:solidFill>
              <a:schemeClr val="bg1">
                <a:lumMod val="65000"/>
                <a:lumOff val="35000"/>
                <a:alpha val="50196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90" name="Retângulo 89"/>
            <p:cNvSpPr/>
            <p:nvPr/>
          </p:nvSpPr>
          <p:spPr bwMode="auto">
            <a:xfrm>
              <a:off x="2370032" y="3195873"/>
              <a:ext cx="6594494" cy="809191"/>
            </a:xfrm>
            <a:prstGeom prst="rect">
              <a:avLst/>
            </a:prstGeom>
            <a:solidFill>
              <a:schemeClr val="bg1">
                <a:alpha val="50196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91" name="Retângulo 90"/>
            <p:cNvSpPr/>
            <p:nvPr/>
          </p:nvSpPr>
          <p:spPr bwMode="auto">
            <a:xfrm>
              <a:off x="2370032" y="4059969"/>
              <a:ext cx="6594494" cy="809191"/>
            </a:xfrm>
            <a:prstGeom prst="rect">
              <a:avLst/>
            </a:prstGeom>
            <a:solidFill>
              <a:schemeClr val="bg1">
                <a:lumMod val="65000"/>
                <a:lumOff val="35000"/>
                <a:alpha val="50196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87" name="CaixaDeTexto 86"/>
            <p:cNvSpPr txBox="1"/>
            <p:nvPr/>
          </p:nvSpPr>
          <p:spPr>
            <a:xfrm>
              <a:off x="8100392" y="1658816"/>
              <a:ext cx="864134" cy="32008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Nível 0</a:t>
              </a:r>
            </a:p>
            <a:p>
              <a:pPr algn="ctr"/>
              <a:r>
                <a:rPr lang="pt-BR" sz="1400" dirty="0" smtClean="0"/>
                <a:t>A</a:t>
              </a:r>
            </a:p>
            <a:p>
              <a:pPr algn="ctr"/>
              <a:endParaRPr lang="pt-BR" sz="1400" dirty="0" smtClean="0"/>
            </a:p>
            <a:p>
              <a:pPr algn="ctr"/>
              <a:endParaRPr lang="pt-BR" sz="1400" dirty="0"/>
            </a:p>
            <a:p>
              <a:pPr algn="ctr"/>
              <a:r>
                <a:rPr lang="pt-BR" sz="1400" dirty="0" smtClean="0"/>
                <a:t>Nível 1</a:t>
              </a:r>
            </a:p>
            <a:p>
              <a:pPr algn="ctr"/>
              <a:r>
                <a:rPr lang="pt-BR" sz="1400" dirty="0" smtClean="0"/>
                <a:t>B,C</a:t>
              </a:r>
            </a:p>
            <a:p>
              <a:pPr algn="ctr"/>
              <a:endParaRPr lang="pt-BR" sz="1400" dirty="0"/>
            </a:p>
            <a:p>
              <a:pPr algn="ctr"/>
              <a:endParaRPr lang="pt-BR" sz="1400" dirty="0" smtClean="0"/>
            </a:p>
            <a:p>
              <a:pPr algn="ctr"/>
              <a:r>
                <a:rPr lang="pt-BR" sz="1400" dirty="0" smtClean="0"/>
                <a:t>Nível 2</a:t>
              </a:r>
            </a:p>
            <a:p>
              <a:pPr algn="ctr"/>
              <a:r>
                <a:rPr lang="pt-BR" sz="1400" dirty="0" smtClean="0"/>
                <a:t>D,E,F,G</a:t>
              </a:r>
            </a:p>
            <a:p>
              <a:pPr algn="ctr"/>
              <a:endParaRPr lang="pt-BR" sz="1400" dirty="0"/>
            </a:p>
            <a:p>
              <a:pPr algn="ctr"/>
              <a:endParaRPr lang="pt-BR" sz="1400" dirty="0" smtClean="0"/>
            </a:p>
            <a:p>
              <a:pPr algn="ctr"/>
              <a:r>
                <a:rPr lang="pt-BR" sz="1400" dirty="0" smtClean="0"/>
                <a:t>Nível 3</a:t>
              </a:r>
            </a:p>
            <a:p>
              <a:pPr algn="ctr"/>
              <a:r>
                <a:rPr lang="pt-BR" sz="1400" dirty="0" smtClean="0"/>
                <a:t>H,I</a:t>
              </a:r>
              <a:endParaRPr lang="pt-B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653415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Representações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385911" cy="8863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Podemos representar árvores de diversas formas gráficas</a:t>
            </a:r>
            <a:endParaRPr lang="pt-BR" dirty="0" smtClean="0">
              <a:solidFill>
                <a:srgbClr val="FFFF00"/>
              </a:solidFill>
              <a:latin typeface="Calibri"/>
            </a:endParaRPr>
          </a:p>
        </p:txBody>
      </p:sp>
      <p:pic>
        <p:nvPicPr>
          <p:cNvPr id="5" name="Imagem 4" descr="Árvores como conjuntos aninhados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568" y="1988840"/>
            <a:ext cx="3888432" cy="2376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Árvore representada por identação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81854"/>
            <a:ext cx="3528392" cy="2664296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tângulo 2"/>
              <p:cNvSpPr/>
              <p:nvPr/>
            </p:nvSpPr>
            <p:spPr>
              <a:xfrm>
                <a:off x="4355976" y="4725144"/>
                <a:ext cx="4541756" cy="745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40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d>
                            <m:dPr>
                              <m:ctrlPr>
                                <a:rPr lang="pt-BR" sz="24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d>
                                <m:dPr>
                                  <m:ctrlPr>
                                    <a:rPr lang="pt-BR" sz="2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</m:d>
                            </m:e>
                          </m:d>
                          <m:d>
                            <m:dPr>
                              <m:ctrlPr>
                                <a:rPr lang="pt-BR" sz="24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d>
                                <m:dPr>
                                  <m:ctrlPr>
                                    <a:rPr lang="pt-BR" sz="2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d>
                                    <m:dPr>
                                      <m:ctrlPr>
                                        <a:rPr lang="pt-BR" sz="2400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2400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</m:d>
                                  <m:d>
                                    <m:dPr>
                                      <m:ctrlPr>
                                        <a:rPr lang="pt-BR" sz="2400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2400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</m:d>
                                </m:e>
                              </m:d>
                              <m:d>
                                <m:dPr>
                                  <m:ctrlPr>
                                    <a:rPr lang="pt-BR" sz="2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pt-BR" sz="2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pt-BR" sz="2400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725144"/>
                <a:ext cx="4541756" cy="74546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66038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1003</TotalTime>
  <Words>742</Words>
  <Application>Microsoft Office PowerPoint</Application>
  <PresentationFormat>Apresentação na tela (4:3)</PresentationFormat>
  <Paragraphs>89</Paragraphs>
  <Slides>6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 Math</vt:lpstr>
      <vt:lpstr>Courier New</vt:lpstr>
      <vt:lpstr>Segoe</vt:lpstr>
      <vt:lpstr>Wingdings</vt:lpstr>
      <vt:lpstr>7-00134_MS_Qwest_template_Segoe</vt:lpstr>
      <vt:lpstr>Branco com fonte Courier para slides de código</vt:lpstr>
      <vt:lpstr>ESTRUTURAS DE DADOS</vt:lpstr>
      <vt:lpstr>Apresentação do PowerPoint</vt:lpstr>
      <vt:lpstr>Características</vt:lpstr>
      <vt:lpstr>Características</vt:lpstr>
      <vt:lpstr>Características</vt:lpstr>
      <vt:lpstr>Representações</vt:lpstr>
    </vt:vector>
  </TitlesOfParts>
  <Company>FIC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Estruturas de Dados</dc:title>
  <dc:creator>varajao</dc:creator>
  <cp:keywords/>
  <cp:lastModifiedBy>varajao</cp:lastModifiedBy>
  <cp:revision>126</cp:revision>
  <dcterms:created xsi:type="dcterms:W3CDTF">2015-06-30T13:28:46Z</dcterms:created>
  <dcterms:modified xsi:type="dcterms:W3CDTF">2020-06-02T21:38:04Z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