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8"/>
  </p:notesMasterIdLst>
  <p:sldIdLst>
    <p:sldId id="268" r:id="rId3"/>
    <p:sldId id="269" r:id="rId4"/>
    <p:sldId id="28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281" r:id="rId15"/>
    <p:sldId id="271" r:id="rId16"/>
    <p:sldId id="272" r:id="rId17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B783E6-DF67-4C6C-8190-CFB483480609}" type="datetimeFigureOut">
              <a:rPr lang="pt-BR" smtClean="0"/>
              <a:t>16/03/2017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74F5A-2FC6-4002-AAD3-7B0A1B847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5793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3/16/2017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97638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3/16/2017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75138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3/16/2017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78585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3/16/2017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96667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3/16/2017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26549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3/16/2017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3012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3/16/2017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8610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3/16/2017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0245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3/16/2017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7767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3/16/2017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266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3/16/2017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2001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3/16/2017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10168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3/16/2017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02324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3/16/2017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23052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3/16/2017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9783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12246165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676550157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048822834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1785761480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01743807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160056807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62377869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51708935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28828904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56417296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20657994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029047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633216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96482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80140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http://scienceblogs.com/goodmath/pert.png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GERÊNCIA DE PROJETOS DE SOFTWARE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06</a:t>
            </a: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857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PERT/CPM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13" y="2204864"/>
            <a:ext cx="8101987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87798"/>
          </a:xfrm>
        </p:spPr>
        <p:txBody>
          <a:bodyPr/>
          <a:lstStyle/>
          <a:p>
            <a:pPr algn="just"/>
            <a:r>
              <a:rPr lang="pt-PT" sz="2800" dirty="0" smtClean="0"/>
              <a:t>No MS-Project teremos: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1548164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PERT/CPM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078039"/>
          </a:xfrm>
        </p:spPr>
        <p:txBody>
          <a:bodyPr/>
          <a:lstStyle/>
          <a:p>
            <a:pPr algn="just"/>
            <a:r>
              <a:rPr lang="pt-PT" sz="2800" dirty="0" smtClean="0"/>
              <a:t>Vantagens:</a:t>
            </a:r>
          </a:p>
          <a:p>
            <a:pPr lvl="1" algn="just"/>
            <a:r>
              <a:rPr lang="pt-PT" sz="2200" dirty="0"/>
              <a:t>PERT explicitamente define e torna visíveis as dependências (relações de precedência) entre os elementos da WBS;</a:t>
            </a:r>
            <a:endParaRPr lang="pt-BR" sz="2200" dirty="0"/>
          </a:p>
          <a:p>
            <a:pPr lvl="1" algn="just"/>
            <a:r>
              <a:rPr lang="pt-PT" sz="2200" dirty="0"/>
              <a:t>PERT facilita a identificação do caminho crítico e torna este visível;</a:t>
            </a:r>
            <a:endParaRPr lang="pt-BR" sz="2200" dirty="0"/>
          </a:p>
          <a:p>
            <a:pPr lvl="1" algn="just"/>
            <a:r>
              <a:rPr lang="pt-PT" sz="2200" dirty="0"/>
              <a:t>PERT facilita a identificação de começar cedo, começar tarde e folga para cada atividade;</a:t>
            </a:r>
            <a:endParaRPr lang="pt-BR" sz="2200" dirty="0"/>
          </a:p>
          <a:p>
            <a:pPr lvl="1" algn="just"/>
            <a:r>
              <a:rPr lang="pt-PT" sz="2200" dirty="0"/>
              <a:t>PERT prevê a duração do projeto potencialmente reduzida devido a uma melhor compreensão das dependências levando a melhor sobreposição de atividades e tarefas sempre que possível;</a:t>
            </a:r>
            <a:endParaRPr lang="pt-BR" sz="2200" dirty="0"/>
          </a:p>
          <a:p>
            <a:pPr lvl="1" algn="just"/>
            <a:r>
              <a:rPr lang="pt-PT" sz="2200" dirty="0"/>
              <a:t>A grande quantidade de dados do projeto podem ser organizados e apresentados no diagrama para uso no processo decisório</a:t>
            </a:r>
            <a:r>
              <a:rPr lang="pt-PT" sz="2200" dirty="0" smtClean="0"/>
              <a:t>.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9334299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PERT/CPM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705630"/>
          </a:xfrm>
        </p:spPr>
        <p:txBody>
          <a:bodyPr/>
          <a:lstStyle/>
          <a:p>
            <a:pPr algn="just"/>
            <a:r>
              <a:rPr lang="pt-PT" sz="2800" dirty="0" smtClean="0"/>
              <a:t>Desvantagens:</a:t>
            </a:r>
          </a:p>
          <a:p>
            <a:pPr lvl="1" algn="just"/>
            <a:r>
              <a:rPr lang="pt-PT" sz="2200" dirty="0"/>
              <a:t>Não pode ter potencialmente centenas ou milhares de atividades e relações de dependência individual;</a:t>
            </a:r>
            <a:endParaRPr lang="pt-BR" sz="2200" dirty="0"/>
          </a:p>
          <a:p>
            <a:pPr lvl="1" algn="just"/>
            <a:r>
              <a:rPr lang="pt-PT" sz="2200" dirty="0"/>
              <a:t>Os gráficos de rede tendem a ser grandes e pesados e que exigem várias páginas para impressão e que exigem papel de tamanho especial;</a:t>
            </a:r>
            <a:endParaRPr lang="pt-BR" sz="2200" dirty="0"/>
          </a:p>
          <a:p>
            <a:pPr lvl="1" algn="just"/>
            <a:r>
              <a:rPr lang="pt-PT" sz="2200" dirty="0"/>
              <a:t>A falta de um prazo na maioria dos gráficos PERT/CPM torna mais difícil para mostrar o estado, embora as cores podem ajudar (por exemplo, a cor específica para atividades concluídas);</a:t>
            </a:r>
            <a:endParaRPr lang="pt-BR" sz="2200" dirty="0"/>
          </a:p>
          <a:p>
            <a:pPr lvl="1" algn="just"/>
            <a:r>
              <a:rPr lang="pt-PT" sz="2200" dirty="0"/>
              <a:t>Quando o gráfico PERT/CPM ficou inviável, já não são usados ​​para gerenciar o projeto.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513669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Conclusão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875385"/>
          </a:xfrm>
        </p:spPr>
        <p:txBody>
          <a:bodyPr/>
          <a:lstStyle/>
          <a:p>
            <a:pPr marL="393192" indent="-393192" algn="just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Fomos apresentados </a:t>
            </a:r>
            <a:r>
              <a:rPr lang="pt-BR" dirty="0" smtClean="0">
                <a:solidFill>
                  <a:srgbClr val="FFFFFF"/>
                </a:solidFill>
              </a:rPr>
              <a:t>as técnicas PERT e COM;</a:t>
            </a:r>
          </a:p>
          <a:p>
            <a:pPr marL="393192" indent="-393192" algn="just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Vimos que as mesmas são diferentes e que existem vantagens e desvantagens em sua utilização.</a:t>
            </a:r>
            <a:endParaRPr lang="pt-B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9499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Atividades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5991"/>
          </a:xfrm>
        </p:spPr>
        <p:txBody>
          <a:bodyPr/>
          <a:lstStyle/>
          <a:p>
            <a:pPr marL="393192" indent="-393192" algn="just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Verificar o conteúdo disponível no site, principalmente até a página 31 da apostila.</a:t>
            </a:r>
          </a:p>
          <a:p>
            <a:pPr marL="393192" indent="-393192" algn="just" defTabSz="914400">
              <a:spcBef>
                <a:spcPts val="0"/>
              </a:spcBef>
              <a:buClr>
                <a:srgbClr val="FFFFFF"/>
              </a:buClr>
            </a:pPr>
            <a:endParaRPr lang="pt-BR" dirty="0" smtClean="0">
              <a:solidFill>
                <a:srgbClr val="FFFFFF"/>
              </a:solidFill>
            </a:endParaRPr>
          </a:p>
          <a:p>
            <a:pPr marL="393192" indent="-393192" algn="just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Vamos realizar algumas atividades em laboratório utilizando a ferramenta  MS-Project.</a:t>
            </a:r>
            <a:endParaRPr lang="pt-BR" sz="2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4558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Referências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329595"/>
          </a:xfrm>
        </p:spPr>
        <p:txBody>
          <a:bodyPr/>
          <a:lstStyle/>
          <a:p>
            <a:pPr algn="just"/>
            <a:r>
              <a:rPr lang="pt-BR" dirty="0"/>
              <a:t>VARAJÃO, F. F.. </a:t>
            </a:r>
            <a:r>
              <a:rPr lang="pt-BR" i="1" dirty="0" smtClean="0"/>
              <a:t>Gerência de Projetos</a:t>
            </a:r>
            <a:r>
              <a:rPr lang="pt-BR" dirty="0" smtClean="0"/>
              <a:t>. </a:t>
            </a:r>
            <a:r>
              <a:rPr lang="pt-BR" dirty="0"/>
              <a:t>FIC – Faculdades Integradas </a:t>
            </a:r>
            <a:r>
              <a:rPr lang="pt-BR" dirty="0" err="1"/>
              <a:t>Campograndenses</a:t>
            </a:r>
            <a:r>
              <a:rPr lang="pt-BR" dirty="0"/>
              <a:t>. Rio de Janeiro, </a:t>
            </a:r>
            <a:r>
              <a:rPr lang="pt-BR" dirty="0" smtClean="0"/>
              <a:t>2016. </a:t>
            </a:r>
            <a:r>
              <a:rPr lang="pt-BR" dirty="0"/>
              <a:t>(Apostila</a:t>
            </a:r>
            <a:r>
              <a:rPr lang="pt-BR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045163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Conteúdo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988989"/>
          </a:xfrm>
        </p:spPr>
        <p:txBody>
          <a:bodyPr/>
          <a:lstStyle/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PERT/CPM</a:t>
            </a:r>
          </a:p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Prática no MS-Project</a:t>
            </a:r>
          </a:p>
        </p:txBody>
      </p:sp>
    </p:spTree>
    <p:extLst>
      <p:ext uri="{BB962C8B-B14F-4D97-AF65-F5344CB8AC3E}">
        <p14:creationId xmlns:p14="http://schemas.microsoft.com/office/powerpoint/2010/main" val="6576314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PERT/CPM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530471"/>
          </a:xfrm>
        </p:spPr>
        <p:txBody>
          <a:bodyPr/>
          <a:lstStyle/>
          <a:p>
            <a:pPr algn="just"/>
            <a:r>
              <a:rPr lang="pt-BR" dirty="0"/>
              <a:t>As técnicas denominadas PERT e CPM foram independentemente desenvolvidas para o Planejamento e Controle de Projetos em torno de 1950, porém a grande semelhança entre estas fez com que o termo PERT/CPM fosse utilizado corriqueiramente como apenas uma técnica.</a:t>
            </a:r>
          </a:p>
          <a:p>
            <a:pPr algn="just"/>
            <a:r>
              <a:rPr lang="pt-BR" dirty="0"/>
              <a:t>Os termos PERT e CPM são acrônimos de </a:t>
            </a:r>
            <a:r>
              <a:rPr lang="pt-BR" i="1" dirty="0" err="1"/>
              <a:t>Program</a:t>
            </a:r>
            <a:r>
              <a:rPr lang="pt-BR" i="1" dirty="0"/>
              <a:t> </a:t>
            </a:r>
            <a:r>
              <a:rPr lang="pt-BR" i="1" dirty="0" err="1"/>
              <a:t>Evaluation</a:t>
            </a:r>
            <a:r>
              <a:rPr lang="pt-BR" i="1" dirty="0"/>
              <a:t> </a:t>
            </a:r>
            <a:r>
              <a:rPr lang="pt-BR" i="1" dirty="0" err="1"/>
              <a:t>and</a:t>
            </a:r>
            <a:r>
              <a:rPr lang="pt-BR" i="1" dirty="0"/>
              <a:t> </a:t>
            </a:r>
            <a:r>
              <a:rPr lang="pt-BR" i="1" dirty="0" err="1"/>
              <a:t>Review</a:t>
            </a:r>
            <a:r>
              <a:rPr lang="pt-BR" i="1" dirty="0"/>
              <a:t> </a:t>
            </a:r>
            <a:r>
              <a:rPr lang="pt-BR" i="1" dirty="0" err="1"/>
              <a:t>Technique</a:t>
            </a:r>
            <a:r>
              <a:rPr lang="pt-BR" dirty="0"/>
              <a:t> (PERT) e </a:t>
            </a:r>
            <a:r>
              <a:rPr lang="pt-BR" i="1" dirty="0" err="1"/>
              <a:t>Critical</a:t>
            </a:r>
            <a:r>
              <a:rPr lang="pt-BR" i="1" dirty="0"/>
              <a:t> Path </a:t>
            </a:r>
            <a:r>
              <a:rPr lang="pt-BR" i="1" dirty="0" err="1"/>
              <a:t>Method</a:t>
            </a:r>
            <a:r>
              <a:rPr lang="pt-BR" dirty="0"/>
              <a:t> (CPM).</a:t>
            </a:r>
          </a:p>
        </p:txBody>
      </p:sp>
    </p:spTree>
    <p:extLst>
      <p:ext uri="{BB962C8B-B14F-4D97-AF65-F5344CB8AC3E}">
        <p14:creationId xmlns:p14="http://schemas.microsoft.com/office/powerpoint/2010/main" val="36314288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PERT/CPM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772793"/>
          </a:xfrm>
        </p:spPr>
        <p:txBody>
          <a:bodyPr/>
          <a:lstStyle/>
          <a:p>
            <a:pPr algn="just"/>
            <a:r>
              <a:rPr lang="pt-BR" dirty="0"/>
              <a:t>PERT e CPM utilizam principalmente os conceitos de Redes (Grafos) para planejar e visualizar a coordenação das atividades do projeto.</a:t>
            </a:r>
          </a:p>
        </p:txBody>
      </p:sp>
    </p:spTree>
    <p:extLst>
      <p:ext uri="{BB962C8B-B14F-4D97-AF65-F5344CB8AC3E}">
        <p14:creationId xmlns:p14="http://schemas.microsoft.com/office/powerpoint/2010/main" val="25401634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PERT/CPM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4" name="il_fi" descr="http://scienceblogs.com/goodmath/pert.pn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26" b="3412"/>
          <a:stretch>
            <a:fillRect/>
          </a:stretch>
        </p:blipFill>
        <p:spPr bwMode="auto">
          <a:xfrm>
            <a:off x="461295" y="1772816"/>
            <a:ext cx="8221410" cy="347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86134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PERT/CPM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988784"/>
          </a:xfrm>
        </p:spPr>
        <p:txBody>
          <a:bodyPr/>
          <a:lstStyle/>
          <a:p>
            <a:pPr algn="just"/>
            <a:r>
              <a:rPr lang="pt-PT" dirty="0"/>
              <a:t>Enquanto PERT é o cálculo a partir da média ponderada de 3 durações possíveis de uma atividade (‘</a:t>
            </a:r>
            <a:r>
              <a:rPr lang="pt-PT" b="1" dirty="0"/>
              <a:t>O</a:t>
            </a:r>
            <a:r>
              <a:rPr lang="pt-PT" dirty="0"/>
              <a:t>’ otimista, ‘</a:t>
            </a:r>
            <a:r>
              <a:rPr lang="pt-PT" b="1" dirty="0"/>
              <a:t>M</a:t>
            </a:r>
            <a:r>
              <a:rPr lang="pt-PT" dirty="0"/>
              <a:t>’ mais provável e ‘</a:t>
            </a:r>
            <a:r>
              <a:rPr lang="pt-PT" b="1" dirty="0"/>
              <a:t>P</a:t>
            </a:r>
            <a:r>
              <a:rPr lang="pt-PT" dirty="0"/>
              <a:t>’ pessimista), CPM é um método de apuração do caminho crítico dada uma sequência de atividades, isto é, quais atividades de uma sequência não </a:t>
            </a:r>
            <a:r>
              <a:rPr lang="pt-BR" dirty="0"/>
              <a:t>podem sofrer alteração de duração sem que isso reflita na duração total de um projeto.</a:t>
            </a:r>
          </a:p>
        </p:txBody>
      </p:sp>
    </p:spTree>
    <p:extLst>
      <p:ext uri="{BB962C8B-B14F-4D97-AF65-F5344CB8AC3E}">
        <p14:creationId xmlns:p14="http://schemas.microsoft.com/office/powerpoint/2010/main" val="20534764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PERT/CPM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468916"/>
          </a:xfrm>
        </p:spPr>
        <p:txBody>
          <a:bodyPr/>
          <a:lstStyle/>
          <a:p>
            <a:pPr algn="just"/>
            <a:r>
              <a:rPr lang="pt-BR" b="1" dirty="0"/>
              <a:t>O </a:t>
            </a:r>
            <a:r>
              <a:rPr lang="pt-BR" b="1" dirty="0">
                <a:sym typeface="Wingdings" panose="05000000000000000000" pitchFamily="2" charset="2"/>
              </a:rPr>
              <a:t></a:t>
            </a:r>
            <a:r>
              <a:rPr lang="pt-BR" dirty="0"/>
              <a:t> Duração otimista: Assume as melhores condições para a conclusão da tarefa;</a:t>
            </a:r>
          </a:p>
          <a:p>
            <a:pPr algn="just"/>
            <a:r>
              <a:rPr lang="pt-BR" b="1" dirty="0"/>
              <a:t>M </a:t>
            </a:r>
            <a:r>
              <a:rPr lang="pt-BR" b="1" dirty="0">
                <a:sym typeface="Wingdings" panose="05000000000000000000" pitchFamily="2" charset="2"/>
              </a:rPr>
              <a:t></a:t>
            </a:r>
            <a:r>
              <a:rPr lang="pt-BR" dirty="0"/>
              <a:t> Duração provável: Assume as condições normais para a conclusão da tarefa;</a:t>
            </a:r>
          </a:p>
          <a:p>
            <a:pPr algn="just"/>
            <a:r>
              <a:rPr lang="pt-BR" b="1" dirty="0"/>
              <a:t>P </a:t>
            </a:r>
            <a:r>
              <a:rPr lang="pt-BR" b="1" dirty="0">
                <a:sym typeface="Wingdings" panose="05000000000000000000" pitchFamily="2" charset="2"/>
              </a:rPr>
              <a:t></a:t>
            </a:r>
            <a:r>
              <a:rPr lang="pt-BR" dirty="0"/>
              <a:t> Duração pessimista: Assume as piores condições para a conclusão da tarefa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algn="just"/>
            <a:r>
              <a:rPr lang="pt-BR" sz="2400" dirty="0"/>
              <a:t>Este tipo de análise proporciona estimativas mais próximas da realidade e apresentam processo de cálculo simplificado que produz resultados superiores ao de outras técnicas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4299970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PERT/CPM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877985"/>
          </a:xfrm>
        </p:spPr>
        <p:txBody>
          <a:bodyPr/>
          <a:lstStyle/>
          <a:p>
            <a:pPr algn="just"/>
            <a:r>
              <a:rPr lang="pt-PT" sz="2800" dirty="0"/>
              <a:t>No exemplo a seguir, há sete tarefas, rotulados de A a G. Algumas tarefas podem ser feitas simultaneamente (A e B), enquanto outros não pode ser feito até a sua tarefa predecessora estiver concluída (C não pode começar até que um está completo). Além disso, cada tarefa tem três estimativas de tempo: a estimativa de tempo otimista (O), a estimativa de tempo mais provável ou normal (M), e a estimativa de tempo pessimista (P). O tempo esperado (TE) é calculado através da fórmula (O + 4M + P) ÷ 6.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4380363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PERT/CPM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12" y="1268760"/>
            <a:ext cx="8110188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83356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GPS_01</Template>
  <TotalTime>175</TotalTime>
  <Words>2288</Words>
  <Application>Microsoft Office PowerPoint</Application>
  <PresentationFormat>Apresentação na tela (4:3)</PresentationFormat>
  <Paragraphs>107</Paragraphs>
  <Slides>15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Courier New</vt:lpstr>
      <vt:lpstr>Wingdings</vt:lpstr>
      <vt:lpstr>7-00134_MS_Qwest_template_Segoe</vt:lpstr>
      <vt:lpstr>Branco com fonte Courier para slides de código</vt:lpstr>
      <vt:lpstr>GERÊNCIA DE PROJETOS DE SOFTWARE</vt:lpstr>
      <vt:lpstr>Conteúdo</vt:lpstr>
      <vt:lpstr>PERT/CPM</vt:lpstr>
      <vt:lpstr>PERT/CPM</vt:lpstr>
      <vt:lpstr>PERT/CPM</vt:lpstr>
      <vt:lpstr>PERT/CPM</vt:lpstr>
      <vt:lpstr>PERT/CPM</vt:lpstr>
      <vt:lpstr>PERT/CPM</vt:lpstr>
      <vt:lpstr>PERT/CPM</vt:lpstr>
      <vt:lpstr>PERT/CPM</vt:lpstr>
      <vt:lpstr>PERT/CPM</vt:lpstr>
      <vt:lpstr>PERT/CPM</vt:lpstr>
      <vt:lpstr>Conclusão</vt:lpstr>
      <vt:lpstr>Atividades</vt:lpstr>
      <vt:lpstr>Referências</vt:lpstr>
    </vt:vector>
  </TitlesOfParts>
  <Company>FIC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Gerência de Projetos</dc:title>
  <dc:creator>Varajão</dc:creator>
  <cp:lastModifiedBy>varajao</cp:lastModifiedBy>
  <cp:revision>1</cp:revision>
  <dcterms:created xsi:type="dcterms:W3CDTF">2014-04-01T21:02:06Z</dcterms:created>
  <dcterms:modified xsi:type="dcterms:W3CDTF">2017-03-16T22:04:55Z</dcterms:modified>
</cp:coreProperties>
</file>