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69"/>
  </p:notesMasterIdLst>
  <p:sldIdLst>
    <p:sldId id="349" r:id="rId3"/>
    <p:sldId id="350" r:id="rId4"/>
    <p:sldId id="308" r:id="rId5"/>
    <p:sldId id="307" r:id="rId6"/>
    <p:sldId id="258" r:id="rId7"/>
    <p:sldId id="259" r:id="rId8"/>
    <p:sldId id="260" r:id="rId9"/>
    <p:sldId id="261" r:id="rId10"/>
    <p:sldId id="321" r:id="rId11"/>
    <p:sldId id="309" r:id="rId12"/>
    <p:sldId id="310" r:id="rId13"/>
    <p:sldId id="311" r:id="rId14"/>
    <p:sldId id="312" r:id="rId15"/>
    <p:sldId id="313" r:id="rId16"/>
    <p:sldId id="322" r:id="rId17"/>
    <p:sldId id="266" r:id="rId18"/>
    <p:sldId id="267" r:id="rId19"/>
    <p:sldId id="268" r:id="rId20"/>
    <p:sldId id="314" r:id="rId21"/>
    <p:sldId id="270" r:id="rId22"/>
    <p:sldId id="271" r:id="rId23"/>
    <p:sldId id="272" r:id="rId24"/>
    <p:sldId id="315" r:id="rId25"/>
    <p:sldId id="316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337" r:id="rId35"/>
    <p:sldId id="283" r:id="rId36"/>
    <p:sldId id="284" r:id="rId37"/>
    <p:sldId id="285" r:id="rId38"/>
    <p:sldId id="286" r:id="rId39"/>
    <p:sldId id="287" r:id="rId40"/>
    <p:sldId id="317" r:id="rId41"/>
    <p:sldId id="348" r:id="rId42"/>
    <p:sldId id="318" r:id="rId43"/>
    <p:sldId id="291" r:id="rId44"/>
    <p:sldId id="292" r:id="rId45"/>
    <p:sldId id="293" r:id="rId46"/>
    <p:sldId id="294" r:id="rId47"/>
    <p:sldId id="295" r:id="rId48"/>
    <p:sldId id="296" r:id="rId49"/>
    <p:sldId id="319" r:id="rId50"/>
    <p:sldId id="298" r:id="rId51"/>
    <p:sldId id="299" r:id="rId52"/>
    <p:sldId id="300" r:id="rId53"/>
    <p:sldId id="301" r:id="rId54"/>
    <p:sldId id="302" r:id="rId55"/>
    <p:sldId id="338" r:id="rId56"/>
    <p:sldId id="339" r:id="rId57"/>
    <p:sldId id="340" r:id="rId58"/>
    <p:sldId id="341" r:id="rId59"/>
    <p:sldId id="342" r:id="rId60"/>
    <p:sldId id="343" r:id="rId61"/>
    <p:sldId id="344" r:id="rId62"/>
    <p:sldId id="345" r:id="rId63"/>
    <p:sldId id="346" r:id="rId64"/>
    <p:sldId id="347" r:id="rId65"/>
    <p:sldId id="335" r:id="rId66"/>
    <p:sldId id="333" r:id="rId67"/>
    <p:sldId id="320" r:id="rId6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F2ABD5-97F4-4E20-AC26-755F177DC06B}" type="datetimeFigureOut">
              <a:rPr lang="pt-BR" smtClean="0"/>
              <a:t>18/05/2017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FCBD7-CEAA-42D4-AB97-69DE9BF524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003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 defTabSz="914400">
              <a:buNone/>
            </a:pPr>
            <a:fld id="{81331B57-0BE5-4F82-AA58-76F53EFF3ADA}" type="datetime8">
              <a:rPr lang="en-US" sz="1200" b="0" i="0">
                <a:latin typeface="Calibri"/>
                <a:ea typeface="+mn-ea"/>
                <a:cs typeface="+mn-cs"/>
              </a:rPr>
              <a:t>5/18/2017 7:03 PM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8685213"/>
            <a:ext cx="6172200" cy="457200"/>
          </a:xfrm>
        </p:spPr>
        <p:txBody>
          <a:bodyPr/>
          <a:lstStyle/>
          <a:p>
            <a:pPr algn="l" defTabSz="914400">
              <a:buNone/>
            </a:pPr>
            <a:r>
              <a:rPr lang="en-US" sz="5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© 2007 Microsoft Corporation. Todos os direitos reservados. Microsoft, Windows, Windows Vista e outros nomes de produtos são ou podem ser marcas registradas e/ou marcas comerciais nos Estados Unidos e/ou em outros países.</a:t>
            </a:r>
          </a:p>
          <a:p>
            <a:pPr algn="l" defTabSz="914400">
              <a:buNone/>
            </a:pPr>
            <a:r>
              <a:rPr lang="en-US" sz="5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As informações contidas neste documento têm finalidades meramente informativas e representam a visão atual da Microsoft Corporation, na data desta apresentação.  Como a Microsoft precisa responder às constantes mudanças nas condições de mercado, o conteúdo do documento não deve ser interpretado como um compromisso por parte da Microsoft, e a Microsoft não pode garantir a exatidão de qualquer informação fornecida após a data desta apresentação.  </a:t>
            </a:r>
            <a:br>
              <a:rPr lang="en-US" sz="5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r>
              <a:rPr lang="en-US" sz="5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A MICROSOFT NÃO OFERECE NENHUMA GARANTIA, SEJA EXPRESSA, IMPLÍCITA OU LEGAL, CONCERNENTE ÀS INFORMAÇÕES DESTA APRESENTAÇÃO.</a:t>
            </a:r>
          </a:p>
          <a:p>
            <a:pPr algn="l" defTabSz="914400">
              <a:buNone/>
            </a:pPr>
            <a:endParaRPr lang="en-US" sz="50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172199" y="8685213"/>
            <a:ext cx="684213" cy="457200"/>
          </a:xfrm>
        </p:spPr>
        <p:txBody>
          <a:bodyPr/>
          <a:lstStyle/>
          <a:p>
            <a:pPr algn="r" defTabSz="914400">
              <a:buNone/>
            </a:pPr>
            <a:fld id="{EC87E0CF-87F6-4B58-B8B8-DCAB2DAAF3CA}" type="slidenum">
              <a:rPr lang="en-US" sz="1200" b="0" i="0">
                <a:latin typeface="Calibri"/>
                <a:ea typeface="+mn-ea"/>
                <a:cs typeface="+mn-cs"/>
              </a:rPr>
              <a:t>1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778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 defTabSz="914400">
              <a:buNone/>
            </a:pPr>
            <a:fld id="{81331B57-0BE5-4F82-AA58-76F53EFF3ADA}" type="datetime8">
              <a:rPr lang="en-US" sz="1200" b="0" i="0">
                <a:latin typeface="Calibri"/>
                <a:ea typeface="+mn-ea"/>
                <a:cs typeface="+mn-cs"/>
              </a:rPr>
              <a:t>5/18/2017 7:03 PM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 defTabSz="914400">
              <a:buNone/>
            </a:pP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© 2007 Microsoft Corporation. Todos os direitos reservados. Microsoft, Windows, Windows Vista e outros nomes de produtos são ou podem ser marcas registradas e/ou marcas comerciais nos Estados Unidos e/ou em outros países.</a:t>
            </a:r>
          </a:p>
          <a:p>
            <a:pPr algn="l" defTabSz="914400">
              <a:buNone/>
            </a:pP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As informações contidas neste documento têm finalidades meramente informativas e representam a visão atual da Microsoft Corporation, na data desta apresentação.  Como a Microsoft precisa responder às constantes mudanças nas condições de mercado, o conteúdo do documento não deve ser interpretado como um compromisso por parte da Microsoft, e a Microsoft não pode garantir a exatidão de qualquer informação fornecida após a data desta apresentação.  </a:t>
            </a:r>
            <a:b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A MICROSOFT NÃO OFERECE NENHUMA GARANTIA, SEJA EXPRESSA, IMPLÍCITA OU LEGAL, CONCERNENTE ÀS INFORMAÇÕES DESTA APRESENTAÇÃO.</a:t>
            </a:r>
          </a:p>
          <a:p>
            <a:pPr algn="l" defTabSz="914400">
              <a:buNone/>
            </a:pP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 defTabSz="914400">
              <a:buNone/>
            </a:pPr>
            <a:fld id="{EC87E0CF-87F6-4B58-B8B8-DCAB2DAAF3CA}" type="slidenum">
              <a:rPr lang="en-US" sz="1200" b="0" i="0">
                <a:latin typeface="Calibri"/>
                <a:ea typeface="+mn-ea"/>
                <a:cs typeface="+mn-cs"/>
              </a:rPr>
              <a:t>2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757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>
                <a:latin typeface="+mj-lt"/>
              </a:defRPr>
            </a:lvl1pPr>
          </a:lstStyle>
          <a:p>
            <a:r>
              <a:rPr lang="pt-BR" noProof="0" smtClean="0"/>
              <a:t>Clique para editar o título mestre</a:t>
            </a:r>
            <a:endParaRPr lang="pt-BR" noProof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noProof="0" smtClean="0"/>
              <a:t>Clique para editar o estilo do subtítulo mestre</a:t>
            </a:r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02882873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ítulo e Conteú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pt-BR" noProof="0" smtClean="0"/>
              <a:t>Clique para editar o título mestre</a:t>
            </a:r>
            <a:endParaRPr lang="pt-BR" noProof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5372078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ítulo e Conteú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pt-BR" noProof="0" smtClean="0"/>
              <a:t>Clique para editar o título mestre</a:t>
            </a:r>
            <a:endParaRPr lang="pt-BR" noProof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4" name="Espaço Reservado para Texto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pt-BR" noProof="0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3662338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s &quot;especiais&quot; 2_Demo, Vídeo etc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pt-BR" noProof="0" smtClean="0"/>
              <a:t>Clique para editar o título mestre</a:t>
            </a:r>
            <a:endParaRPr lang="pt-BR" noProof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noProof="0" smtClean="0"/>
              <a:t>Clique para editar o estilo do subtítulo mestre</a:t>
            </a:r>
            <a:endParaRPr lang="pt-BR" noProof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noProof="0" smtClean="0"/>
              <a:t>clique para…</a:t>
            </a:r>
          </a:p>
        </p:txBody>
      </p:sp>
    </p:spTree>
    <p:extLst>
      <p:ext uri="{BB962C8B-B14F-4D97-AF65-F5344CB8AC3E}">
        <p14:creationId xmlns:p14="http://schemas.microsoft.com/office/powerpoint/2010/main" val="179022647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ar para slides com Código de Softw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smtClean="0"/>
              <a:t>Clique para editar o título mestre</a:t>
            </a:r>
            <a:endParaRPr lang="pt-BR" noProof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533001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72719202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s &quot;especiais&quot; 1_Demo, Vídeo etc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pt-BR" noProof="0" smtClean="0"/>
              <a:t>Clique para editar o título mestre</a:t>
            </a:r>
            <a:endParaRPr lang="pt-BR" noProof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68955" y="4695527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noProof="0" smtClean="0"/>
              <a:t>Clique para editar o estilo do subtítulo mestre</a:t>
            </a:r>
            <a:endParaRPr lang="pt-BR" noProof="0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2153270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88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noProof="0" dirty="0" smtClean="0"/>
              <a:t>clique para…</a:t>
            </a:r>
          </a:p>
        </p:txBody>
      </p:sp>
    </p:spTree>
    <p:extLst>
      <p:ext uri="{BB962C8B-B14F-4D97-AF65-F5344CB8AC3E}">
        <p14:creationId xmlns:p14="http://schemas.microsoft.com/office/powerpoint/2010/main" val="34896967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smtClean="0"/>
              <a:t>Clique para editar o título mestre</a:t>
            </a:r>
            <a:endParaRPr lang="pt-BR" noProof="0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62478019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smtClean="0"/>
              <a:t>Clique para editar o título mestre</a:t>
            </a:r>
            <a:endParaRPr lang="pt-BR" noProof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28110028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smtClean="0"/>
              <a:t>Clique para editar o título mestre</a:t>
            </a:r>
            <a:endParaRPr lang="pt-BR" noProof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53241068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noProof="0" smtClean="0"/>
              <a:t>Clique para editar o título mestre</a:t>
            </a:r>
            <a:endParaRPr lang="pt-BR" noProof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pt-BR" noProof="0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855893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pt-BR" noProof="0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855893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51950637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smtClean="0"/>
              <a:t>Clique para editar o título mestre</a:t>
            </a:r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02778381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261390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Imprime em ESCALA DE CINZ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27472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pt-BR" noProof="0" dirty="0" smtClean="0"/>
              <a:t>Clique para editar o estilo do título Mestre</a:t>
            </a:r>
            <a:endParaRPr lang="pt-BR" noProof="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pt-BR" noProof="0" dirty="0" smtClean="0"/>
              <a:t>Clique para editar os estilos do texto Mestre</a:t>
            </a:r>
          </a:p>
          <a:p>
            <a:pPr lvl="1"/>
            <a:r>
              <a:rPr lang="pt-BR" noProof="0" dirty="0" smtClean="0"/>
              <a:t>Segundo nível</a:t>
            </a:r>
          </a:p>
          <a:p>
            <a:pPr lvl="2"/>
            <a:r>
              <a:rPr lang="pt-BR" noProof="0" dirty="0" smtClean="0"/>
              <a:t>Terceiro nível</a:t>
            </a:r>
          </a:p>
          <a:p>
            <a:pPr lvl="3"/>
            <a:r>
              <a:rPr lang="pt-BR" noProof="0" dirty="0" smtClean="0"/>
              <a:t>Quarto nível</a:t>
            </a:r>
          </a:p>
          <a:p>
            <a:pPr lvl="4"/>
            <a:r>
              <a:rPr lang="pt-BR" noProof="0" dirty="0" smtClean="0"/>
              <a:t>Quinto nível</a:t>
            </a:r>
            <a:endParaRPr lang="pt-BR" noProof="0" dirty="0"/>
          </a:p>
        </p:txBody>
      </p:sp>
      <p:pic>
        <p:nvPicPr>
          <p:cNvPr id="4" name="Imagem 3" descr="footer_graphic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5435827"/>
            <a:ext cx="9144000" cy="1420586"/>
          </a:xfrm>
          <a:prstGeom prst="rect">
            <a:avLst/>
          </a:prstGeom>
        </p:spPr>
      </p:pic>
      <p:pic>
        <p:nvPicPr>
          <p:cNvPr id="6" name="Picture 4" descr="banner_pro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093296"/>
            <a:ext cx="1006475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0703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white rectangle.png"/>
          <p:cNvPicPr>
            <a:picLocks noChangeAspect="1"/>
          </p:cNvPicPr>
          <p:nvPr/>
        </p:nvPicPr>
        <p:blipFill>
          <a:blip r:embed="rId4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pt-BR" noProof="0" smtClean="0"/>
              <a:t>Clique para editar o estilo do título Mestre</a:t>
            </a:r>
            <a:endParaRPr lang="pt-BR" noProof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5330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095552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defTabSz="914400">
              <a:spcBef>
                <a:spcPts val="0"/>
              </a:spcBef>
            </a:pPr>
            <a:r>
              <a:rPr lang="pt-BR" dirty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cs typeface="Arial"/>
              </a:rPr>
              <a:t>GERÊNCIA DE PROJETOS DE SOFTWARE</a:t>
            </a:r>
            <a:endParaRPr lang="pt-BR" sz="5400" b="0" i="0" spc="-150" dirty="0"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latin typeface="Calibri"/>
              <a:ea typeface="+mn-ea"/>
              <a:cs typeface="Arial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1748308"/>
          </a:xfrm>
        </p:spPr>
        <p:txBody>
          <a:bodyPr>
            <a:normAutofit/>
          </a:bodyPr>
          <a:lstStyle/>
          <a:p>
            <a:pPr marL="0" indent="0" algn="l">
              <a:lnSpc>
                <a:spcPct val="90000"/>
              </a:lnSpc>
              <a:spcBef>
                <a:spcPts val="0"/>
              </a:spcBef>
              <a:buNone/>
            </a:pPr>
            <a:r>
              <a:rPr lang="pt-BR" sz="4000" b="0" dirty="0" smtClean="0">
                <a:solidFill>
                  <a:srgbClr val="FFFFFF">
                    <a:tint val="75000"/>
                  </a:srgbClr>
                </a:solidFill>
              </a:rPr>
              <a:t>Aula: </a:t>
            </a:r>
            <a:r>
              <a:rPr lang="pt-BR" sz="4000" dirty="0" smtClean="0">
                <a:solidFill>
                  <a:srgbClr val="FFFFFF">
                    <a:tint val="75000"/>
                  </a:srgbClr>
                </a:solidFill>
              </a:rPr>
              <a:t>10</a:t>
            </a:r>
            <a:endParaRPr lang="pt-BR" sz="4000" b="0" dirty="0" smtClean="0">
              <a:solidFill>
                <a:srgbClr val="FFFFFF">
                  <a:tint val="75000"/>
                </a:srgbClr>
              </a:solidFill>
            </a:endParaRPr>
          </a:p>
          <a:p>
            <a:pPr marL="0" indent="0" algn="l">
              <a:lnSpc>
                <a:spcPct val="90000"/>
              </a:lnSpc>
              <a:spcBef>
                <a:spcPts val="0"/>
              </a:spcBef>
              <a:buNone/>
            </a:pPr>
            <a:r>
              <a:rPr lang="pt-BR" b="0" i="0" dirty="0" smtClean="0">
                <a:solidFill>
                  <a:srgbClr val="FFFFFF">
                    <a:tint val="75000"/>
                  </a:srgbClr>
                </a:solidFill>
              </a:rPr>
              <a:t>Prof.: Fabrício </a:t>
            </a:r>
            <a:r>
              <a:rPr lang="pt-BR" b="0" i="0" dirty="0" err="1" smtClean="0">
                <a:solidFill>
                  <a:srgbClr val="FFFFFF">
                    <a:tint val="75000"/>
                  </a:srgbClr>
                </a:solidFill>
              </a:rPr>
              <a:t>Varajão</a:t>
            </a:r>
            <a:endParaRPr lang="pt-BR" b="0" i="0" dirty="0" smtClean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0622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 smtClean="0"/>
              <a:t>Pilares Fundamentais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166908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196751"/>
            <a:ext cx="2690783" cy="516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428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196751"/>
            <a:ext cx="2690783" cy="516558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1196751"/>
            <a:ext cx="2717781" cy="516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133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196751"/>
            <a:ext cx="2690783" cy="516558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1196751"/>
            <a:ext cx="2717781" cy="516558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1196751"/>
            <a:ext cx="2690783" cy="516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731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 smtClean="0"/>
              <a:t>Práticas Fundamentais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4699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4185761"/>
          </a:xfrm>
        </p:spPr>
        <p:txBody>
          <a:bodyPr/>
          <a:lstStyle/>
          <a:p>
            <a:pPr algn="just"/>
            <a:r>
              <a:rPr lang="pt-BR" dirty="0"/>
              <a:t>O framework </a:t>
            </a:r>
            <a:r>
              <a:rPr lang="pt-BR" dirty="0" err="1"/>
              <a:t>Scrum</a:t>
            </a:r>
            <a:r>
              <a:rPr lang="pt-BR" dirty="0"/>
              <a:t> consiste em um conjunto formado por Times </a:t>
            </a:r>
            <a:r>
              <a:rPr lang="pt-BR" dirty="0" err="1"/>
              <a:t>Scrum</a:t>
            </a:r>
            <a:r>
              <a:rPr lang="pt-BR" dirty="0"/>
              <a:t> e seus papéis associados, Eventos com Duração Fixa (Time-Boxes), Artefatos e </a:t>
            </a:r>
            <a:r>
              <a:rPr lang="pt-BR" dirty="0" smtClean="0"/>
              <a:t>Regras.</a:t>
            </a:r>
          </a:p>
          <a:p>
            <a:pPr algn="just"/>
            <a:r>
              <a:rPr lang="pt-BR" dirty="0" smtClean="0"/>
              <a:t>Times </a:t>
            </a:r>
            <a:r>
              <a:rPr lang="pt-BR" dirty="0" err="1"/>
              <a:t>Scrum</a:t>
            </a:r>
            <a:r>
              <a:rPr lang="pt-BR" dirty="0"/>
              <a:t> são projetados para otimizar flexibilidade e produtividade. Para esse fim, eles são </a:t>
            </a:r>
            <a:r>
              <a:rPr lang="pt-BR" dirty="0" err="1"/>
              <a:t>auto-organizáveis</a:t>
            </a:r>
            <a:r>
              <a:rPr lang="pt-BR" dirty="0"/>
              <a:t>, interdisciplinares e trabalham em </a:t>
            </a:r>
            <a:r>
              <a:rPr lang="pt-BR" dirty="0" smtClean="0"/>
              <a:t>iterações.</a:t>
            </a:r>
          </a:p>
          <a:p>
            <a:pPr algn="just"/>
            <a:r>
              <a:rPr lang="pt-BR" dirty="0" smtClean="0"/>
              <a:t>Cada </a:t>
            </a:r>
            <a:r>
              <a:rPr lang="pt-BR" dirty="0"/>
              <a:t>Time </a:t>
            </a:r>
            <a:r>
              <a:rPr lang="pt-BR" dirty="0" err="1"/>
              <a:t>Scrum</a:t>
            </a:r>
            <a:r>
              <a:rPr lang="pt-BR" dirty="0"/>
              <a:t> possui três </a:t>
            </a:r>
            <a:r>
              <a:rPr lang="pt-BR" dirty="0" smtClean="0"/>
              <a:t>papéis.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502356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 smtClean="0"/>
              <a:t>Papéis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293109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pt-BR" sz="4800" b="0" i="0" spc="-150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/>
              </a:rPr>
              <a:t>Conteúdo</a:t>
            </a:r>
            <a:endParaRPr lang="pt-BR" sz="4800" b="0" i="0" spc="-150" dirty="0"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latin typeface="Calibri"/>
              <a:ea typeface="+mn-ea"/>
              <a:cs typeface="Arial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443198"/>
          </a:xfrm>
        </p:spPr>
        <p:txBody>
          <a:bodyPr/>
          <a:lstStyle/>
          <a:p>
            <a:r>
              <a:rPr lang="pt-BR" dirty="0" smtClean="0"/>
              <a:t>SCRUM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09170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 smtClean="0"/>
              <a:t>Como funciona a sua dinâmica?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664748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 smtClean="0"/>
              <a:t>Visão do Produto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747619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 smtClean="0"/>
              <a:t>O que é </a:t>
            </a:r>
            <a:r>
              <a:rPr lang="pt-BR" dirty="0" err="1" smtClean="0"/>
              <a:t>Scrum</a:t>
            </a:r>
            <a:r>
              <a:rPr lang="pt-BR" dirty="0" smtClean="0"/>
              <a:t>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35841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4149080"/>
            <a:ext cx="648072" cy="326587"/>
          </a:xfrm>
          <a:prstGeom prst="rect">
            <a:avLst/>
          </a:prstGeom>
        </p:spPr>
      </p:pic>
      <p:cxnSp>
        <p:nvCxnSpPr>
          <p:cNvPr id="5" name="Conector de seta reta 4"/>
          <p:cNvCxnSpPr/>
          <p:nvPr/>
        </p:nvCxnSpPr>
        <p:spPr>
          <a:xfrm flipH="1">
            <a:off x="2123728" y="548680"/>
            <a:ext cx="1656184" cy="3456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161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 smtClean="0"/>
              <a:t>3 Perguntas Básicas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355961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</p:spPr>
        <p:txBody>
          <a:bodyPr/>
          <a:lstStyle/>
          <a:p>
            <a:r>
              <a:rPr lang="pt-BR" dirty="0" err="1" smtClean="0"/>
              <a:t>Scrum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3841052"/>
          </a:xfrm>
        </p:spPr>
        <p:txBody>
          <a:bodyPr/>
          <a:lstStyle/>
          <a:p>
            <a:pPr algn="just"/>
            <a:r>
              <a:rPr lang="pt-BR" dirty="0" smtClean="0"/>
              <a:t>É um framework simples para gerenciar projetos complexos;</a:t>
            </a:r>
          </a:p>
          <a:p>
            <a:pPr algn="just"/>
            <a:r>
              <a:rPr lang="pt-BR" dirty="0"/>
              <a:t>O </a:t>
            </a:r>
            <a:r>
              <a:rPr lang="pt-BR" dirty="0" err="1"/>
              <a:t>Scrum</a:t>
            </a:r>
            <a:r>
              <a:rPr lang="pt-BR" dirty="0"/>
              <a:t> é um processo de desenvolvimento iterativo e incremental para o gerenciamento de projetos e desenvolvimento de software </a:t>
            </a:r>
            <a:r>
              <a:rPr lang="pt-BR" dirty="0" smtClean="0"/>
              <a:t>ágil;</a:t>
            </a:r>
            <a:endParaRPr lang="pt-BR" dirty="0"/>
          </a:p>
          <a:p>
            <a:pPr algn="just"/>
            <a:r>
              <a:rPr lang="pt-BR" dirty="0"/>
              <a:t>Possui seu foco no gerenciamento de projeto da organização onde é difícil planejar à </a:t>
            </a:r>
            <a:r>
              <a:rPr lang="pt-BR" dirty="0" smtClean="0"/>
              <a:t>frente.</a:t>
            </a:r>
            <a:endParaRPr lang="pt-BR" dirty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05400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</p:spPr>
        <p:txBody>
          <a:bodyPr/>
          <a:lstStyle/>
          <a:p>
            <a:r>
              <a:rPr lang="pt-BR" dirty="0" smtClean="0"/>
              <a:t>Reunião diária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3013774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pt-BR" dirty="0" smtClean="0"/>
              <a:t>O que fez ontem?</a:t>
            </a:r>
          </a:p>
          <a:p>
            <a:pPr>
              <a:lnSpc>
                <a:spcPct val="200000"/>
              </a:lnSpc>
            </a:pPr>
            <a:r>
              <a:rPr lang="pt-BR" dirty="0" smtClean="0"/>
              <a:t>O que vai fazer hoje?</a:t>
            </a:r>
          </a:p>
          <a:p>
            <a:pPr>
              <a:lnSpc>
                <a:spcPct val="200000"/>
              </a:lnSpc>
            </a:pPr>
            <a:r>
              <a:rPr lang="pt-BR" dirty="0" smtClean="0"/>
              <a:t>Tem algum impedimento?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545016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 err="1" smtClean="0"/>
              <a:t>Burndown</a:t>
            </a:r>
            <a:r>
              <a:rPr lang="pt-BR" dirty="0" smtClean="0"/>
              <a:t> Chart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926596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 err="1" smtClean="0"/>
              <a:t>Kanban</a:t>
            </a:r>
            <a:r>
              <a:rPr lang="pt-BR" dirty="0" smtClean="0"/>
              <a:t> </a:t>
            </a:r>
            <a:r>
              <a:rPr lang="pt-BR" dirty="0" err="1" smtClean="0"/>
              <a:t>Board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21784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PRODUCT OWNER 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772816"/>
            <a:ext cx="8229600" cy="4185761"/>
          </a:xfrm>
        </p:spPr>
        <p:txBody>
          <a:bodyPr/>
          <a:lstStyle/>
          <a:p>
            <a:pPr algn="just"/>
            <a:r>
              <a:rPr lang="pt-BR" dirty="0"/>
              <a:t>O Product </a:t>
            </a:r>
            <a:r>
              <a:rPr lang="pt-BR" dirty="0" err="1"/>
              <a:t>Owner</a:t>
            </a:r>
            <a:r>
              <a:rPr lang="pt-BR" dirty="0"/>
              <a:t> é a única pessoa responsável pelo gerenciamento do </a:t>
            </a:r>
            <a:r>
              <a:rPr lang="pt-BR" dirty="0" err="1"/>
              <a:t>Backlog</a:t>
            </a:r>
            <a:r>
              <a:rPr lang="pt-BR" dirty="0"/>
              <a:t> o Produto e por garantir o valor do trabalho realizado pelo Time. Essa pessoa mantém o </a:t>
            </a:r>
            <a:r>
              <a:rPr lang="pt-BR" dirty="0" err="1"/>
              <a:t>Backlog</a:t>
            </a:r>
            <a:r>
              <a:rPr lang="pt-BR" dirty="0"/>
              <a:t> do Produto e garante que ele está visível para </a:t>
            </a:r>
            <a:r>
              <a:rPr lang="pt-BR" dirty="0" smtClean="0"/>
              <a:t>todos.</a:t>
            </a:r>
          </a:p>
          <a:p>
            <a:pPr algn="just"/>
            <a:r>
              <a:rPr lang="pt-BR" dirty="0" smtClean="0"/>
              <a:t>Quem quiser </a:t>
            </a:r>
            <a:r>
              <a:rPr lang="pt-BR" dirty="0"/>
              <a:t>mudar a prioridade de um item, terá que </a:t>
            </a:r>
            <a:r>
              <a:rPr lang="pt-BR" dirty="0" smtClean="0"/>
              <a:t>convencer </a:t>
            </a:r>
            <a:r>
              <a:rPr lang="pt-BR" dirty="0"/>
              <a:t>o Product </a:t>
            </a:r>
            <a:r>
              <a:rPr lang="pt-BR" dirty="0" err="1"/>
              <a:t>Owner</a:t>
            </a:r>
            <a:r>
              <a:rPr lang="pt-BR" dirty="0"/>
              <a:t>.</a:t>
            </a:r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634963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SCRUMMASTER 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5416868"/>
          </a:xfrm>
        </p:spPr>
        <p:txBody>
          <a:bodyPr/>
          <a:lstStyle/>
          <a:p>
            <a:pPr algn="just"/>
            <a:r>
              <a:rPr lang="pt-BR" dirty="0"/>
              <a:t>O </a:t>
            </a:r>
            <a:r>
              <a:rPr lang="pt-BR" dirty="0" err="1"/>
              <a:t>ScrumMaster</a:t>
            </a:r>
            <a:r>
              <a:rPr lang="pt-BR" dirty="0"/>
              <a:t> é responsável por garantir que o Time Scrum esteja aderindo aos valores do Scrum, às práticas e às regras. O </a:t>
            </a:r>
            <a:r>
              <a:rPr lang="pt-BR" dirty="0" err="1"/>
              <a:t>ScrumMaster</a:t>
            </a:r>
            <a:r>
              <a:rPr lang="pt-BR" dirty="0"/>
              <a:t> ajuda o Time Scrum e a organização a adotarem o Scrum. O </a:t>
            </a:r>
            <a:r>
              <a:rPr lang="pt-BR" dirty="0" err="1"/>
              <a:t>ScrumMaster</a:t>
            </a:r>
            <a:r>
              <a:rPr lang="pt-BR" dirty="0"/>
              <a:t> educa o Time Scrum treinando-o e levando-o a ser mais produtivo e a desenvolver produtos de maior qualidade. O </a:t>
            </a:r>
            <a:r>
              <a:rPr lang="pt-BR" dirty="0" err="1"/>
              <a:t>ScrumMaster</a:t>
            </a:r>
            <a:r>
              <a:rPr lang="pt-BR" dirty="0"/>
              <a:t> ajuda o Time Scrum a entender usar autogerenciamento e interdisciplinaridade. No entanto, o </a:t>
            </a:r>
            <a:r>
              <a:rPr lang="pt-BR" dirty="0" err="1"/>
              <a:t>ScrumMaster</a:t>
            </a:r>
            <a:r>
              <a:rPr lang="pt-BR" dirty="0"/>
              <a:t> não gerencia o Time Scrum; o Time Scrum é </a:t>
            </a:r>
            <a:r>
              <a:rPr lang="pt-BR" dirty="0" err="1"/>
              <a:t>auto-organizável</a:t>
            </a:r>
            <a:r>
              <a:rPr lang="pt-BR" dirty="0"/>
              <a:t>. </a:t>
            </a:r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80979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TIME 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1000" y="1269654"/>
            <a:ext cx="8382000" cy="4973669"/>
          </a:xfrm>
        </p:spPr>
        <p:txBody>
          <a:bodyPr/>
          <a:lstStyle/>
          <a:p>
            <a:pPr algn="just"/>
            <a:r>
              <a:rPr lang="pt-BR" dirty="0" smtClean="0"/>
              <a:t>Transformam </a:t>
            </a:r>
            <a:r>
              <a:rPr lang="pt-BR" dirty="0"/>
              <a:t>o </a:t>
            </a:r>
            <a:r>
              <a:rPr lang="pt-BR" dirty="0" err="1"/>
              <a:t>Backlog</a:t>
            </a:r>
            <a:r>
              <a:rPr lang="pt-BR" dirty="0"/>
              <a:t> do Produto em incrementos de funcionalidades potencialmente entregáveis em </a:t>
            </a:r>
            <a:r>
              <a:rPr lang="pt-BR" dirty="0" smtClean="0"/>
              <a:t>cada Sprint.</a:t>
            </a:r>
          </a:p>
          <a:p>
            <a:pPr algn="just"/>
            <a:r>
              <a:rPr lang="pt-BR" dirty="0" smtClean="0"/>
              <a:t>Times </a:t>
            </a:r>
            <a:r>
              <a:rPr lang="pt-BR" dirty="0"/>
              <a:t>também são interdisciplinares: </a:t>
            </a:r>
            <a:r>
              <a:rPr lang="pt-BR" dirty="0" smtClean="0"/>
              <a:t>seus membros devem </a:t>
            </a:r>
            <a:r>
              <a:rPr lang="pt-BR" dirty="0"/>
              <a:t>possuir todo o conhecimento necessário para criar um incremento no trabalho. Membros do Time frequentemente possuem conhecimentos especializados, como programação, controle de qualidade, análise de negócios, arquitetura, </a:t>
            </a:r>
            <a:r>
              <a:rPr lang="pt-BR" dirty="0" smtClean="0"/>
              <a:t>interface </a:t>
            </a:r>
            <a:r>
              <a:rPr lang="pt-BR" dirty="0"/>
              <a:t>de usuário ou </a:t>
            </a:r>
            <a:r>
              <a:rPr lang="pt-BR" dirty="0" smtClean="0"/>
              <a:t> </a:t>
            </a:r>
            <a:r>
              <a:rPr lang="pt-BR" dirty="0"/>
              <a:t>banco de dados. </a:t>
            </a:r>
          </a:p>
        </p:txBody>
      </p:sp>
    </p:spTree>
    <p:extLst>
      <p:ext uri="{BB962C8B-B14F-4D97-AF65-F5344CB8AC3E}">
        <p14:creationId xmlns:p14="http://schemas.microsoft.com/office/powerpoint/2010/main" val="39009707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TIME-BOXES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/>
              <a:t>Os Eventos com Duração Fixa (Time-Boxes) no Scrum são a Reunião de Planejamento da Versão para Entrega, a Sprint, a Reunião de Planejamento da Sprint, a Revisão da Sprint, a Retrospectiva da Sprint e a Reunião Diária.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183906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SPRINT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/>
              <a:t>A Sprint é uma iteração. </a:t>
            </a:r>
            <a:r>
              <a:rPr lang="pt-BR" dirty="0" err="1"/>
              <a:t>Sprints</a:t>
            </a:r>
            <a:r>
              <a:rPr lang="pt-BR" dirty="0"/>
              <a:t> são eventos com duração fixa. Durante a Sprint, o </a:t>
            </a:r>
            <a:r>
              <a:rPr lang="pt-BR" dirty="0" err="1"/>
              <a:t>ScrumMaster</a:t>
            </a:r>
            <a:r>
              <a:rPr lang="pt-BR" dirty="0"/>
              <a:t> garante que não será feita nenhuma mudança que possa afetar a Meta da Sprint. Tanto a composição do time quanto as metas de qualidade devem permanecer constantes durante a Sprint. As </a:t>
            </a:r>
            <a:r>
              <a:rPr lang="pt-BR" dirty="0" err="1"/>
              <a:t>Sprints</a:t>
            </a:r>
            <a:r>
              <a:rPr lang="pt-BR" dirty="0"/>
              <a:t> contêm e consistem na reunião de Planejamento de Sprint, o trabalho de desenvolvimento, a Revisão da Sprint e a Retrospectiva da Sprint. </a:t>
            </a:r>
          </a:p>
        </p:txBody>
      </p:sp>
    </p:spTree>
    <p:extLst>
      <p:ext uri="{BB962C8B-B14F-4D97-AF65-F5344CB8AC3E}">
        <p14:creationId xmlns:p14="http://schemas.microsoft.com/office/powerpoint/2010/main" val="34004516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REVISÃO DA SPRINT 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/>
              <a:t>Durante a Revisão da Sprint, o Time Scrum e as partes interessadas colaboram sobre o que acabou de ser feito. Baseados nisso e em mudanças no </a:t>
            </a:r>
            <a:r>
              <a:rPr lang="pt-BR" dirty="0" err="1"/>
              <a:t>Backlog</a:t>
            </a:r>
            <a:r>
              <a:rPr lang="pt-BR" dirty="0"/>
              <a:t> do Produto feitas durante a Sprint, eles colaboram sobre quais são as próximas coisas que podem ser feitas. Essa é uma reunião informal, com a apresentação da funcionalidade, que tem a intenção de promover a colaboração sobre o que fazer em seguida.</a:t>
            </a:r>
          </a:p>
        </p:txBody>
      </p:sp>
    </p:spTree>
    <p:extLst>
      <p:ext uri="{BB962C8B-B14F-4D97-AF65-F5344CB8AC3E}">
        <p14:creationId xmlns:p14="http://schemas.microsoft.com/office/powerpoint/2010/main" val="3314804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</p:spPr>
        <p:txBody>
          <a:bodyPr/>
          <a:lstStyle/>
          <a:p>
            <a:r>
              <a:rPr lang="pt-BR" dirty="0"/>
              <a:t>RETROSPECTIVA DA SPRINT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4087273"/>
          </a:xfrm>
        </p:spPr>
        <p:txBody>
          <a:bodyPr/>
          <a:lstStyle/>
          <a:p>
            <a:pPr algn="just"/>
            <a:r>
              <a:rPr lang="pt-BR" dirty="0"/>
              <a:t>Após a Revisão da Sprint e antes da próxima reunião de Planejamento da Sprint, o Time </a:t>
            </a:r>
            <a:r>
              <a:rPr lang="pt-BR" dirty="0" err="1"/>
              <a:t>Scrum</a:t>
            </a:r>
            <a:r>
              <a:rPr lang="pt-BR" dirty="0"/>
              <a:t> tem uma reunião de Retrospectiva da Sprint. </a:t>
            </a:r>
            <a:endParaRPr lang="pt-BR" dirty="0" smtClean="0"/>
          </a:p>
          <a:p>
            <a:pPr algn="just"/>
            <a:r>
              <a:rPr lang="pt-BR" dirty="0" smtClean="0"/>
              <a:t>o </a:t>
            </a:r>
            <a:r>
              <a:rPr lang="pt-BR" dirty="0" err="1"/>
              <a:t>ScrumMaster</a:t>
            </a:r>
            <a:r>
              <a:rPr lang="pt-BR" dirty="0"/>
              <a:t> encoraja o Time a revisar, dentro do modelo de trabalho e das práticas do processo do </a:t>
            </a:r>
            <a:r>
              <a:rPr lang="pt-BR" dirty="0" err="1"/>
              <a:t>Scrum</a:t>
            </a:r>
            <a:r>
              <a:rPr lang="pt-BR" dirty="0"/>
              <a:t>, seu processo de desenvolvimento, de forma a torná-lo mais eficaz e gratificante para a próxima Sprint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43730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REUNIÃO DIÁRIA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3637919"/>
          </a:xfrm>
        </p:spPr>
        <p:txBody>
          <a:bodyPr/>
          <a:lstStyle/>
          <a:p>
            <a:pPr algn="just"/>
            <a:r>
              <a:rPr lang="pt-BR" dirty="0"/>
              <a:t>Cada time se encontra diariamente para uma reunião de 15 minutos chamada Reunião Diária. Essa reunião é sempre feita no mesmo horário e no mesmo local durante as </a:t>
            </a:r>
            <a:r>
              <a:rPr lang="pt-BR" dirty="0" err="1"/>
              <a:t>Sprints</a:t>
            </a:r>
            <a:r>
              <a:rPr lang="pt-BR" dirty="0"/>
              <a:t>. Durante a reunião, cada membro explica: </a:t>
            </a:r>
          </a:p>
          <a:p>
            <a:pPr lvl="1" algn="just"/>
            <a:r>
              <a:rPr lang="pt-BR" dirty="0" smtClean="0"/>
              <a:t>O </a:t>
            </a:r>
            <a:r>
              <a:rPr lang="pt-BR" dirty="0"/>
              <a:t>que ele realizou desde a última reunião </a:t>
            </a:r>
            <a:r>
              <a:rPr lang="pt-BR" dirty="0" smtClean="0"/>
              <a:t>diária? </a:t>
            </a:r>
            <a:endParaRPr lang="pt-BR" dirty="0"/>
          </a:p>
          <a:p>
            <a:pPr lvl="1" algn="just"/>
            <a:r>
              <a:rPr lang="pt-BR" dirty="0" smtClean="0"/>
              <a:t>O </a:t>
            </a:r>
            <a:r>
              <a:rPr lang="pt-BR" dirty="0"/>
              <a:t>que ele vai fazer antes da próxima reunião </a:t>
            </a:r>
            <a:r>
              <a:rPr lang="pt-BR" dirty="0" smtClean="0"/>
              <a:t>diária</a:t>
            </a:r>
            <a:r>
              <a:rPr lang="pt-BR" dirty="0"/>
              <a:t>?</a:t>
            </a:r>
          </a:p>
          <a:p>
            <a:pPr lvl="1" algn="just"/>
            <a:r>
              <a:rPr lang="pt-BR" dirty="0" smtClean="0"/>
              <a:t>Quais </a:t>
            </a:r>
            <a:r>
              <a:rPr lang="pt-BR" dirty="0"/>
              <a:t>obstáculos estão em seu </a:t>
            </a:r>
            <a:r>
              <a:rPr lang="pt-BR" dirty="0" smtClean="0"/>
              <a:t>caminho</a:t>
            </a:r>
            <a:r>
              <a:rPr lang="pt-BR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83934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BACKLOG DO PRODUTO E BURNDOWN DA VERSÃO PARA ENTREGA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4431983"/>
          </a:xfrm>
        </p:spPr>
        <p:txBody>
          <a:bodyPr/>
          <a:lstStyle/>
          <a:p>
            <a:pPr algn="just"/>
            <a:r>
              <a:rPr lang="pt-BR" dirty="0"/>
              <a:t>O </a:t>
            </a:r>
            <a:r>
              <a:rPr lang="pt-BR" dirty="0" err="1"/>
              <a:t>Backlog</a:t>
            </a:r>
            <a:r>
              <a:rPr lang="pt-BR" dirty="0"/>
              <a:t> do Produto representa tudo que é necessário para desenvolver e lançar um produto de sucesso. É uma lista de todas as características, funções, tecnologias, melhorias e correções de defeitos que constituem as mudanças que serão efetuadas no produto para versões futuras. Os itens do </a:t>
            </a:r>
            <a:r>
              <a:rPr lang="pt-BR" dirty="0" err="1"/>
              <a:t>Backlog</a:t>
            </a:r>
            <a:r>
              <a:rPr lang="pt-BR" dirty="0"/>
              <a:t> do Produto possuem os atributos de descrição, prioridade e estimativa. A prioridade é determinada por risco, valor e necessidade.</a:t>
            </a:r>
          </a:p>
        </p:txBody>
      </p:sp>
    </p:spTree>
    <p:extLst>
      <p:ext uri="{BB962C8B-B14F-4D97-AF65-F5344CB8AC3E}">
        <p14:creationId xmlns:p14="http://schemas.microsoft.com/office/powerpoint/2010/main" val="9488134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BACKLOG DA SPRINT 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3644075"/>
          </a:xfrm>
        </p:spPr>
        <p:txBody>
          <a:bodyPr/>
          <a:lstStyle/>
          <a:p>
            <a:pPr algn="just"/>
            <a:r>
              <a:rPr lang="pt-BR" dirty="0"/>
              <a:t>O </a:t>
            </a:r>
            <a:r>
              <a:rPr lang="pt-BR" dirty="0" err="1"/>
              <a:t>Backlog</a:t>
            </a:r>
            <a:r>
              <a:rPr lang="pt-BR" dirty="0"/>
              <a:t> da Sprint consiste nas tarefas que o time executa para transformar itens do </a:t>
            </a:r>
            <a:r>
              <a:rPr lang="pt-BR" dirty="0" err="1"/>
              <a:t>Backlog</a:t>
            </a:r>
            <a:r>
              <a:rPr lang="pt-BR" dirty="0"/>
              <a:t> do Produto em um incremento “pronto”. Muitas delas são elaboradas durante a Reunião de Planejamento da Sprint. O </a:t>
            </a:r>
            <a:r>
              <a:rPr lang="pt-BR" dirty="0" err="1"/>
              <a:t>Backlog</a:t>
            </a:r>
            <a:r>
              <a:rPr lang="pt-BR" dirty="0"/>
              <a:t> da Sprint é todo trabalho que o Time identifica como necessário para alcançar a Meta da Sprint.</a:t>
            </a:r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93471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</p:spPr>
        <p:txBody>
          <a:bodyPr/>
          <a:lstStyle/>
          <a:p>
            <a:r>
              <a:rPr lang="pt-BR" dirty="0"/>
              <a:t>CERTIFICAÇÃO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757678"/>
          </a:xfrm>
        </p:spPr>
        <p:txBody>
          <a:bodyPr/>
          <a:lstStyle/>
          <a:p>
            <a:pPr algn="just"/>
            <a:r>
              <a:rPr lang="pt-BR" dirty="0"/>
              <a:t>Para obter um certificado de </a:t>
            </a:r>
            <a:r>
              <a:rPr lang="pt-BR" dirty="0" err="1"/>
              <a:t>Scrum</a:t>
            </a:r>
            <a:r>
              <a:rPr lang="pt-BR" dirty="0"/>
              <a:t> Master é necessário fazer um curso  por um </a:t>
            </a:r>
            <a:r>
              <a:rPr lang="pt-BR" dirty="0" err="1"/>
              <a:t>Certified</a:t>
            </a:r>
            <a:r>
              <a:rPr lang="pt-BR" dirty="0"/>
              <a:t> </a:t>
            </a:r>
            <a:r>
              <a:rPr lang="pt-BR" dirty="0" err="1"/>
              <a:t>Scrum</a:t>
            </a:r>
            <a:r>
              <a:rPr lang="pt-BR" dirty="0"/>
              <a:t> </a:t>
            </a:r>
            <a:r>
              <a:rPr lang="pt-BR" dirty="0" err="1"/>
              <a:t>Trainer</a:t>
            </a:r>
            <a:r>
              <a:rPr lang="pt-BR" dirty="0"/>
              <a:t> (CST) e no final responder uma série questões enviadas pela </a:t>
            </a:r>
            <a:r>
              <a:rPr lang="pt-BR" dirty="0" err="1"/>
              <a:t>Scrum</a:t>
            </a:r>
            <a:r>
              <a:rPr lang="pt-BR" dirty="0"/>
              <a:t> Alliance. </a:t>
            </a:r>
          </a:p>
          <a:p>
            <a:pPr algn="just"/>
            <a:r>
              <a:rPr lang="pt-BR" dirty="0"/>
              <a:t>Esse curso custa em média de R$ 900,00 a R$ 1.200,00 no Brasil</a:t>
            </a:r>
          </a:p>
        </p:txBody>
      </p:sp>
    </p:spTree>
    <p:extLst>
      <p:ext uri="{BB962C8B-B14F-4D97-AF65-F5344CB8AC3E}">
        <p14:creationId xmlns:p14="http://schemas.microsoft.com/office/powerpoint/2010/main" val="35984723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CONCLUSÃO</a:t>
            </a:r>
            <a:r>
              <a:rPr lang="pt-BR" b="1" dirty="0"/>
              <a:t/>
            </a:r>
            <a:br>
              <a:rPr lang="pt-BR" b="1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/>
              <a:t>Resumindo o SCRUM é um processo que se bem utilizado pode agregar muito valor ao produto que vai ser entregue. No entanto é preciso enfatizar que nenhum dos métodos ágeis existentes faz milagre, você até pode conseguir entregar mais rápido, mas para conseguir usar todo o potencial dos métodos ágeis será preciso ter uma boa equipe que se comprometa em colaborar para melhoria constante do processo, é como dizem: só a pratica leva a perfeição.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51534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</p:spPr>
        <p:txBody>
          <a:bodyPr/>
          <a:lstStyle/>
          <a:p>
            <a:r>
              <a:rPr lang="pt-BR" dirty="0" smtClean="0"/>
              <a:t>REFERÊNCIAS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474524"/>
          </a:xfrm>
        </p:spPr>
        <p:txBody>
          <a:bodyPr/>
          <a:lstStyle/>
          <a:p>
            <a:r>
              <a:rPr lang="pt-BR" dirty="0" err="1"/>
              <a:t>MindMaster</a:t>
            </a:r>
            <a:r>
              <a:rPr lang="pt-BR" dirty="0"/>
              <a:t>.</a:t>
            </a:r>
          </a:p>
          <a:p>
            <a:pPr lvl="1"/>
            <a:r>
              <a:rPr lang="pt-BR" dirty="0"/>
              <a:t>&lt;http://www.mindmaster.com.br/&gt;</a:t>
            </a:r>
          </a:p>
          <a:p>
            <a:endParaRPr lang="pt-BR" dirty="0"/>
          </a:p>
          <a:p>
            <a:r>
              <a:rPr lang="pt-BR" dirty="0"/>
              <a:t>Desenvolvimento </a:t>
            </a:r>
            <a:r>
              <a:rPr lang="pt-BR" dirty="0" smtClean="0"/>
              <a:t>Ágil. </a:t>
            </a:r>
            <a:endParaRPr lang="pt-BR" dirty="0"/>
          </a:p>
          <a:p>
            <a:pPr lvl="1"/>
            <a:r>
              <a:rPr lang="pt-BR" dirty="0"/>
              <a:t>&lt;http://www.desenvolvimentoagil.com.br/&gt;</a:t>
            </a:r>
          </a:p>
        </p:txBody>
      </p:sp>
    </p:spTree>
    <p:extLst>
      <p:ext uri="{BB962C8B-B14F-4D97-AF65-F5344CB8AC3E}">
        <p14:creationId xmlns:p14="http://schemas.microsoft.com/office/powerpoint/2010/main" val="27751406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757678"/>
          </a:xfrm>
        </p:spPr>
        <p:txBody>
          <a:bodyPr/>
          <a:lstStyle/>
          <a:p>
            <a:pPr algn="just"/>
            <a:r>
              <a:rPr lang="pt-BR" dirty="0" err="1"/>
              <a:t>Scrum</a:t>
            </a:r>
            <a:r>
              <a:rPr lang="pt-BR" dirty="0"/>
              <a:t>, </a:t>
            </a:r>
            <a:r>
              <a:rPr lang="pt-BR" dirty="0" smtClean="0"/>
              <a:t>é </a:t>
            </a:r>
            <a:r>
              <a:rPr lang="pt-BR" dirty="0"/>
              <a:t>fundamentado na teoria de controle de processos empíricos, emprega uma abordagem iterativa e incremental para otimizar a previsibilidade e controlar </a:t>
            </a:r>
            <a:r>
              <a:rPr lang="pt-BR" dirty="0" smtClean="0"/>
              <a:t>riscos;</a:t>
            </a:r>
          </a:p>
          <a:p>
            <a:pPr algn="just"/>
            <a:r>
              <a:rPr lang="pt-BR" dirty="0" smtClean="0"/>
              <a:t>Três </a:t>
            </a:r>
            <a:r>
              <a:rPr lang="pt-BR" dirty="0"/>
              <a:t>pilares sustentam qualquer implementação de controle de processos </a:t>
            </a:r>
            <a:r>
              <a:rPr lang="pt-BR" dirty="0" smtClean="0"/>
              <a:t>empíricos.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325121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-00134_MS_Qwest_template_Segoe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9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Branco com fonte Courier para slides de código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Fundamentos em Sistemas de Informação - Revisão 1</Template>
  <TotalTime>288</TotalTime>
  <Words>1261</Words>
  <Application>Microsoft Office PowerPoint</Application>
  <PresentationFormat>Apresentação na tela (4:3)</PresentationFormat>
  <Paragraphs>72</Paragraphs>
  <Slides>66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66</vt:i4>
      </vt:variant>
    </vt:vector>
  </HeadingPairs>
  <TitlesOfParts>
    <vt:vector size="72" baseType="lpstr">
      <vt:lpstr>Arial</vt:lpstr>
      <vt:lpstr>Calibri</vt:lpstr>
      <vt:lpstr>Courier New</vt:lpstr>
      <vt:lpstr>Wingdings</vt:lpstr>
      <vt:lpstr>7-00134_MS_Qwest_template_Segoe</vt:lpstr>
      <vt:lpstr>Branco com fonte Courier para slides de código</vt:lpstr>
      <vt:lpstr>GERÊNCIA DE PROJETOS DE SOFTWARE</vt:lpstr>
      <vt:lpstr>Conteúdo</vt:lpstr>
      <vt:lpstr>Apresentação do PowerPoint</vt:lpstr>
      <vt:lpstr>Scrum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Reunião diária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PRODUCT OWNER  </vt:lpstr>
      <vt:lpstr>SCRUMMASTER  </vt:lpstr>
      <vt:lpstr>TIME  </vt:lpstr>
      <vt:lpstr>TIME-BOXES </vt:lpstr>
      <vt:lpstr>SPRINT </vt:lpstr>
      <vt:lpstr>REVISÃO DA SPRINT  </vt:lpstr>
      <vt:lpstr>RETROSPECTIVA DA SPRINT</vt:lpstr>
      <vt:lpstr>REUNIÃO DIÁRIA </vt:lpstr>
      <vt:lpstr>BACKLOG DO PRODUTO E BURNDOWN DA VERSÃO PARA ENTREGA </vt:lpstr>
      <vt:lpstr>BACKLOG DA SPRINT  </vt:lpstr>
      <vt:lpstr>CERTIFICAÇÃO</vt:lpstr>
      <vt:lpstr>CONCLUSÃO </vt:lpstr>
      <vt:lpstr>REFERÊNCIAS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Fabrício Varajão</dc:creator>
  <cp:lastModifiedBy>varajao</cp:lastModifiedBy>
  <cp:revision>2</cp:revision>
  <dcterms:created xsi:type="dcterms:W3CDTF">2015-10-26T22:43:38Z</dcterms:created>
  <dcterms:modified xsi:type="dcterms:W3CDTF">2017-05-18T22:05:45Z</dcterms:modified>
</cp:coreProperties>
</file>