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19"/>
  </p:notesMasterIdLst>
  <p:sldIdLst>
    <p:sldId id="271" r:id="rId4"/>
    <p:sldId id="273" r:id="rId5"/>
    <p:sldId id="274" r:id="rId6"/>
    <p:sldId id="275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72" r:id="rId1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10/10/2019 3:33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985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10/10/2019 3:33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204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10/10/2019 3:33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4508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10/10/2019 3:33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2621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10/10/2019 3:33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39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10/10/2019 3:33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200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10/10/2019 3:33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3240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10/10/2019 3:33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318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10/10/2019 3:33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846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10/10/2019 3:33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020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10/10/2019 3:33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3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10/10/2019 3:33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77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10/10/2019 3:33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9887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10/10/2019 3:33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55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NEGÓCIOS NA INTERNET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08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Comércio móvel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699474"/>
          </a:xfrm>
        </p:spPr>
        <p:txBody>
          <a:bodyPr/>
          <a:lstStyle/>
          <a:p>
            <a:pPr lvl="0"/>
            <a:r>
              <a:rPr lang="pt-BR" dirty="0" smtClean="0"/>
              <a:t>Essas características rompem as barreiras da geografia e do tempo, criando atributos de valor agregado:</a:t>
            </a:r>
          </a:p>
          <a:p>
            <a:pPr lvl="1"/>
            <a:r>
              <a:rPr lang="pt-BR" dirty="0"/>
              <a:t>Ubiquidade</a:t>
            </a:r>
          </a:p>
          <a:p>
            <a:pPr lvl="1"/>
            <a:r>
              <a:rPr lang="pt-BR" dirty="0" smtClean="0"/>
              <a:t>Conveniência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Conectividade </a:t>
            </a:r>
            <a:r>
              <a:rPr lang="pt-BR" dirty="0" smtClean="0">
                <a:solidFill>
                  <a:srgbClr val="FFFF00"/>
                </a:solidFill>
              </a:rPr>
              <a:t>instantânea</a:t>
            </a:r>
          </a:p>
          <a:p>
            <a:pPr lvl="1"/>
            <a:r>
              <a:rPr lang="pt-BR" dirty="0"/>
              <a:t>Personalização de </a:t>
            </a:r>
            <a:r>
              <a:rPr lang="pt-BR" dirty="0" smtClean="0"/>
              <a:t>produtos</a:t>
            </a:r>
          </a:p>
          <a:p>
            <a:pPr lvl="1"/>
            <a:r>
              <a:rPr lang="pt-BR" dirty="0"/>
              <a:t>Localização de produtos e serviços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4211960" y="1988840"/>
            <a:ext cx="4752528" cy="1656184"/>
          </a:xfrm>
          <a:prstGeom prst="wedgeRoundRectCallout">
            <a:avLst>
              <a:gd name="adj1" fmla="val -66942"/>
              <a:gd name="adj2" fmla="val 5499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z="2800" dirty="0"/>
              <a:t>Dispositivos móveis estão constantemente conectados na Internet.</a:t>
            </a:r>
          </a:p>
        </p:txBody>
      </p:sp>
    </p:spTree>
    <p:extLst>
      <p:ext uri="{BB962C8B-B14F-4D97-AF65-F5344CB8AC3E}">
        <p14:creationId xmlns:p14="http://schemas.microsoft.com/office/powerpoint/2010/main" val="1261169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Comércio móvel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699474"/>
          </a:xfrm>
        </p:spPr>
        <p:txBody>
          <a:bodyPr/>
          <a:lstStyle/>
          <a:p>
            <a:pPr lvl="0"/>
            <a:r>
              <a:rPr lang="pt-BR" dirty="0" smtClean="0"/>
              <a:t>Essas características rompem as barreiras da geografia e do tempo, criando atributos de valor agregado:</a:t>
            </a:r>
          </a:p>
          <a:p>
            <a:pPr lvl="1"/>
            <a:r>
              <a:rPr lang="pt-BR" dirty="0"/>
              <a:t>Ubiquidade</a:t>
            </a:r>
          </a:p>
          <a:p>
            <a:pPr lvl="1"/>
            <a:r>
              <a:rPr lang="pt-BR" dirty="0" smtClean="0"/>
              <a:t>Conveniência</a:t>
            </a:r>
          </a:p>
          <a:p>
            <a:pPr lvl="1"/>
            <a:r>
              <a:rPr lang="pt-BR" dirty="0"/>
              <a:t>Conectividade </a:t>
            </a:r>
            <a:r>
              <a:rPr lang="pt-BR" dirty="0" smtClean="0"/>
              <a:t>instantânea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Personalização de </a:t>
            </a:r>
            <a:r>
              <a:rPr lang="pt-BR" dirty="0" smtClean="0">
                <a:solidFill>
                  <a:srgbClr val="FFFF00"/>
                </a:solidFill>
              </a:rPr>
              <a:t>produtos</a:t>
            </a:r>
          </a:p>
          <a:p>
            <a:pPr lvl="1"/>
            <a:r>
              <a:rPr lang="pt-BR" dirty="0"/>
              <a:t>Localização de produtos e serviços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4788024" y="2420888"/>
            <a:ext cx="4248472" cy="1656184"/>
          </a:xfrm>
          <a:prstGeom prst="wedgeRoundRectCallout">
            <a:avLst>
              <a:gd name="adj1" fmla="val -72462"/>
              <a:gd name="adj2" fmla="val 5499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z="2800" dirty="0"/>
              <a:t>A personalização possibilita adequar as informações a consumidores individuais.</a:t>
            </a:r>
          </a:p>
        </p:txBody>
      </p:sp>
    </p:spTree>
    <p:extLst>
      <p:ext uri="{BB962C8B-B14F-4D97-AF65-F5344CB8AC3E}">
        <p14:creationId xmlns:p14="http://schemas.microsoft.com/office/powerpoint/2010/main" val="19713200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Comércio móvel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699474"/>
          </a:xfrm>
        </p:spPr>
        <p:txBody>
          <a:bodyPr/>
          <a:lstStyle/>
          <a:p>
            <a:pPr lvl="0"/>
            <a:r>
              <a:rPr lang="pt-BR" dirty="0" smtClean="0"/>
              <a:t>Essas características rompem as barreiras da geografia e do tempo, criando atributos de valor agregado:</a:t>
            </a:r>
          </a:p>
          <a:p>
            <a:pPr lvl="1"/>
            <a:r>
              <a:rPr lang="pt-BR" dirty="0"/>
              <a:t>Ubiquidade</a:t>
            </a:r>
          </a:p>
          <a:p>
            <a:pPr lvl="1"/>
            <a:r>
              <a:rPr lang="pt-BR" dirty="0" smtClean="0"/>
              <a:t>Conveniência</a:t>
            </a:r>
          </a:p>
          <a:p>
            <a:pPr lvl="1"/>
            <a:r>
              <a:rPr lang="pt-BR" dirty="0"/>
              <a:t>Conectividade </a:t>
            </a:r>
            <a:r>
              <a:rPr lang="pt-BR" dirty="0" smtClean="0"/>
              <a:t>instantânea</a:t>
            </a:r>
          </a:p>
          <a:p>
            <a:pPr lvl="1"/>
            <a:r>
              <a:rPr lang="pt-BR" dirty="0"/>
              <a:t>Personalização de </a:t>
            </a:r>
            <a:r>
              <a:rPr lang="pt-BR" dirty="0" smtClean="0"/>
              <a:t>produtos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Localização de produtos e serviços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4283968" y="894985"/>
            <a:ext cx="4752528" cy="3182087"/>
          </a:xfrm>
          <a:prstGeom prst="wedgeRoundRectCallout">
            <a:avLst>
              <a:gd name="adj1" fmla="val -19652"/>
              <a:gd name="adj2" fmla="val 6957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z="2800" dirty="0"/>
              <a:t>Saber onde o usuário está fisicamente num momento particular é crucial para oferecer serviços relevantes. Tais serviços são conhecidos como </a:t>
            </a:r>
            <a:r>
              <a:rPr lang="pt-BR" sz="2800" i="1" dirty="0"/>
              <a:t>e-commerce</a:t>
            </a:r>
            <a:r>
              <a:rPr lang="pt-BR" sz="2800" dirty="0"/>
              <a:t> baseado em localização (</a:t>
            </a:r>
            <a:r>
              <a:rPr lang="pt-BR" sz="2800" i="1" dirty="0"/>
              <a:t>l-</a:t>
            </a:r>
            <a:r>
              <a:rPr lang="pt-BR" sz="2800" i="1" dirty="0" err="1"/>
              <a:t>commerce</a:t>
            </a:r>
            <a:r>
              <a:rPr lang="pt-B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64685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Comércio móvel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988784"/>
          </a:xfrm>
        </p:spPr>
        <p:txBody>
          <a:bodyPr/>
          <a:lstStyle/>
          <a:p>
            <a:pPr lvl="0"/>
            <a:r>
              <a:rPr lang="pt-BR" sz="3600" dirty="0"/>
              <a:t>Em ambientes com maior flexibilidade, e também para os clientes que não mais necessitam de computadores fixos, as soluções embarcadas em </a:t>
            </a:r>
            <a:r>
              <a:rPr lang="pt-BR" sz="3600" i="1" dirty="0"/>
              <a:t>notebooks</a:t>
            </a:r>
            <a:r>
              <a:rPr lang="pt-BR" sz="3600" dirty="0"/>
              <a:t>, </a:t>
            </a:r>
            <a:r>
              <a:rPr lang="pt-BR" sz="3600" i="1" dirty="0"/>
              <a:t>smartphones</a:t>
            </a:r>
            <a:r>
              <a:rPr lang="pt-BR" sz="3600" dirty="0"/>
              <a:t> e </a:t>
            </a:r>
            <a:r>
              <a:rPr lang="pt-BR" sz="3600" i="1" dirty="0" err="1"/>
              <a:t>tablets</a:t>
            </a:r>
            <a:r>
              <a:rPr lang="pt-BR" sz="3600" dirty="0"/>
              <a:t>, por exemplo, permitem a criação de novos serviços em que o tempo e a localização não são mais motivos para restrições. </a:t>
            </a:r>
          </a:p>
        </p:txBody>
      </p:sp>
    </p:spTree>
    <p:extLst>
      <p:ext uri="{BB962C8B-B14F-4D97-AF65-F5344CB8AC3E}">
        <p14:creationId xmlns:p14="http://schemas.microsoft.com/office/powerpoint/2010/main" val="1802782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Comércio móvel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492990"/>
          </a:xfrm>
        </p:spPr>
        <p:txBody>
          <a:bodyPr/>
          <a:lstStyle/>
          <a:p>
            <a:r>
              <a:rPr lang="pt-BR" sz="3600" dirty="0"/>
              <a:t>A consequência econômica mais significativa esperada dessa evolução será o aumento da interação, em tempo real, entre as empresas e seus clientes, seus funcionários e seus fornecedores.</a:t>
            </a:r>
          </a:p>
        </p:txBody>
      </p:sp>
    </p:spTree>
    <p:extLst>
      <p:ext uri="{BB962C8B-B14F-4D97-AF65-F5344CB8AC3E}">
        <p14:creationId xmlns:p14="http://schemas.microsoft.com/office/powerpoint/2010/main" val="33333940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163395"/>
          </a:xfrm>
        </p:spPr>
        <p:txBody>
          <a:bodyPr/>
          <a:lstStyle/>
          <a:p>
            <a:r>
              <a:rPr lang="pt-BR" sz="2800" dirty="0" smtClean="0"/>
              <a:t>VARAJÃO</a:t>
            </a:r>
            <a:r>
              <a:rPr lang="pt-BR" sz="2800" dirty="0"/>
              <a:t>, F. F.. </a:t>
            </a:r>
            <a:r>
              <a:rPr lang="pt-BR" sz="2800" i="1" dirty="0" smtClean="0"/>
              <a:t>Negócios na Internet</a:t>
            </a:r>
            <a:r>
              <a:rPr lang="pt-BR" sz="2800" dirty="0" smtClean="0"/>
              <a:t>. </a:t>
            </a:r>
            <a:r>
              <a:rPr lang="pt-BR" sz="2800" dirty="0"/>
              <a:t>FIC – Faculdades Integradas </a:t>
            </a:r>
            <a:r>
              <a:rPr lang="pt-BR" sz="2800" dirty="0" err="1"/>
              <a:t>Campograndenses</a:t>
            </a:r>
            <a:r>
              <a:rPr lang="pt-BR" sz="2800" dirty="0"/>
              <a:t>. Rio de Janeiro, </a:t>
            </a:r>
            <a:r>
              <a:rPr lang="pt-BR" sz="2800" dirty="0" smtClean="0"/>
              <a:t>2017. </a:t>
            </a:r>
            <a:r>
              <a:rPr lang="pt-BR" sz="2800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3214891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43198"/>
          </a:xfrm>
        </p:spPr>
        <p:txBody>
          <a:bodyPr/>
          <a:lstStyle/>
          <a:p>
            <a:pPr lvl="0"/>
            <a:r>
              <a:rPr lang="pt-BR" dirty="0" smtClean="0"/>
              <a:t>Comércio </a:t>
            </a:r>
            <a:r>
              <a:rPr lang="pt-BR" dirty="0" smtClean="0"/>
              <a:t>móvel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881581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Comércio móvel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099584"/>
          </a:xfrm>
        </p:spPr>
        <p:txBody>
          <a:bodyPr/>
          <a:lstStyle/>
          <a:p>
            <a:pPr lvl="0"/>
            <a:r>
              <a:rPr lang="pt-BR" sz="3600" dirty="0"/>
              <a:t>O comércio móvel, também conhecido </a:t>
            </a:r>
            <a:r>
              <a:rPr lang="pt-BR" sz="3600" dirty="0" smtClean="0"/>
              <a:t>como </a:t>
            </a:r>
            <a:r>
              <a:rPr lang="pt-BR" sz="3600" i="1" dirty="0">
                <a:solidFill>
                  <a:srgbClr val="FFFF00"/>
                </a:solidFill>
              </a:rPr>
              <a:t>m-</a:t>
            </a:r>
            <a:r>
              <a:rPr lang="pt-BR" sz="3600" i="1" dirty="0" err="1">
                <a:solidFill>
                  <a:srgbClr val="FFFF00"/>
                </a:solidFill>
              </a:rPr>
              <a:t>commerce</a:t>
            </a:r>
            <a:r>
              <a:rPr lang="pt-BR" sz="3600" dirty="0"/>
              <a:t> e </a:t>
            </a:r>
            <a:r>
              <a:rPr lang="pt-BR" sz="3600" i="1" dirty="0" err="1">
                <a:solidFill>
                  <a:srgbClr val="FFFF00"/>
                </a:solidFill>
              </a:rPr>
              <a:t>m-business</a:t>
            </a:r>
            <a:r>
              <a:rPr lang="pt-BR" sz="3600" dirty="0"/>
              <a:t> é, basicamente, qualquer </a:t>
            </a:r>
            <a:r>
              <a:rPr lang="pt-BR" sz="3600" i="1" dirty="0"/>
              <a:t>e-commerce</a:t>
            </a:r>
            <a:r>
              <a:rPr lang="pt-BR" sz="3600" dirty="0"/>
              <a:t> executado em um ambiente sem fio, especialmente pela </a:t>
            </a:r>
            <a:r>
              <a:rPr lang="pt-BR" sz="3600" dirty="0" smtClean="0"/>
              <a:t>Internet.</a:t>
            </a:r>
          </a:p>
          <a:p>
            <a:r>
              <a:rPr lang="pt-BR" sz="3600" dirty="0" smtClean="0"/>
              <a:t>Criam </a:t>
            </a:r>
            <a:r>
              <a:rPr lang="pt-BR" sz="3600" dirty="0"/>
              <a:t>a oportunidade de prestar novos serviços a clientes preexistentes e atrair outros tantos</a:t>
            </a:r>
            <a:r>
              <a:rPr lang="pt-BR" sz="3600" dirty="0" smtClean="0"/>
              <a:t>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0025088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Comércio móvel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1391150"/>
          </a:xfrm>
        </p:spPr>
        <p:txBody>
          <a:bodyPr/>
          <a:lstStyle/>
          <a:p>
            <a:pPr lvl="0"/>
            <a:r>
              <a:rPr lang="pt-BR" dirty="0" smtClean="0"/>
              <a:t>Características principais que o diferencia:</a:t>
            </a:r>
          </a:p>
          <a:p>
            <a:pPr lvl="1"/>
            <a:r>
              <a:rPr lang="pt-BR" dirty="0" smtClean="0"/>
              <a:t>Mobilidade</a:t>
            </a:r>
            <a:endParaRPr lang="pt-BR" dirty="0"/>
          </a:p>
          <a:p>
            <a:pPr lvl="1"/>
            <a:r>
              <a:rPr lang="pt-BR" dirty="0"/>
              <a:t>Alcance </a:t>
            </a:r>
            <a:r>
              <a:rPr lang="pt-BR" dirty="0" smtClean="0"/>
              <a:t>amplo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425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Comércio móvel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1391150"/>
          </a:xfrm>
        </p:spPr>
        <p:txBody>
          <a:bodyPr/>
          <a:lstStyle/>
          <a:p>
            <a:pPr lvl="0"/>
            <a:r>
              <a:rPr lang="pt-BR" dirty="0" smtClean="0"/>
              <a:t>Características principais que o diferencia: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Mobilidade</a:t>
            </a:r>
            <a:endParaRPr lang="pt-BR" dirty="0">
              <a:solidFill>
                <a:srgbClr val="FFFF00"/>
              </a:solidFill>
            </a:endParaRPr>
          </a:p>
          <a:p>
            <a:pPr lvl="1"/>
            <a:r>
              <a:rPr lang="pt-BR" dirty="0"/>
              <a:t>Alcance </a:t>
            </a:r>
            <a:r>
              <a:rPr lang="pt-BR" dirty="0" smtClean="0"/>
              <a:t>amplo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419872" y="2420888"/>
            <a:ext cx="5616624" cy="3672408"/>
          </a:xfrm>
          <a:prstGeom prst="wedgeRoundRectCallout">
            <a:avLst>
              <a:gd name="adj1" fmla="val -59596"/>
              <a:gd name="adj2" fmla="val -5267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1"/>
            <a:r>
              <a:rPr lang="pt-BR" sz="2400" dirty="0"/>
              <a:t>Se baseia no fato de que os usuários carregam um telefone celular ou outro dispositivo móvel para onde quer que vão. Mobilidade implica portabilidade. Por conseguinte, o usuário pode iniciar um contato em tempo real com determinado sistema onde quer que esteja.</a:t>
            </a:r>
          </a:p>
        </p:txBody>
      </p:sp>
    </p:spTree>
    <p:extLst>
      <p:ext uri="{BB962C8B-B14F-4D97-AF65-F5344CB8AC3E}">
        <p14:creationId xmlns:p14="http://schemas.microsoft.com/office/powerpoint/2010/main" val="959073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Comércio móvel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1391150"/>
          </a:xfrm>
        </p:spPr>
        <p:txBody>
          <a:bodyPr/>
          <a:lstStyle/>
          <a:p>
            <a:pPr lvl="0"/>
            <a:r>
              <a:rPr lang="pt-BR" dirty="0" smtClean="0"/>
              <a:t>Características principais que o diferencia:</a:t>
            </a:r>
          </a:p>
          <a:p>
            <a:pPr lvl="1"/>
            <a:r>
              <a:rPr lang="pt-BR" dirty="0" smtClean="0"/>
              <a:t>Mobilidade</a:t>
            </a:r>
            <a:endParaRPr lang="pt-BR" dirty="0"/>
          </a:p>
          <a:p>
            <a:pPr lvl="1"/>
            <a:r>
              <a:rPr lang="pt-BR" dirty="0">
                <a:solidFill>
                  <a:srgbClr val="FFFF00"/>
                </a:solidFill>
              </a:rPr>
              <a:t>Alcance </a:t>
            </a:r>
            <a:r>
              <a:rPr lang="pt-BR" dirty="0" smtClean="0">
                <a:solidFill>
                  <a:srgbClr val="FFFF00"/>
                </a:solidFill>
              </a:rPr>
              <a:t>amplo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419872" y="2420888"/>
            <a:ext cx="5616624" cy="3672408"/>
          </a:xfrm>
          <a:prstGeom prst="wedgeRoundRectCallout">
            <a:avLst>
              <a:gd name="adj1" fmla="val -59008"/>
              <a:gd name="adj2" fmla="val -3767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1"/>
            <a:r>
              <a:rPr lang="pt-BR" sz="2400" dirty="0"/>
              <a:t>Pessoas podem ser alcançadas a qualquer hora. É claro que o usuário pode bloquear certos horários ou certas mensagens, mas, caso esteja portando um dispositivo móvel aberto, poderá ser alcançado imediatamente.</a:t>
            </a:r>
          </a:p>
        </p:txBody>
      </p:sp>
    </p:spTree>
    <p:extLst>
      <p:ext uri="{BB962C8B-B14F-4D97-AF65-F5344CB8AC3E}">
        <p14:creationId xmlns:p14="http://schemas.microsoft.com/office/powerpoint/2010/main" val="16670066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Comércio móvel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699474"/>
          </a:xfrm>
        </p:spPr>
        <p:txBody>
          <a:bodyPr/>
          <a:lstStyle/>
          <a:p>
            <a:pPr lvl="0"/>
            <a:r>
              <a:rPr lang="pt-BR" dirty="0" smtClean="0"/>
              <a:t>Essas características rompem as barreiras da geografia e do tempo, criando atributos de valor agregado:</a:t>
            </a:r>
          </a:p>
          <a:p>
            <a:pPr lvl="1"/>
            <a:r>
              <a:rPr lang="pt-BR" dirty="0"/>
              <a:t>Ubiquidade</a:t>
            </a:r>
          </a:p>
          <a:p>
            <a:pPr lvl="1"/>
            <a:r>
              <a:rPr lang="pt-BR" dirty="0" smtClean="0"/>
              <a:t>Conveniência</a:t>
            </a:r>
          </a:p>
          <a:p>
            <a:pPr lvl="1"/>
            <a:r>
              <a:rPr lang="pt-BR" dirty="0"/>
              <a:t>Conectividade </a:t>
            </a:r>
            <a:r>
              <a:rPr lang="pt-BR" dirty="0" smtClean="0"/>
              <a:t>instantânea</a:t>
            </a:r>
          </a:p>
          <a:p>
            <a:pPr lvl="1"/>
            <a:r>
              <a:rPr lang="pt-BR" dirty="0"/>
              <a:t>Personalização de </a:t>
            </a:r>
            <a:r>
              <a:rPr lang="pt-BR" dirty="0" smtClean="0"/>
              <a:t>produtos</a:t>
            </a:r>
          </a:p>
          <a:p>
            <a:pPr lvl="1"/>
            <a:r>
              <a:rPr lang="pt-BR" dirty="0"/>
              <a:t>Localização de produtos e serviços</a:t>
            </a:r>
          </a:p>
        </p:txBody>
      </p:sp>
    </p:spTree>
    <p:extLst>
      <p:ext uri="{BB962C8B-B14F-4D97-AF65-F5344CB8AC3E}">
        <p14:creationId xmlns:p14="http://schemas.microsoft.com/office/powerpoint/2010/main" val="25869515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Comércio móvel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699474"/>
          </a:xfrm>
        </p:spPr>
        <p:txBody>
          <a:bodyPr/>
          <a:lstStyle/>
          <a:p>
            <a:pPr lvl="0"/>
            <a:r>
              <a:rPr lang="pt-BR" dirty="0" smtClean="0"/>
              <a:t>Essas características rompem as barreiras da geografia e do tempo, criando atributos de valor agregado: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Ubiquidade</a:t>
            </a:r>
          </a:p>
          <a:p>
            <a:pPr lvl="1"/>
            <a:r>
              <a:rPr lang="pt-BR" dirty="0" smtClean="0"/>
              <a:t>Conveniência</a:t>
            </a:r>
          </a:p>
          <a:p>
            <a:pPr lvl="1"/>
            <a:r>
              <a:rPr lang="pt-BR" dirty="0"/>
              <a:t>Conectividade </a:t>
            </a:r>
            <a:r>
              <a:rPr lang="pt-BR" dirty="0" smtClean="0"/>
              <a:t>instantânea</a:t>
            </a:r>
          </a:p>
          <a:p>
            <a:pPr lvl="1"/>
            <a:r>
              <a:rPr lang="pt-BR" dirty="0"/>
              <a:t>Personalização de </a:t>
            </a:r>
            <a:r>
              <a:rPr lang="pt-BR" dirty="0" smtClean="0"/>
              <a:t>produtos</a:t>
            </a:r>
          </a:p>
          <a:p>
            <a:pPr lvl="1"/>
            <a:r>
              <a:rPr lang="pt-BR" dirty="0"/>
              <a:t>Localização de produtos e serviços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4283968" y="2420888"/>
            <a:ext cx="4752528" cy="1656184"/>
          </a:xfrm>
          <a:prstGeom prst="wedgeRoundRectCallout">
            <a:avLst>
              <a:gd name="adj1" fmla="val -75055"/>
              <a:gd name="adj2" fmla="val -1351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z="2800" dirty="0"/>
              <a:t>Refere-se ao atributo de estar disponível em qualquer lugar, a qualquer hora.</a:t>
            </a:r>
          </a:p>
        </p:txBody>
      </p:sp>
    </p:spTree>
    <p:extLst>
      <p:ext uri="{BB962C8B-B14F-4D97-AF65-F5344CB8AC3E}">
        <p14:creationId xmlns:p14="http://schemas.microsoft.com/office/powerpoint/2010/main" val="3194187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Comércio móvel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699474"/>
          </a:xfrm>
        </p:spPr>
        <p:txBody>
          <a:bodyPr/>
          <a:lstStyle/>
          <a:p>
            <a:pPr lvl="0"/>
            <a:r>
              <a:rPr lang="pt-BR" dirty="0" smtClean="0"/>
              <a:t>Essas características rompem as barreiras da geografia e do tempo, criando atributos de valor agregado:</a:t>
            </a:r>
          </a:p>
          <a:p>
            <a:pPr lvl="1"/>
            <a:r>
              <a:rPr lang="pt-BR" dirty="0"/>
              <a:t>Ubiquidade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Conveniência</a:t>
            </a:r>
          </a:p>
          <a:p>
            <a:pPr lvl="1"/>
            <a:r>
              <a:rPr lang="pt-BR" dirty="0"/>
              <a:t>Conectividade </a:t>
            </a:r>
            <a:r>
              <a:rPr lang="pt-BR" dirty="0" smtClean="0"/>
              <a:t>instantânea</a:t>
            </a:r>
          </a:p>
          <a:p>
            <a:pPr lvl="1"/>
            <a:r>
              <a:rPr lang="pt-BR" dirty="0"/>
              <a:t>Personalização de </a:t>
            </a:r>
            <a:r>
              <a:rPr lang="pt-BR" dirty="0" smtClean="0"/>
              <a:t>produtos</a:t>
            </a:r>
          </a:p>
          <a:p>
            <a:pPr lvl="1"/>
            <a:r>
              <a:rPr lang="pt-BR" dirty="0"/>
              <a:t>Localização de produtos e serviços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4499992" y="2708920"/>
            <a:ext cx="4114346" cy="2016224"/>
          </a:xfrm>
          <a:prstGeom prst="wedgeRoundRectCallout">
            <a:avLst>
              <a:gd name="adj1" fmla="val -75055"/>
              <a:gd name="adj2" fmla="val -1351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z="2800" dirty="0"/>
              <a:t>Operar em um ambiente sem fio é muito conveniente para os usuários.</a:t>
            </a:r>
          </a:p>
        </p:txBody>
      </p:sp>
    </p:spTree>
    <p:extLst>
      <p:ext uri="{BB962C8B-B14F-4D97-AF65-F5344CB8AC3E}">
        <p14:creationId xmlns:p14="http://schemas.microsoft.com/office/powerpoint/2010/main" val="15674722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706</TotalTime>
  <Words>2084</Words>
  <Application>Microsoft Office PowerPoint</Application>
  <PresentationFormat>Apresentação na tela (4:3)</PresentationFormat>
  <Paragraphs>131</Paragraphs>
  <Slides>15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Tema FEUC</vt:lpstr>
      <vt:lpstr>Branco com fonte Courier para slides de código</vt:lpstr>
      <vt:lpstr>1_Branco com fonte Courier para slides de código</vt:lpstr>
      <vt:lpstr>NEGÓCIOS NA INTERNET</vt:lpstr>
      <vt:lpstr>Conteúdo</vt:lpstr>
      <vt:lpstr>Comércio móvel</vt:lpstr>
      <vt:lpstr>Comércio móvel</vt:lpstr>
      <vt:lpstr>Comércio móvel</vt:lpstr>
      <vt:lpstr>Comércio móvel</vt:lpstr>
      <vt:lpstr>Comércio móvel</vt:lpstr>
      <vt:lpstr>Comércio móvel</vt:lpstr>
      <vt:lpstr>Comércio móvel</vt:lpstr>
      <vt:lpstr>Comércio móvel</vt:lpstr>
      <vt:lpstr>Comércio móvel</vt:lpstr>
      <vt:lpstr>Comércio móvel</vt:lpstr>
      <vt:lpstr>Comércio móvel</vt:lpstr>
      <vt:lpstr>Comércio móvel</vt:lpstr>
      <vt:lpstr>Referências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Negócios na Internet</dc:title>
  <dc:creator>Varajão</dc:creator>
  <cp:lastModifiedBy>Fabricio de Freitas Varajão</cp:lastModifiedBy>
  <cp:revision>139</cp:revision>
  <dcterms:created xsi:type="dcterms:W3CDTF">2014-04-01T21:25:56Z</dcterms:created>
  <dcterms:modified xsi:type="dcterms:W3CDTF">2019-10-10T18:33:39Z</dcterms:modified>
</cp:coreProperties>
</file>