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2"/>
  </p:notesMasterIdLst>
  <p:sldIdLst>
    <p:sldId id="257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40" r:id="rId23"/>
    <p:sldId id="335" r:id="rId24"/>
    <p:sldId id="336" r:id="rId25"/>
    <p:sldId id="337" r:id="rId26"/>
    <p:sldId id="338" r:id="rId27"/>
    <p:sldId id="339" r:id="rId28"/>
    <p:sldId id="316" r:id="rId29"/>
    <p:sldId id="280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659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840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102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68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423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954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711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484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856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18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8:12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4664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599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83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914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238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651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51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18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086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98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599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019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3/23/2016 8:03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77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07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911566"/>
          </a:xfrm>
        </p:spPr>
        <p:txBody>
          <a:bodyPr/>
          <a:lstStyle/>
          <a:p>
            <a:r>
              <a:rPr lang="pt-PT" dirty="0"/>
              <a:t>O modelo OSI é projetado para </a:t>
            </a:r>
            <a:r>
              <a:rPr lang="pt-PT" dirty="0">
                <a:solidFill>
                  <a:srgbClr val="FFFF00"/>
                </a:solidFill>
              </a:rPr>
              <a:t>permitir que sistemas abertos se </a:t>
            </a:r>
            <a:r>
              <a:rPr lang="pt-PT" dirty="0" smtClean="0">
                <a:solidFill>
                  <a:srgbClr val="FFFF00"/>
                </a:solidFill>
              </a:rPr>
              <a:t>comuniquem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Um </a:t>
            </a:r>
            <a:r>
              <a:rPr lang="pt-PT" dirty="0"/>
              <a:t>sistema aberto é o que está preparado para se comunicar com qualquer outro sistema aberto usando regras padronizadas que regem o formato, o conteúdo e o significado das mensagens </a:t>
            </a:r>
            <a:r>
              <a:rPr lang="pt-PT" dirty="0" smtClean="0"/>
              <a:t>recebidas;</a:t>
            </a:r>
          </a:p>
        </p:txBody>
      </p:sp>
    </p:spTree>
    <p:extLst>
      <p:ext uri="{BB962C8B-B14F-4D97-AF65-F5344CB8AC3E}">
        <p14:creationId xmlns:p14="http://schemas.microsoft.com/office/powerpoint/2010/main" val="1345801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90515"/>
          </a:xfrm>
        </p:spPr>
        <p:txBody>
          <a:bodyPr/>
          <a:lstStyle/>
          <a:p>
            <a:r>
              <a:rPr lang="pt-PT" dirty="0"/>
              <a:t>Essas regras estão formalizadas no que denominamos </a:t>
            </a:r>
            <a:r>
              <a:rPr lang="pt-PT" dirty="0" smtClean="0">
                <a:solidFill>
                  <a:srgbClr val="FFFF00"/>
                </a:solidFill>
              </a:rPr>
              <a:t>protocolos</a:t>
            </a:r>
            <a:r>
              <a:rPr lang="pt-PT" dirty="0" smtClean="0"/>
              <a:t>;</a:t>
            </a:r>
          </a:p>
          <a:p>
            <a:r>
              <a:rPr lang="pt-PT" dirty="0" smtClean="0">
                <a:solidFill>
                  <a:srgbClr val="FFFF00"/>
                </a:solidFill>
              </a:rPr>
              <a:t>Se </a:t>
            </a:r>
            <a:r>
              <a:rPr lang="pt-PT" dirty="0">
                <a:solidFill>
                  <a:srgbClr val="FFFF00"/>
                </a:solidFill>
              </a:rPr>
              <a:t>um grupo de computadores quiser se comunicar por uma rede, todos eles têm de concordar com os protocolos que serão </a:t>
            </a:r>
            <a:r>
              <a:rPr lang="pt-PT" dirty="0" smtClean="0">
                <a:solidFill>
                  <a:srgbClr val="FFFF00"/>
                </a:solidFill>
              </a:rPr>
              <a:t>utilizados</a:t>
            </a:r>
            <a:r>
              <a:rPr lang="pt-PT" dirty="0" smtClean="0"/>
              <a:t>;</a:t>
            </a:r>
          </a:p>
          <a:p>
            <a:r>
              <a:rPr lang="pt-PT" dirty="0" smtClean="0"/>
              <a:t>É </a:t>
            </a:r>
            <a:r>
              <a:rPr lang="pt-PT" dirty="0"/>
              <a:t>feita uma distinção entre dois tipos gerais de </a:t>
            </a:r>
            <a:r>
              <a:rPr lang="pt-PT" dirty="0" smtClean="0"/>
              <a:t>protocolos, que já conhecemos:</a:t>
            </a:r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Orientados a conexão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>
                <a:solidFill>
                  <a:srgbClr val="FFFF00"/>
                </a:solidFill>
              </a:rPr>
              <a:t>Sem conexão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497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48938"/>
          </a:xfrm>
        </p:spPr>
        <p:txBody>
          <a:bodyPr/>
          <a:lstStyle/>
          <a:p>
            <a:r>
              <a:rPr lang="pt-PT" dirty="0">
                <a:solidFill>
                  <a:srgbClr val="FFFF00"/>
                </a:solidFill>
              </a:rPr>
              <a:t>Cada camada lida com um aspecto específico da </a:t>
            </a:r>
            <a:r>
              <a:rPr lang="pt-PT" dirty="0" smtClean="0">
                <a:solidFill>
                  <a:srgbClr val="FFFF00"/>
                </a:solidFill>
              </a:rPr>
              <a:t>comunicação</a:t>
            </a:r>
            <a:r>
              <a:rPr lang="pt-PT" dirty="0" smtClean="0"/>
              <a:t>;</a:t>
            </a:r>
          </a:p>
          <a:p>
            <a:r>
              <a:rPr lang="pt-PT" dirty="0" smtClean="0"/>
              <a:t>Desse </a:t>
            </a:r>
            <a:r>
              <a:rPr lang="pt-PT" dirty="0"/>
              <a:t>modo, o problema pode ser dividido em porções gerenciáveis, e cada uma delas pode ser resolvida independentemente das </a:t>
            </a:r>
            <a:r>
              <a:rPr lang="pt-PT" dirty="0" smtClean="0"/>
              <a:t>outras;</a:t>
            </a:r>
          </a:p>
          <a:p>
            <a:r>
              <a:rPr lang="pt-PT" dirty="0" smtClean="0">
                <a:solidFill>
                  <a:srgbClr val="FFFF00"/>
                </a:solidFill>
              </a:rPr>
              <a:t>Cada </a:t>
            </a:r>
            <a:r>
              <a:rPr lang="pt-PT" dirty="0">
                <a:solidFill>
                  <a:srgbClr val="FFFF00"/>
                </a:solidFill>
              </a:rPr>
              <a:t>camada fornece uma interface para a camada que está acima </a:t>
            </a:r>
            <a:r>
              <a:rPr lang="pt-PT" dirty="0" smtClean="0">
                <a:solidFill>
                  <a:srgbClr val="FFFF00"/>
                </a:solidFill>
              </a:rPr>
              <a:t>dela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A </a:t>
            </a:r>
            <a:r>
              <a:rPr lang="pt-PT" dirty="0"/>
              <a:t>interface consiste em um conjunto de operacões que, juntas, definem o serviço que a camada está preparada para oferecer a seus usuários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156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04447"/>
          </a:xfrm>
        </p:spPr>
        <p:txBody>
          <a:bodyPr/>
          <a:lstStyle/>
          <a:p>
            <a:r>
              <a:rPr lang="pt-PT" sz="2800" dirty="0"/>
              <a:t>Quando o processo A na máquina 1 quer se comunicar com o processo B na máquina 2, ele constroi uma mensagem e passa essa mensagem para a camada de aplicação em sua própria </a:t>
            </a:r>
            <a:r>
              <a:rPr lang="pt-PT" sz="2800" dirty="0" smtClean="0"/>
              <a:t>máquina;</a:t>
            </a:r>
          </a:p>
          <a:p>
            <a:r>
              <a:rPr lang="pt-PT" sz="2800" dirty="0" smtClean="0"/>
              <a:t>Em </a:t>
            </a:r>
            <a:r>
              <a:rPr lang="pt-PT" sz="2800" dirty="0"/>
              <a:t>seguida, o software de camada de aplicação adiciona um </a:t>
            </a:r>
            <a:r>
              <a:rPr lang="pt-PT" sz="2800" dirty="0">
                <a:solidFill>
                  <a:srgbClr val="FFFF00"/>
                </a:solidFill>
              </a:rPr>
              <a:t>cabeçalho</a:t>
            </a:r>
            <a:r>
              <a:rPr lang="pt-PT" sz="2800" dirty="0"/>
              <a:t> à frente da mensagem e passa a mensagem resultante para a camada de apresentação por meio da interface entre as camadas 6 e </a:t>
            </a:r>
            <a:r>
              <a:rPr lang="pt-PT" sz="2800" dirty="0" smtClean="0"/>
              <a:t>7</a:t>
            </a:r>
            <a:r>
              <a:rPr lang="pt-PT" sz="2800" dirty="0"/>
              <a:t>;</a:t>
            </a:r>
            <a:endParaRPr lang="pt-PT" sz="2800" dirty="0" smtClean="0"/>
          </a:p>
          <a:p>
            <a:r>
              <a:rPr lang="pt-PT" sz="2800" dirty="0" smtClean="0"/>
              <a:t>Por </a:t>
            </a:r>
            <a:r>
              <a:rPr lang="pt-PT" sz="2800" dirty="0"/>
              <a:t>sua vez, a camada de apresentação adiciona seu próprio cabeçalho e passa o resultado para a camada de sessão, e assim por </a:t>
            </a:r>
            <a:r>
              <a:rPr lang="pt-PT" sz="2800" dirty="0" smtClean="0"/>
              <a:t>diante.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59126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r>
              <a:rPr lang="pt-PT" dirty="0"/>
              <a:t>Algumas camadas não se limitam a adicionar um cabeçalho à frente da mensagem, adicionam também um </a:t>
            </a:r>
            <a:r>
              <a:rPr lang="pt-PT" dirty="0">
                <a:solidFill>
                  <a:srgbClr val="FFFF00"/>
                </a:solidFill>
              </a:rPr>
              <a:t>trailer</a:t>
            </a:r>
            <a:r>
              <a:rPr lang="pt-PT" dirty="0"/>
              <a:t> ao </a:t>
            </a:r>
            <a:r>
              <a:rPr lang="pt-PT" dirty="0" smtClean="0"/>
              <a:t>final;</a:t>
            </a:r>
          </a:p>
          <a:p>
            <a:r>
              <a:rPr lang="pt-PT" dirty="0" smtClean="0"/>
              <a:t>Quando </a:t>
            </a:r>
            <a:r>
              <a:rPr lang="pt-PT" dirty="0"/>
              <a:t>a mensagem chega ao nível mais baixo, a camada física transmite a mensagem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276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410522" y="1484784"/>
            <a:ext cx="835247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75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r>
              <a:rPr lang="pt-PT" dirty="0" smtClean="0"/>
              <a:t>Para facilitar a comunicação um ponto importante é o fator de abstração;</a:t>
            </a:r>
          </a:p>
          <a:p>
            <a:r>
              <a:rPr lang="pt-PT" dirty="0" smtClean="0">
                <a:solidFill>
                  <a:srgbClr val="FFFF00"/>
                </a:solidFill>
              </a:rPr>
              <a:t>Uma </a:t>
            </a:r>
            <a:r>
              <a:rPr lang="pt-PT" dirty="0">
                <a:solidFill>
                  <a:srgbClr val="FFFF00"/>
                </a:solidFill>
              </a:rPr>
              <a:t>das abstrações mais amplamente utilizadas é a chamada de procedimento remoto (RPC</a:t>
            </a:r>
            <a:r>
              <a:rPr lang="pt-PT" dirty="0" smtClean="0">
                <a:solidFill>
                  <a:srgbClr val="FFFF00"/>
                </a:solidFill>
              </a:rPr>
              <a:t>)</a:t>
            </a:r>
            <a:r>
              <a:rPr lang="pt-PT" dirty="0" smtClean="0"/>
              <a:t>;</a:t>
            </a:r>
          </a:p>
          <a:p>
            <a:r>
              <a:rPr lang="pt-PT" dirty="0"/>
              <a:t>A essência de uma RPC é que </a:t>
            </a:r>
            <a:r>
              <a:rPr lang="pt-PT" dirty="0">
                <a:solidFill>
                  <a:srgbClr val="FFFF00"/>
                </a:solidFill>
              </a:rPr>
              <a:t>um serviço é implementado por meio de um procedimento cujo corpo é executado em um servidor</a:t>
            </a:r>
            <a:r>
              <a:rPr lang="pt-PT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551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PT" dirty="0"/>
              <a:t>O cliente recebe apenas a </a:t>
            </a:r>
            <a:r>
              <a:rPr lang="pt-PT" dirty="0">
                <a:solidFill>
                  <a:srgbClr val="FFFF00"/>
                </a:solidFill>
              </a:rPr>
              <a:t>assinatura do procedimento</a:t>
            </a:r>
            <a:r>
              <a:rPr lang="pt-PT" dirty="0"/>
              <a:t>, isto é, o nome do procedimento junto </a:t>
            </a:r>
            <a:r>
              <a:rPr lang="pt-PT" dirty="0">
                <a:solidFill>
                  <a:srgbClr val="FFFF00"/>
                </a:solidFill>
              </a:rPr>
              <a:t>com seus </a:t>
            </a:r>
            <a:r>
              <a:rPr lang="pt-PT" dirty="0" smtClean="0">
                <a:solidFill>
                  <a:srgbClr val="FFFF00"/>
                </a:solidFill>
              </a:rPr>
              <a:t>parâmetros</a:t>
            </a:r>
            <a:r>
              <a:rPr lang="pt-PT" dirty="0" smtClean="0"/>
              <a:t>;</a:t>
            </a:r>
          </a:p>
          <a:p>
            <a:r>
              <a:rPr lang="pt-PT" dirty="0" smtClean="0"/>
              <a:t>Quando </a:t>
            </a:r>
            <a:r>
              <a:rPr lang="pt-PT" dirty="0"/>
              <a:t>o cliente chama o procedimento a implementação do lado do cliente, denominada </a:t>
            </a:r>
            <a:r>
              <a:rPr lang="pt-PT" dirty="0">
                <a:solidFill>
                  <a:srgbClr val="FFFF00"/>
                </a:solidFill>
              </a:rPr>
              <a:t>apêndice</a:t>
            </a:r>
            <a:r>
              <a:rPr lang="pt-PT" dirty="0"/>
              <a:t>, fica encarregada de embrulhar os valores dos parâmetros em uma mensagem e enviá-la ao </a:t>
            </a:r>
            <a:r>
              <a:rPr lang="pt-PT" dirty="0" smtClean="0"/>
              <a:t>servidor;</a:t>
            </a:r>
          </a:p>
        </p:txBody>
      </p:sp>
    </p:spTree>
    <p:extLst>
      <p:ext uri="{BB962C8B-B14F-4D97-AF65-F5344CB8AC3E}">
        <p14:creationId xmlns:p14="http://schemas.microsoft.com/office/powerpoint/2010/main" val="236752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PT" dirty="0"/>
              <a:t>Este chama o procedimento propriamente dito e retorna os resultados, mais uma vez em uma </a:t>
            </a:r>
            <a:r>
              <a:rPr lang="pt-PT" dirty="0" smtClean="0"/>
              <a:t>mensagem;</a:t>
            </a:r>
          </a:p>
          <a:p>
            <a:r>
              <a:rPr lang="pt-PT" dirty="0" smtClean="0"/>
              <a:t>O </a:t>
            </a:r>
            <a:r>
              <a:rPr lang="pt-PT" dirty="0"/>
              <a:t>apêndice do cliente extrai os valores do resultado da mensagem de retorno e a passa de volta à aplicação cliente chamador.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255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PT" dirty="0"/>
              <a:t>Em modelos </a:t>
            </a:r>
            <a:r>
              <a:rPr lang="pt-PT" dirty="0">
                <a:solidFill>
                  <a:srgbClr val="FFFF00"/>
                </a:solidFill>
              </a:rPr>
              <a:t>orientados a mensagem</a:t>
            </a:r>
            <a:r>
              <a:rPr lang="pt-PT" dirty="0"/>
              <a:t>, as questões giram em torno de se </a:t>
            </a:r>
            <a:r>
              <a:rPr lang="pt-PT" dirty="0">
                <a:solidFill>
                  <a:srgbClr val="FFFF00"/>
                </a:solidFill>
              </a:rPr>
              <a:t>uma comunicação é ou não persistente</a:t>
            </a:r>
            <a:r>
              <a:rPr lang="pt-PT" dirty="0"/>
              <a:t> e se </a:t>
            </a:r>
            <a:r>
              <a:rPr lang="pt-PT" dirty="0">
                <a:solidFill>
                  <a:srgbClr val="FFFF00"/>
                </a:solidFill>
              </a:rPr>
              <a:t>uma comunicação é ou não </a:t>
            </a:r>
            <a:r>
              <a:rPr lang="pt-PT" dirty="0" smtClean="0">
                <a:solidFill>
                  <a:srgbClr val="FFFF00"/>
                </a:solidFill>
              </a:rPr>
              <a:t>síncrona</a:t>
            </a:r>
            <a:r>
              <a:rPr lang="pt-PT" dirty="0"/>
              <a:t>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879476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Comunicação e Sincronização: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Protocolos em camadas;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Mensagem;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Multicasting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261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PT" dirty="0" smtClean="0"/>
              <a:t>A </a:t>
            </a:r>
            <a:r>
              <a:rPr lang="pt-PT" dirty="0"/>
              <a:t>essência da </a:t>
            </a:r>
            <a:r>
              <a:rPr lang="pt-PT" dirty="0">
                <a:solidFill>
                  <a:srgbClr val="FFFF00"/>
                </a:solidFill>
              </a:rPr>
              <a:t>comunicação</a:t>
            </a:r>
            <a:r>
              <a:rPr lang="pt-PT" dirty="0"/>
              <a:t> </a:t>
            </a:r>
            <a:r>
              <a:rPr lang="pt-PT" dirty="0">
                <a:solidFill>
                  <a:srgbClr val="FFFF00"/>
                </a:solidFill>
              </a:rPr>
              <a:t>persistente</a:t>
            </a:r>
            <a:r>
              <a:rPr lang="pt-PT" dirty="0"/>
              <a:t> é que </a:t>
            </a:r>
            <a:r>
              <a:rPr lang="pt-PT" dirty="0">
                <a:solidFill>
                  <a:srgbClr val="FFFF00"/>
                </a:solidFill>
              </a:rPr>
              <a:t>uma mensagem apresentada para transmissão é armazenada pelo sistema de comunicação pelo tempo que for necessário para entregé-la</a:t>
            </a:r>
            <a:r>
              <a:rPr lang="pt-PT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448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04337"/>
          </a:xfrm>
        </p:spPr>
        <p:txBody>
          <a:bodyPr/>
          <a:lstStyle/>
          <a:p>
            <a:r>
              <a:rPr lang="pt-PT" dirty="0"/>
              <a:t>Em </a:t>
            </a:r>
            <a:r>
              <a:rPr lang="pt-PT" dirty="0">
                <a:solidFill>
                  <a:srgbClr val="FFFF00"/>
                </a:solidFill>
              </a:rPr>
              <a:t>comunicação</a:t>
            </a:r>
            <a:r>
              <a:rPr lang="pt-PT" dirty="0"/>
              <a:t> </a:t>
            </a:r>
            <a:r>
              <a:rPr lang="pt-PT" dirty="0">
                <a:solidFill>
                  <a:srgbClr val="FFFF00"/>
                </a:solidFill>
              </a:rPr>
              <a:t>assíncrona</a:t>
            </a:r>
            <a:r>
              <a:rPr lang="pt-PT" dirty="0"/>
              <a:t>, o remetente </a:t>
            </a:r>
            <a:r>
              <a:rPr lang="pt-PT" dirty="0">
                <a:solidFill>
                  <a:srgbClr val="FFFF00"/>
                </a:solidFill>
              </a:rPr>
              <a:t>tem permissão de continuar imediatamente após a mensagem ter sido apresentada para transmissão</a:t>
            </a:r>
            <a:r>
              <a:rPr lang="pt-PT" dirty="0"/>
              <a:t>, </a:t>
            </a:r>
            <a:r>
              <a:rPr lang="pt-PT" dirty="0" smtClean="0"/>
              <a:t>mesmo antes de ter </a:t>
            </a:r>
            <a:r>
              <a:rPr lang="pt-PT" dirty="0"/>
              <a:t>sido </a:t>
            </a:r>
            <a:r>
              <a:rPr lang="pt-PT" dirty="0" smtClean="0"/>
              <a:t>enviada;</a:t>
            </a:r>
          </a:p>
          <a:p>
            <a:r>
              <a:rPr lang="pt-PT" dirty="0" smtClean="0"/>
              <a:t>Em </a:t>
            </a:r>
            <a:r>
              <a:rPr lang="pt-PT" dirty="0">
                <a:solidFill>
                  <a:srgbClr val="FFFF00"/>
                </a:solidFill>
              </a:rPr>
              <a:t>comunicação</a:t>
            </a:r>
            <a:r>
              <a:rPr lang="pt-PT" dirty="0"/>
              <a:t> </a:t>
            </a:r>
            <a:r>
              <a:rPr lang="pt-PT" dirty="0">
                <a:solidFill>
                  <a:srgbClr val="FFFF00"/>
                </a:solidFill>
              </a:rPr>
              <a:t>síncrona</a:t>
            </a:r>
            <a:r>
              <a:rPr lang="pt-PT" dirty="0"/>
              <a:t>, o remetente </a:t>
            </a:r>
            <a:r>
              <a:rPr lang="pt-PT" dirty="0">
                <a:solidFill>
                  <a:srgbClr val="FFFF00"/>
                </a:solidFill>
              </a:rPr>
              <a:t>é bloqueado no mínimo até que uma mensagem seja </a:t>
            </a:r>
            <a:r>
              <a:rPr lang="pt-PT" dirty="0" smtClean="0">
                <a:solidFill>
                  <a:srgbClr val="FFFF00"/>
                </a:solidFill>
              </a:rPr>
              <a:t>recebida</a:t>
            </a:r>
            <a:r>
              <a:rPr lang="pt-PT" dirty="0" smtClean="0"/>
              <a:t>;</a:t>
            </a:r>
          </a:p>
          <a:p>
            <a:pPr lvl="1"/>
            <a:r>
              <a:rPr lang="pt-PT" sz="2400" dirty="0"/>
              <a:t>Esses sistemas costumam ser utilizados para ajudar a integração de conjuntos de bancos de dados a sistemas de informações de grande escala. </a:t>
            </a:r>
            <a:r>
              <a:rPr lang="pt-PT" sz="2400" dirty="0" smtClean="0"/>
              <a:t>Entre </a:t>
            </a:r>
            <a:r>
              <a:rPr lang="pt-PT" sz="2400" dirty="0"/>
              <a:t>outras aplicações estão e-mail e fluxo de </a:t>
            </a:r>
            <a:r>
              <a:rPr lang="pt-PT" sz="2400" dirty="0" smtClean="0"/>
              <a:t>trabalho.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8519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34567"/>
          </a:xfrm>
        </p:spPr>
        <p:txBody>
          <a:bodyPr/>
          <a:lstStyle/>
          <a:p>
            <a:r>
              <a:rPr lang="pt-PT" dirty="0"/>
              <a:t>Uma forma muito diferente de comunicação é a </a:t>
            </a:r>
            <a:r>
              <a:rPr lang="pt-PT" dirty="0">
                <a:solidFill>
                  <a:srgbClr val="FFFF00"/>
                </a:solidFill>
              </a:rPr>
              <a:t>comunicação por fluxos</a:t>
            </a:r>
            <a:r>
              <a:rPr lang="pt-PT" dirty="0"/>
              <a:t>, na qual a questão é </a:t>
            </a:r>
            <a:r>
              <a:rPr lang="pt-PT" dirty="0">
                <a:solidFill>
                  <a:srgbClr val="FFFF00"/>
                </a:solidFill>
              </a:rPr>
              <a:t>se duas mensagens sucessivas têm ou não uma relação </a:t>
            </a:r>
            <a:r>
              <a:rPr lang="pt-PT" dirty="0" smtClean="0">
                <a:solidFill>
                  <a:srgbClr val="FFFF00"/>
                </a:solidFill>
              </a:rPr>
              <a:t>temporal</a:t>
            </a:r>
            <a:r>
              <a:rPr lang="pt-PT" dirty="0" smtClean="0"/>
              <a:t>.</a:t>
            </a:r>
          </a:p>
          <a:p>
            <a:pPr lvl="1"/>
            <a:r>
              <a:rPr lang="pt-PT" dirty="0"/>
              <a:t>Exemplos típicos desses fluxos contínuos de dados são os fluxos de áudio e vídeo.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619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A figura a seguir exemplifica uma transmissão </a:t>
            </a:r>
            <a:r>
              <a:rPr lang="pt-BR" dirty="0" smtClean="0"/>
              <a:t>tradicional de </a:t>
            </a:r>
            <a:r>
              <a:rPr lang="pt-BR" i="1" dirty="0" err="1" smtClean="0">
                <a:solidFill>
                  <a:srgbClr val="FFFF00"/>
                </a:solidFill>
              </a:rPr>
              <a:t>multicasting</a:t>
            </a:r>
            <a:r>
              <a:rPr lang="pt-BR" dirty="0" smtClean="0"/>
              <a:t>;</a:t>
            </a:r>
          </a:p>
          <a:p>
            <a:r>
              <a:rPr lang="pt-BR" dirty="0" smtClean="0"/>
              <a:t>No </a:t>
            </a:r>
            <a:r>
              <a:rPr lang="pt-BR" dirty="0"/>
              <a:t>exemplo, um pacote deve ser enviado para os </a:t>
            </a:r>
            <a:r>
              <a:rPr lang="pt-BR" i="1" dirty="0"/>
              <a:t>hosts </a:t>
            </a:r>
            <a:r>
              <a:rPr lang="pt-BR" dirty="0"/>
              <a:t>destinos A, B e C. Ele é replicado no </a:t>
            </a:r>
            <a:r>
              <a:rPr lang="pt-BR" i="1" dirty="0"/>
              <a:t>host </a:t>
            </a:r>
            <a:r>
              <a:rPr lang="pt-BR" dirty="0"/>
              <a:t>de origem e três cópias são enviadas, consumindo maior desempenho no </a:t>
            </a:r>
            <a:r>
              <a:rPr lang="pt-BR" i="1" dirty="0"/>
              <a:t>host </a:t>
            </a:r>
            <a:r>
              <a:rPr lang="pt-BR" dirty="0"/>
              <a:t>X e maior largura de banda na rede, mesmo que alguns dos segmentos de rede sejam comuns aos três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241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772816"/>
            <a:ext cx="7992888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051720" y="4509120"/>
            <a:ext cx="51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Transmissão com replicação do </a:t>
            </a:r>
            <a:r>
              <a:rPr lang="pt-BR" dirty="0" err="1" smtClean="0"/>
              <a:t>datagrama</a:t>
            </a:r>
            <a:r>
              <a:rPr lang="pt-BR" dirty="0" smtClean="0"/>
              <a:t> ou pacote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093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89485" y="4293096"/>
            <a:ext cx="512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Transmissão </a:t>
            </a:r>
            <a:r>
              <a:rPr lang="pt-BR" dirty="0" smtClean="0"/>
              <a:t>sem replicação </a:t>
            </a:r>
            <a:r>
              <a:rPr lang="pt-BR" dirty="0"/>
              <a:t>do </a:t>
            </a:r>
            <a:r>
              <a:rPr lang="pt-BR" dirty="0" err="1" smtClean="0"/>
              <a:t>datagrama</a:t>
            </a:r>
            <a:r>
              <a:rPr lang="pt-BR" dirty="0" smtClean="0"/>
              <a:t> ou pacote</a:t>
            </a:r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25" y="1628800"/>
            <a:ext cx="8223448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719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43218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os conceitos de comunicação e a criação de mensagens em sistemas distribuídos;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como funciona um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multicasting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104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19 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41052"/>
          </a:xfrm>
        </p:spPr>
        <p:txBody>
          <a:bodyPr/>
          <a:lstStyle/>
          <a:p>
            <a:r>
              <a:rPr lang="pt-PT" dirty="0">
                <a:solidFill>
                  <a:srgbClr val="FFFF00"/>
                </a:solidFill>
              </a:rPr>
              <a:t>Comunicação</a:t>
            </a:r>
            <a:r>
              <a:rPr lang="pt-PT" dirty="0"/>
              <a:t> entre processos está no </a:t>
            </a:r>
            <a:r>
              <a:rPr lang="pt-PT" dirty="0">
                <a:solidFill>
                  <a:srgbClr val="FFFF00"/>
                </a:solidFill>
              </a:rPr>
              <a:t>coração</a:t>
            </a:r>
            <a:r>
              <a:rPr lang="pt-PT" dirty="0"/>
              <a:t> de todo sistema </a:t>
            </a:r>
            <a:r>
              <a:rPr lang="pt-PT" dirty="0" smtClean="0"/>
              <a:t>distruído;</a:t>
            </a:r>
          </a:p>
          <a:p>
            <a:r>
              <a:rPr lang="pt-PT" dirty="0"/>
              <a:t>Esta comunicação </a:t>
            </a:r>
            <a:r>
              <a:rPr lang="pt-PT" dirty="0">
                <a:solidFill>
                  <a:srgbClr val="FFFF00"/>
                </a:solidFill>
              </a:rPr>
              <a:t>é sempre baseada em troca de mensagens de baixo </a:t>
            </a:r>
            <a:r>
              <a:rPr lang="pt-PT" dirty="0" smtClean="0">
                <a:solidFill>
                  <a:srgbClr val="FFFF00"/>
                </a:solidFill>
              </a:rPr>
              <a:t>nivel</a:t>
            </a:r>
            <a:r>
              <a:rPr lang="pt-PT" dirty="0" smtClean="0"/>
              <a:t>;</a:t>
            </a:r>
          </a:p>
          <a:p>
            <a:r>
              <a:rPr lang="pt-PT" dirty="0" smtClean="0"/>
              <a:t>Milhares e milhões de processos espalhados por uma rede não confiável como a internet;</a:t>
            </a:r>
          </a:p>
          <a:p>
            <a:r>
              <a:rPr lang="pt-PT" dirty="0" smtClean="0"/>
              <a:t>O </a:t>
            </a:r>
            <a:r>
              <a:rPr lang="pt-PT" dirty="0" smtClean="0">
                <a:solidFill>
                  <a:srgbClr val="FFFF00"/>
                </a:solidFill>
              </a:rPr>
              <a:t>desenvolvimento</a:t>
            </a:r>
            <a:r>
              <a:rPr lang="pt-PT" dirty="0" smtClean="0"/>
              <a:t> </a:t>
            </a:r>
            <a:r>
              <a:rPr lang="pt-PT" dirty="0"/>
              <a:t>de aplicações distribuidas em grande escala é </a:t>
            </a:r>
            <a:r>
              <a:rPr lang="pt-PT" dirty="0">
                <a:solidFill>
                  <a:srgbClr val="FFFF00"/>
                </a:solidFill>
              </a:rPr>
              <a:t>extremamente </a:t>
            </a:r>
            <a:r>
              <a:rPr lang="pt-PT" dirty="0" smtClean="0">
                <a:solidFill>
                  <a:srgbClr val="FFFF00"/>
                </a:solidFill>
              </a:rPr>
              <a:t>difícil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506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PT" dirty="0"/>
              <a:t>Devido a </a:t>
            </a:r>
            <a:r>
              <a:rPr lang="pt-PT" dirty="0">
                <a:solidFill>
                  <a:srgbClr val="FFFF00"/>
                </a:solidFill>
              </a:rPr>
              <a:t>ausência de memória compartilhada</a:t>
            </a:r>
            <a:r>
              <a:rPr lang="pt-PT" dirty="0"/>
              <a:t>, toda comunicação em sistemas distribuidos é baseada no </a:t>
            </a:r>
            <a:r>
              <a:rPr lang="pt-PT" dirty="0">
                <a:solidFill>
                  <a:srgbClr val="FFFF00"/>
                </a:solidFill>
              </a:rPr>
              <a:t>envio e recebimento de </a:t>
            </a:r>
            <a:r>
              <a:rPr lang="pt-PT" dirty="0" smtClean="0">
                <a:solidFill>
                  <a:srgbClr val="FFFF00"/>
                </a:solidFill>
              </a:rPr>
              <a:t>mensagens</a:t>
            </a:r>
            <a:r>
              <a:rPr lang="pt-PT" dirty="0" smtClean="0"/>
              <a:t>;</a:t>
            </a:r>
          </a:p>
          <a:p>
            <a:r>
              <a:rPr lang="pt-PT" dirty="0"/>
              <a:t>Quando o processo A quer se comunicar com o processo B, em primeiro lugar </a:t>
            </a:r>
            <a:r>
              <a:rPr lang="pt-PT" dirty="0" smtClean="0">
                <a:solidFill>
                  <a:srgbClr val="FFFF00"/>
                </a:solidFill>
              </a:rPr>
              <a:t>A monta </a:t>
            </a:r>
            <a:r>
              <a:rPr lang="pt-PT" dirty="0">
                <a:solidFill>
                  <a:srgbClr val="FFFF00"/>
                </a:solidFill>
              </a:rPr>
              <a:t>uma mensagem em seu próprio espaço de </a:t>
            </a:r>
            <a:r>
              <a:rPr lang="pt-PT" dirty="0" smtClean="0">
                <a:solidFill>
                  <a:srgbClr val="FFFF00"/>
                </a:solidFill>
              </a:rPr>
              <a:t>endereço</a:t>
            </a:r>
            <a:r>
              <a:rPr lang="pt-PT" dirty="0"/>
              <a:t>. Depois, </a:t>
            </a:r>
            <a:r>
              <a:rPr lang="pt-PT" dirty="0">
                <a:solidFill>
                  <a:srgbClr val="FFFF00"/>
                </a:solidFill>
              </a:rPr>
              <a:t>executa uma chamada </a:t>
            </a:r>
            <a:r>
              <a:rPr lang="pt-PT" dirty="0"/>
              <a:t>de sistema que faz com que o sistema operacional </a:t>
            </a:r>
            <a:r>
              <a:rPr lang="pt-PT" dirty="0">
                <a:solidFill>
                  <a:srgbClr val="FFFF00"/>
                </a:solidFill>
              </a:rPr>
              <a:t>envie a mensagem pela rede até B</a:t>
            </a:r>
            <a:r>
              <a:rPr lang="pt-PT" dirty="0"/>
              <a:t>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74015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523768"/>
          </a:xfrm>
        </p:spPr>
        <p:txBody>
          <a:bodyPr/>
          <a:lstStyle/>
          <a:p>
            <a:r>
              <a:rPr lang="pt-PT" dirty="0">
                <a:solidFill>
                  <a:srgbClr val="FFFF00"/>
                </a:solidFill>
              </a:rPr>
              <a:t>A e B têm de concordar com o significado dos bits que são </a:t>
            </a:r>
            <a:r>
              <a:rPr lang="pt-PT" dirty="0" smtClean="0">
                <a:solidFill>
                  <a:srgbClr val="FFFF00"/>
                </a:solidFill>
              </a:rPr>
              <a:t>enviados</a:t>
            </a:r>
            <a:r>
              <a:rPr lang="pt-PT" dirty="0"/>
              <a:t>;</a:t>
            </a:r>
            <a:endParaRPr lang="pt-PT" dirty="0" smtClean="0"/>
          </a:p>
          <a:p>
            <a:pPr lvl="1"/>
            <a:r>
              <a:rPr lang="pt-PT" dirty="0"/>
              <a:t>Se A enviar uma mensagem codificado segundo o código de caracteres EBCDIC da IBM e B estiver esperando em ASCII, a comunicação não será ótima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0108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78094"/>
          </a:xfrm>
        </p:spPr>
        <p:txBody>
          <a:bodyPr/>
          <a:lstStyle/>
          <a:p>
            <a:r>
              <a:rPr lang="pt-PT" dirty="0"/>
              <a:t>Vários </a:t>
            </a:r>
            <a:r>
              <a:rPr lang="pt-PT" dirty="0" smtClean="0"/>
              <a:t>acordos </a:t>
            </a:r>
            <a:r>
              <a:rPr lang="pt-PT" dirty="0"/>
              <a:t>diferentes são </a:t>
            </a:r>
            <a:r>
              <a:rPr lang="pt-PT" dirty="0" smtClean="0"/>
              <a:t>necessários:</a:t>
            </a:r>
          </a:p>
          <a:p>
            <a:pPr lvl="1"/>
            <a:r>
              <a:rPr lang="pt-PT" dirty="0"/>
              <a:t>Quantos volts devem ser usados para sinalizar um bit 0, e quantos para sinalizar um bit </a:t>
            </a:r>
            <a:r>
              <a:rPr lang="pt-PT" dirty="0" smtClean="0"/>
              <a:t>1?</a:t>
            </a:r>
          </a:p>
          <a:p>
            <a:pPr lvl="1"/>
            <a:r>
              <a:rPr lang="pt-PT" dirty="0" smtClean="0"/>
              <a:t>Como </a:t>
            </a:r>
            <a:r>
              <a:rPr lang="pt-PT" dirty="0"/>
              <a:t>o receptor sabe que é o último bit da </a:t>
            </a:r>
            <a:r>
              <a:rPr lang="pt-PT" dirty="0" smtClean="0"/>
              <a:t>mensagem?</a:t>
            </a:r>
          </a:p>
          <a:p>
            <a:pPr lvl="1"/>
            <a:r>
              <a:rPr lang="pt-PT" dirty="0" smtClean="0"/>
              <a:t>Como </a:t>
            </a:r>
            <a:r>
              <a:rPr lang="pt-PT" dirty="0"/>
              <a:t>ele pode detectar se a mensagem foi danificada ou perdida e o que deve fazer se descobrir que isso </a:t>
            </a:r>
            <a:r>
              <a:rPr lang="pt-PT" dirty="0" smtClean="0"/>
              <a:t>aconteceu?</a:t>
            </a:r>
          </a:p>
          <a:p>
            <a:pPr lvl="1"/>
            <a:r>
              <a:rPr lang="pt-PT" dirty="0" smtClean="0"/>
              <a:t>Qual </a:t>
            </a:r>
            <a:r>
              <a:rPr lang="pt-PT" dirty="0"/>
              <a:t>o comprimeiro dos números, cadeias e outros itens de dados, e como eles são representados?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773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PT" dirty="0"/>
              <a:t>Em resumo, são </a:t>
            </a:r>
            <a:r>
              <a:rPr lang="pt-PT" dirty="0">
                <a:solidFill>
                  <a:srgbClr val="FFFF00"/>
                </a:solidFill>
              </a:rPr>
              <a:t>necessários acordos em uma variedade de níveis </a:t>
            </a:r>
            <a:r>
              <a:rPr lang="pt-PT" dirty="0"/>
              <a:t>que vão de detalhes de baixo nível de transmissão de bits a detalhes de alto nível sobre como a informação deve ser expressa.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626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r>
              <a:rPr lang="pt-PT" dirty="0"/>
              <a:t>Para ficar mais fácil lidar com os vários níveis e questões envolvidos em comunicação, a </a:t>
            </a:r>
            <a:r>
              <a:rPr lang="pt-PT" i="1" dirty="0"/>
              <a:t>International Organization Standardization</a:t>
            </a:r>
            <a:r>
              <a:rPr lang="pt-PT" dirty="0"/>
              <a:t> (</a:t>
            </a:r>
            <a:r>
              <a:rPr lang="pt-PT" i="1" dirty="0"/>
              <a:t>ISO</a:t>
            </a:r>
            <a:r>
              <a:rPr lang="pt-PT" dirty="0"/>
              <a:t>) desenvolveu um modelo de referência que identifica claramente os vários níveis envolvidos, dá-lhes nomes padronizados e indica qual nível deve fazer tal serviço.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599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Comunicação e Sincronização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6" y="1124744"/>
            <a:ext cx="786340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79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2322</TotalTime>
  <Words>4265</Words>
  <Application>Microsoft Office PowerPoint</Application>
  <PresentationFormat>Apresentação na tela (4:3)</PresentationFormat>
  <Paragraphs>199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Comunicação e Sincronização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265</cp:revision>
  <dcterms:created xsi:type="dcterms:W3CDTF">2015-06-30T13:28:46Z</dcterms:created>
  <dcterms:modified xsi:type="dcterms:W3CDTF">2016-03-23T23:15:17Z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