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32"/>
  </p:notesMasterIdLst>
  <p:sldIdLst>
    <p:sldId id="321" r:id="rId3"/>
    <p:sldId id="348" r:id="rId4"/>
    <p:sldId id="343" r:id="rId5"/>
    <p:sldId id="305" r:id="rId6"/>
    <p:sldId id="334" r:id="rId7"/>
    <p:sldId id="306" r:id="rId8"/>
    <p:sldId id="315" r:id="rId9"/>
    <p:sldId id="335" r:id="rId10"/>
    <p:sldId id="336" r:id="rId11"/>
    <p:sldId id="337" r:id="rId12"/>
    <p:sldId id="338" r:id="rId13"/>
    <p:sldId id="339" r:id="rId14"/>
    <p:sldId id="340" r:id="rId15"/>
    <p:sldId id="316" r:id="rId16"/>
    <p:sldId id="307" r:id="rId17"/>
    <p:sldId id="30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24" r:id="rId29"/>
    <p:sldId id="359" r:id="rId30"/>
    <p:sldId id="325" r:id="rId3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59B78-8016-4D8E-8ED9-92C867325941}" type="datetimeFigureOut">
              <a:rPr lang="pt-BR" smtClean="0"/>
              <a:t>15/06/2016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35B2F-1703-43DE-A26D-3245389AC1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075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6/15/2016 8:26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721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6/15/2016 8:26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5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6/15/2016 8:35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708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6/15/2016 8:33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190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6/15/2016 8:26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698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3605313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63943922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4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629560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s &quot;especiais&quot; 2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 smtClean="0"/>
              <a:t>clique para…</a:t>
            </a:r>
          </a:p>
        </p:txBody>
      </p:sp>
    </p:spTree>
    <p:extLst>
      <p:ext uri="{BB962C8B-B14F-4D97-AF65-F5344CB8AC3E}">
        <p14:creationId xmlns:p14="http://schemas.microsoft.com/office/powerpoint/2010/main" val="428003117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ar para slides com Código de Softw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53300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3340228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s &quot;especiais&quot; 1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695527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2153270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88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 dirty="0" smtClean="0"/>
              <a:t>clique para…</a:t>
            </a:r>
          </a:p>
        </p:txBody>
      </p:sp>
    </p:spTree>
    <p:extLst>
      <p:ext uri="{BB962C8B-B14F-4D97-AF65-F5344CB8AC3E}">
        <p14:creationId xmlns:p14="http://schemas.microsoft.com/office/powerpoint/2010/main" val="149592695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09284891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25820282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87965168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855893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855893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52178730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8353928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66505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Imprime em ESCALA DE CIN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8866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 dirty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pt-BR" noProof="0" dirty="0" smtClean="0"/>
              <a:t>Clique para editar os estilos do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  <a:endParaRPr lang="pt-BR" noProof="0" dirty="0"/>
          </a:p>
        </p:txBody>
      </p:sp>
      <p:pic>
        <p:nvPicPr>
          <p:cNvPr id="4" name="Imagem 3" descr="footer_graphic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5435827"/>
            <a:ext cx="9144000" cy="1420586"/>
          </a:xfrm>
          <a:prstGeom prst="rect">
            <a:avLst/>
          </a:prstGeom>
        </p:spPr>
      </p:pic>
      <p:pic>
        <p:nvPicPr>
          <p:cNvPr id="6" name="Picture 4" descr="banner_pro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093296"/>
            <a:ext cx="1006475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6402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533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27875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SISTEMAS DISTRIBUIDOS</a:t>
            </a:r>
            <a:endParaRPr lang="pt-BR" sz="5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1748308"/>
          </a:xfrm>
        </p:spPr>
        <p:txBody>
          <a:bodyPr>
            <a:normAutofit/>
          </a:bodyPr>
          <a:lstStyle/>
          <a:p>
            <a:r>
              <a:rPr lang="pt-BR" sz="4000" b="0" dirty="0" smtClean="0">
                <a:solidFill>
                  <a:srgbClr val="FFFFFF">
                    <a:tint val="75000"/>
                  </a:srgbClr>
                </a:solidFill>
              </a:rPr>
              <a:t>Aula: </a:t>
            </a:r>
            <a:r>
              <a:rPr lang="pt-BR" sz="4000" dirty="0" smtClean="0">
                <a:solidFill>
                  <a:srgbClr val="FFFFFF">
                    <a:tint val="75000"/>
                  </a:srgbClr>
                </a:solidFill>
              </a:rPr>
              <a:t>19-Revisão</a:t>
            </a:r>
            <a:endParaRPr lang="pt-BR" sz="4000" b="0" dirty="0" smtClean="0">
              <a:solidFill>
                <a:srgbClr val="FFFFFF">
                  <a:tint val="75000"/>
                </a:srgbClr>
              </a:solidFill>
            </a:endParaRP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pt-BR" b="0" i="0" dirty="0" smtClean="0">
                <a:solidFill>
                  <a:srgbClr val="FFFFFF">
                    <a:tint val="75000"/>
                  </a:srgbClr>
                </a:solidFill>
              </a:rPr>
              <a:t>Prof.: Fabrício </a:t>
            </a:r>
            <a:r>
              <a:rPr lang="pt-BR" b="0" i="0" dirty="0" err="1" smtClean="0">
                <a:solidFill>
                  <a:srgbClr val="FFFFFF">
                    <a:tint val="75000"/>
                  </a:srgbClr>
                </a:solidFill>
              </a:rPr>
              <a:t>Varajão</a:t>
            </a:r>
            <a:endParaRPr lang="pt-BR" b="0" i="0" dirty="0" smtClean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719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Tipos de solução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2609945"/>
          </a:xfrm>
        </p:spPr>
        <p:txBody>
          <a:bodyPr/>
          <a:lstStyle/>
          <a:p>
            <a:r>
              <a:rPr lang="pt-BR" altLang="pt-BR" dirty="0"/>
              <a:t>Virtualização de </a:t>
            </a:r>
            <a:r>
              <a:rPr lang="pt-BR" altLang="pt-BR" dirty="0" smtClean="0"/>
              <a:t>servidor;</a:t>
            </a:r>
            <a:endParaRPr lang="pt-BR" altLang="pt-BR" dirty="0"/>
          </a:p>
          <a:p>
            <a:r>
              <a:rPr lang="pt-BR" altLang="pt-BR" dirty="0">
                <a:solidFill>
                  <a:srgbClr val="FFFF00"/>
                </a:solidFill>
              </a:rPr>
              <a:t>Virtualização de </a:t>
            </a:r>
            <a:r>
              <a:rPr lang="pt-BR" altLang="pt-BR" dirty="0" smtClean="0">
                <a:solidFill>
                  <a:srgbClr val="FFFF00"/>
                </a:solidFill>
              </a:rPr>
              <a:t>aplicação</a:t>
            </a:r>
            <a:r>
              <a:rPr lang="pt-BR" altLang="pt-BR" dirty="0" smtClean="0"/>
              <a:t>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desktop;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apresentação;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perfil.</a:t>
            </a:r>
            <a:endParaRPr lang="pt-BR" altLang="pt-BR" dirty="0"/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827584" y="3717032"/>
            <a:ext cx="7719392" cy="2319120"/>
          </a:xfrm>
          <a:prstGeom prst="wedgeRoundRectCallout">
            <a:avLst>
              <a:gd name="adj1" fmla="val -51485"/>
              <a:gd name="adj2" fmla="val -11106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400" b="0" dirty="0"/>
              <a:t>Permite executar aplicações em um ambiente virtualizado no desktop do usuário, isolando a aplicação do Sistema Operacional; isso é possível através do encapsulamento da aplicação no ambiente virtual - quando a solução completa de virtualização de aplicações é implantada, é possível distribuir aplicações de um servidor central</a:t>
            </a:r>
            <a:r>
              <a:rPr lang="pt-BR" sz="2400" b="0" dirty="0" smtClean="0"/>
              <a:t>.</a:t>
            </a:r>
            <a:endParaRPr lang="pt-BR" sz="2400" b="0" dirty="0"/>
          </a:p>
        </p:txBody>
      </p:sp>
    </p:spTree>
    <p:extLst>
      <p:ext uri="{BB962C8B-B14F-4D97-AF65-F5344CB8AC3E}">
        <p14:creationId xmlns:p14="http://schemas.microsoft.com/office/powerpoint/2010/main" val="2432517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Tipos de solução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2609945"/>
          </a:xfrm>
        </p:spPr>
        <p:txBody>
          <a:bodyPr/>
          <a:lstStyle/>
          <a:p>
            <a:r>
              <a:rPr lang="pt-BR" altLang="pt-BR" dirty="0"/>
              <a:t>Virtualização de </a:t>
            </a:r>
            <a:r>
              <a:rPr lang="pt-BR" altLang="pt-BR" dirty="0" smtClean="0"/>
              <a:t>servidor;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aplicação;</a:t>
            </a:r>
            <a:endParaRPr lang="pt-BR" altLang="pt-BR" dirty="0"/>
          </a:p>
          <a:p>
            <a:r>
              <a:rPr lang="pt-BR" altLang="pt-BR" dirty="0">
                <a:solidFill>
                  <a:srgbClr val="FFFF00"/>
                </a:solidFill>
              </a:rPr>
              <a:t>Virtualização de </a:t>
            </a:r>
            <a:r>
              <a:rPr lang="pt-BR" altLang="pt-BR" dirty="0" smtClean="0">
                <a:solidFill>
                  <a:srgbClr val="FFFF00"/>
                </a:solidFill>
              </a:rPr>
              <a:t>desktop</a:t>
            </a:r>
            <a:r>
              <a:rPr lang="pt-BR" altLang="pt-BR" dirty="0" smtClean="0"/>
              <a:t>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apresentação;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perfil.</a:t>
            </a:r>
            <a:endParaRPr lang="pt-BR" altLang="pt-BR" dirty="0"/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1187624" y="4022820"/>
            <a:ext cx="7359352" cy="2013332"/>
          </a:xfrm>
          <a:prstGeom prst="wedgeRoundRectCallout">
            <a:avLst>
              <a:gd name="adj1" fmla="val -57078"/>
              <a:gd name="adj2" fmla="val -10989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400" b="0" dirty="0"/>
              <a:t>Consiste na execução de múltiplos sistemas operacionais em uma única workstation e permitindo que uma aplicação de linha de negócio seja executada em um sistema operacional não compatível</a:t>
            </a:r>
            <a:r>
              <a:rPr lang="pt-BR" sz="2400" b="0" dirty="0" smtClean="0"/>
              <a:t>.</a:t>
            </a:r>
            <a:endParaRPr lang="pt-BR" sz="2400" b="0" dirty="0"/>
          </a:p>
        </p:txBody>
      </p:sp>
    </p:spTree>
    <p:extLst>
      <p:ext uri="{BB962C8B-B14F-4D97-AF65-F5344CB8AC3E}">
        <p14:creationId xmlns:p14="http://schemas.microsoft.com/office/powerpoint/2010/main" val="4066264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Tipos de solução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2609945"/>
          </a:xfrm>
        </p:spPr>
        <p:txBody>
          <a:bodyPr/>
          <a:lstStyle/>
          <a:p>
            <a:r>
              <a:rPr lang="pt-BR" altLang="pt-BR" dirty="0"/>
              <a:t>Virtualização de </a:t>
            </a:r>
            <a:r>
              <a:rPr lang="pt-BR" altLang="pt-BR" dirty="0" smtClean="0"/>
              <a:t>servidor;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aplicação;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desktop;</a:t>
            </a:r>
            <a:endParaRPr lang="pt-BR" altLang="pt-BR" dirty="0"/>
          </a:p>
          <a:p>
            <a:r>
              <a:rPr lang="pt-BR" altLang="pt-BR" dirty="0">
                <a:solidFill>
                  <a:srgbClr val="FFFF00"/>
                </a:solidFill>
              </a:rPr>
              <a:t>Virtualização de </a:t>
            </a:r>
            <a:r>
              <a:rPr lang="pt-BR" altLang="pt-BR" dirty="0" smtClean="0">
                <a:solidFill>
                  <a:srgbClr val="FFFF00"/>
                </a:solidFill>
              </a:rPr>
              <a:t>apresentação</a:t>
            </a:r>
            <a:r>
              <a:rPr lang="pt-BR" altLang="pt-BR" dirty="0" smtClean="0"/>
              <a:t>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perfil.</a:t>
            </a:r>
            <a:endParaRPr lang="pt-BR" altLang="pt-BR" dirty="0"/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899592" y="4869160"/>
            <a:ext cx="7359352" cy="1599040"/>
          </a:xfrm>
          <a:prstGeom prst="wedgeRoundRectCallout">
            <a:avLst>
              <a:gd name="adj1" fmla="val -52587"/>
              <a:gd name="adj2" fmla="val -14652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400" b="0" dirty="0"/>
              <a:t>Permite executar e manter o armazenamento das aplicações em servidores centralizados, enquanto provê uma interface familiar para o usuário em sua estação</a:t>
            </a:r>
            <a:r>
              <a:rPr lang="pt-BR" sz="2400" b="0" dirty="0" smtClean="0"/>
              <a:t>.</a:t>
            </a:r>
            <a:endParaRPr lang="pt-BR" sz="2400" b="0" dirty="0"/>
          </a:p>
        </p:txBody>
      </p:sp>
    </p:spTree>
    <p:extLst>
      <p:ext uri="{BB962C8B-B14F-4D97-AF65-F5344CB8AC3E}">
        <p14:creationId xmlns:p14="http://schemas.microsoft.com/office/powerpoint/2010/main" val="4247629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Tipos de solução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2609945"/>
          </a:xfrm>
        </p:spPr>
        <p:txBody>
          <a:bodyPr/>
          <a:lstStyle/>
          <a:p>
            <a:r>
              <a:rPr lang="pt-BR" altLang="pt-BR" dirty="0"/>
              <a:t>Virtualização de </a:t>
            </a:r>
            <a:r>
              <a:rPr lang="pt-BR" altLang="pt-BR" dirty="0" smtClean="0"/>
              <a:t>servidor;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aplicação;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desktop;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apresentação;</a:t>
            </a:r>
            <a:endParaRPr lang="pt-BR" altLang="pt-BR" dirty="0"/>
          </a:p>
          <a:p>
            <a:r>
              <a:rPr lang="pt-BR" altLang="pt-BR" dirty="0">
                <a:solidFill>
                  <a:srgbClr val="FFFF00"/>
                </a:solidFill>
              </a:rPr>
              <a:t>Virtualização de </a:t>
            </a:r>
            <a:r>
              <a:rPr lang="pt-BR" altLang="pt-BR" dirty="0" smtClean="0">
                <a:solidFill>
                  <a:srgbClr val="FFFF00"/>
                </a:solidFill>
              </a:rPr>
              <a:t>perfil</a:t>
            </a:r>
            <a:r>
              <a:rPr lang="pt-BR" altLang="pt-BR" dirty="0" smtClean="0"/>
              <a:t>.</a:t>
            </a:r>
            <a:endParaRPr lang="pt-BR" altLang="pt-BR" dirty="0"/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827584" y="4725144"/>
            <a:ext cx="7359352" cy="1743056"/>
          </a:xfrm>
          <a:prstGeom prst="wedgeRoundRectCallout">
            <a:avLst>
              <a:gd name="adj1" fmla="val -51689"/>
              <a:gd name="adj2" fmla="val -9815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400" b="0" dirty="0"/>
              <a:t>Os usuários podem ter os seus documentos e perfil separados de uma máquina específica, o que permite a fácil movimentação do usuário para novas estações em caso de roubo ou quebra de equipamento</a:t>
            </a:r>
            <a:r>
              <a:rPr lang="pt-BR" sz="2400" b="0" dirty="0" smtClean="0"/>
              <a:t>.</a:t>
            </a:r>
            <a:endParaRPr lang="pt-BR" sz="2400" b="0" dirty="0"/>
          </a:p>
        </p:txBody>
      </p:sp>
    </p:spTree>
    <p:extLst>
      <p:ext uri="{BB962C8B-B14F-4D97-AF65-F5344CB8AC3E}">
        <p14:creationId xmlns:p14="http://schemas.microsoft.com/office/powerpoint/2010/main" val="2323237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Ferramentas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367730" y="1057847"/>
            <a:ext cx="8382000" cy="5040560"/>
            <a:chOff x="367730" y="980728"/>
            <a:chExt cx="8382000" cy="5040560"/>
          </a:xfrm>
        </p:grpSpPr>
        <p:sp>
          <p:nvSpPr>
            <p:cNvPr id="11" name="Retângulo 10"/>
            <p:cNvSpPr/>
            <p:nvPr/>
          </p:nvSpPr>
          <p:spPr bwMode="auto">
            <a:xfrm>
              <a:off x="367730" y="980728"/>
              <a:ext cx="8382000" cy="504056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pt-BR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221" y="2692116"/>
              <a:ext cx="2789356" cy="1205879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9439" y="2015602"/>
              <a:ext cx="2769721" cy="825024"/>
            </a:xfrm>
            <a:prstGeom prst="rect">
              <a:avLst/>
            </a:prstGeom>
            <a:ln>
              <a:noFill/>
            </a:ln>
            <a:effectLst>
              <a:outerShdw dist="38100" dir="600000" algn="tl" rotWithShape="0">
                <a:schemeClr val="tx1">
                  <a:alpha val="65000"/>
                </a:schemeClr>
              </a:outerShdw>
            </a:effectLst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450" y="1189559"/>
              <a:ext cx="2758182" cy="726546"/>
            </a:xfrm>
            <a:prstGeom prst="rect">
              <a:avLst/>
            </a:prstGeom>
            <a:ln>
              <a:noFill/>
            </a:ln>
            <a:effectLst>
              <a:outerShdw dist="38100" dir="600000" algn="tl" rotWithShape="0">
                <a:schemeClr val="tx1">
                  <a:alpha val="65000"/>
                </a:schemeClr>
              </a:outerShdw>
            </a:effectLst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3874" y="3896331"/>
              <a:ext cx="2675112" cy="799867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6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98" y="4978116"/>
              <a:ext cx="2629214" cy="849746"/>
            </a:xfrm>
            <a:prstGeom prst="rect">
              <a:avLst/>
            </a:prstGeom>
          </p:spPr>
        </p:pic>
        <p:pic>
          <p:nvPicPr>
            <p:cNvPr id="1026" name="Picture 2" descr="http://anydesk.pt/_static/img/anydesk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2146" y="1408182"/>
              <a:ext cx="2539608" cy="507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2144" y="2013948"/>
              <a:ext cx="2746058" cy="763404"/>
            </a:xfrm>
            <a:prstGeom prst="rect">
              <a:avLst/>
            </a:prstGeom>
          </p:spPr>
        </p:pic>
        <p:pic>
          <p:nvPicPr>
            <p:cNvPr id="1028" name="Picture 4" descr="https://upload.wikimedia.org/wikipedia/en/a/ab/Logmein_Logo.png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1777" y="3501008"/>
              <a:ext cx="2088232" cy="723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336" y="1237083"/>
              <a:ext cx="679343" cy="676241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05650" y="4402822"/>
              <a:ext cx="2615592" cy="720883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EFEFF"/>
                </a:clrFrom>
                <a:clrTo>
                  <a:srgbClr val="FEFE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42954" y="4963359"/>
              <a:ext cx="2759608" cy="894782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856" y="2808193"/>
              <a:ext cx="2143805" cy="595501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altLang="pt-BR" dirty="0" smtClean="0"/>
              <a:t>Vantagens</a:t>
            </a:r>
            <a:endParaRPr lang="pt-BR" altLang="pt-BR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24745"/>
            <a:ext cx="8583488" cy="5022914"/>
          </a:xfrm>
        </p:spPr>
        <p:txBody>
          <a:bodyPr/>
          <a:lstStyle/>
          <a:p>
            <a:r>
              <a:rPr lang="pt-BR" dirty="0"/>
              <a:t>Segundo MARSHALL (2006) os benefícios são inúmeros e </a:t>
            </a:r>
            <a:r>
              <a:rPr lang="pt-BR" dirty="0">
                <a:solidFill>
                  <a:srgbClr val="FFFF00"/>
                </a:solidFill>
              </a:rPr>
              <a:t>destaca</a:t>
            </a:r>
            <a:r>
              <a:rPr lang="pt-BR" dirty="0"/>
              <a:t> as seguintes vantagens:</a:t>
            </a:r>
          </a:p>
          <a:p>
            <a:pPr lvl="1"/>
            <a:r>
              <a:rPr lang="pt-BR" dirty="0">
                <a:solidFill>
                  <a:srgbClr val="FFFF00"/>
                </a:solidFill>
              </a:rPr>
              <a:t>Portabilidade</a:t>
            </a:r>
            <a:r>
              <a:rPr lang="pt-BR" dirty="0"/>
              <a:t>: Capacidade de ter uma plataforma de </a:t>
            </a:r>
            <a:r>
              <a:rPr lang="pt-BR" dirty="0" smtClean="0"/>
              <a:t>hardware (hw) consistente</a:t>
            </a:r>
            <a:r>
              <a:rPr lang="pt-BR" dirty="0"/>
              <a:t>, mesmo que o </a:t>
            </a:r>
            <a:r>
              <a:rPr lang="pt-BR" dirty="0" smtClean="0"/>
              <a:t>hw seja </a:t>
            </a:r>
            <a:r>
              <a:rPr lang="pt-BR" dirty="0"/>
              <a:t>de diferentes fabricantes; </a:t>
            </a:r>
          </a:p>
          <a:p>
            <a:pPr lvl="1"/>
            <a:r>
              <a:rPr lang="pt-BR" dirty="0">
                <a:solidFill>
                  <a:srgbClr val="FFFF00"/>
                </a:solidFill>
              </a:rPr>
              <a:t>Gerenciamento</a:t>
            </a:r>
            <a:r>
              <a:rPr lang="pt-BR" dirty="0"/>
              <a:t>: Ambientes virtuais podem ser gerenciados facilmente e oferecem acesso ao </a:t>
            </a:r>
            <a:r>
              <a:rPr lang="pt-BR" dirty="0" smtClean="0"/>
              <a:t>hw virtual</a:t>
            </a:r>
            <a:r>
              <a:rPr lang="pt-BR" dirty="0"/>
              <a:t>. </a:t>
            </a:r>
          </a:p>
          <a:p>
            <a:pPr lvl="1"/>
            <a:r>
              <a:rPr lang="pt-BR" dirty="0">
                <a:solidFill>
                  <a:srgbClr val="FFFF00"/>
                </a:solidFill>
              </a:rPr>
              <a:t>Eficiência</a:t>
            </a:r>
            <a:r>
              <a:rPr lang="pt-BR" dirty="0"/>
              <a:t>: Quando implementado corretamente, permite que o servidor de virtualização de </a:t>
            </a:r>
            <a:r>
              <a:rPr lang="pt-BR" dirty="0" smtClean="0"/>
              <a:t>hw físico </a:t>
            </a:r>
            <a:r>
              <a:rPr lang="pt-BR" dirty="0"/>
              <a:t>seja usado mais eficientemente, permitindo maior utilização dos recursos de </a:t>
            </a:r>
            <a:r>
              <a:rPr lang="pt-BR" dirty="0" smtClean="0"/>
              <a:t>hw. 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altLang="pt-BR" dirty="0" smtClean="0"/>
              <a:t>Data Centers</a:t>
            </a:r>
            <a:endParaRPr lang="pt-BR" altLang="pt-BR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3170099"/>
          </a:xfrm>
        </p:spPr>
        <p:txBody>
          <a:bodyPr/>
          <a:lstStyle/>
          <a:p>
            <a:r>
              <a:rPr lang="pt-BR" altLang="pt-BR" dirty="0"/>
              <a:t>Dentre os </a:t>
            </a:r>
            <a:r>
              <a:rPr lang="pt-BR" altLang="pt-BR" dirty="0">
                <a:solidFill>
                  <a:srgbClr val="FFFF00"/>
                </a:solidFill>
              </a:rPr>
              <a:t>desafios enfrentados nos datacenters </a:t>
            </a:r>
            <a:r>
              <a:rPr lang="pt-BR" altLang="pt-BR" dirty="0"/>
              <a:t>podemos destacar:</a:t>
            </a:r>
          </a:p>
          <a:p>
            <a:pPr lvl="1"/>
            <a:r>
              <a:rPr lang="pt-BR" altLang="pt-BR" dirty="0"/>
              <a:t>datacenters atingiram a capacidade máxima;</a:t>
            </a:r>
          </a:p>
          <a:p>
            <a:pPr lvl="1"/>
            <a:r>
              <a:rPr lang="pt-BR" altLang="pt-BR" dirty="0"/>
              <a:t>servidores subutilizados;</a:t>
            </a:r>
          </a:p>
          <a:p>
            <a:pPr lvl="1"/>
            <a:r>
              <a:rPr lang="pt-BR" altLang="pt-BR" dirty="0"/>
              <a:t>gerenciamento e </a:t>
            </a:r>
            <a:r>
              <a:rPr lang="pt-BR" altLang="pt-BR" dirty="0" smtClean="0"/>
              <a:t>segurança complexa </a:t>
            </a:r>
            <a:r>
              <a:rPr lang="pt-BR" altLang="pt-BR" dirty="0"/>
              <a:t>dos servidores;</a:t>
            </a:r>
          </a:p>
          <a:p>
            <a:pPr lvl="1"/>
            <a:r>
              <a:rPr lang="pt-BR" altLang="pt-BR" dirty="0"/>
              <a:t>problemas de compatibilidade de aplicações.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altLang="pt-BR" dirty="0" smtClean="0"/>
              <a:t>Data Centers</a:t>
            </a:r>
            <a:endParaRPr lang="pt-BR" altLang="pt-BR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763000" cy="5262979"/>
          </a:xfrm>
        </p:spPr>
        <p:txBody>
          <a:bodyPr/>
          <a:lstStyle/>
          <a:p>
            <a:r>
              <a:rPr lang="pt-BR" altLang="pt-BR" sz="2800" dirty="0" smtClean="0">
                <a:solidFill>
                  <a:srgbClr val="FFFF00"/>
                </a:solidFill>
              </a:rPr>
              <a:t>Benefícios da virtualização de servidores</a:t>
            </a:r>
            <a:r>
              <a:rPr lang="pt-BR" altLang="pt-BR" sz="2800" dirty="0" smtClean="0"/>
              <a:t>:</a:t>
            </a:r>
          </a:p>
          <a:p>
            <a:pPr lvl="1"/>
            <a:r>
              <a:rPr lang="pt-BR" altLang="pt-BR" sz="2400" dirty="0" smtClean="0"/>
              <a:t>Menor aquecimento / economia de energia;</a:t>
            </a:r>
          </a:p>
          <a:p>
            <a:pPr lvl="1"/>
            <a:r>
              <a:rPr lang="pt-BR" altLang="pt-BR" sz="2400" dirty="0" smtClean="0"/>
              <a:t>Redução de custos de aquisição e do espaço físico;</a:t>
            </a:r>
          </a:p>
          <a:p>
            <a:pPr lvl="1"/>
            <a:r>
              <a:rPr lang="pt-BR" altLang="pt-BR" sz="2400" dirty="0" smtClean="0"/>
              <a:t>Green IT (ligamento/desligamento programado);</a:t>
            </a:r>
          </a:p>
          <a:p>
            <a:pPr lvl="1"/>
            <a:r>
              <a:rPr lang="pt-BR" altLang="pt-BR" sz="2400" dirty="0" smtClean="0"/>
              <a:t>Menor tempo de parada em manutenções;</a:t>
            </a:r>
          </a:p>
          <a:p>
            <a:pPr lvl="1"/>
            <a:r>
              <a:rPr lang="pt-BR" altLang="pt-BR" sz="2400" dirty="0" smtClean="0"/>
              <a:t>Recuperação de falhas, backup e </a:t>
            </a:r>
            <a:r>
              <a:rPr lang="pt-BR" altLang="pt-BR" sz="2400" i="1" dirty="0" err="1" smtClean="0"/>
              <a:t>disaster</a:t>
            </a:r>
            <a:r>
              <a:rPr lang="pt-BR" altLang="pt-BR" sz="2400" i="1" dirty="0" smtClean="0"/>
              <a:t> </a:t>
            </a:r>
            <a:r>
              <a:rPr lang="pt-BR" altLang="pt-BR" sz="2400" i="1" dirty="0" err="1" smtClean="0"/>
              <a:t>recovery</a:t>
            </a:r>
            <a:r>
              <a:rPr lang="pt-BR" altLang="pt-BR" sz="2400" dirty="0" smtClean="0"/>
              <a:t>;</a:t>
            </a:r>
          </a:p>
          <a:p>
            <a:pPr lvl="1"/>
            <a:r>
              <a:rPr lang="pt-BR" altLang="pt-BR" sz="2400" dirty="0" smtClean="0"/>
              <a:t>Ambiente de testes;</a:t>
            </a:r>
          </a:p>
          <a:p>
            <a:pPr lvl="1"/>
            <a:r>
              <a:rPr lang="pt-BR" altLang="pt-BR" sz="2400" dirty="0" smtClean="0"/>
              <a:t>Provisionamento rápido de aplicativos e serviços;</a:t>
            </a:r>
          </a:p>
          <a:p>
            <a:pPr lvl="1"/>
            <a:r>
              <a:rPr lang="pt-BR" altLang="pt-BR" sz="2400" dirty="0" smtClean="0"/>
              <a:t>Independência de fornecedor;</a:t>
            </a:r>
          </a:p>
          <a:p>
            <a:pPr lvl="1"/>
            <a:r>
              <a:rPr lang="pt-BR" altLang="pt-BR" sz="2400" dirty="0" smtClean="0"/>
              <a:t>Isolamento de serviços e aplicações;</a:t>
            </a:r>
            <a:endParaRPr lang="pt-BR" altLang="pt-BR" dirty="0"/>
          </a:p>
          <a:p>
            <a:pPr lvl="1"/>
            <a:r>
              <a:rPr lang="pt-BR" altLang="pt-BR" sz="2400" dirty="0" smtClean="0"/>
              <a:t>Automatização de processos e contabilização de recursos;</a:t>
            </a:r>
          </a:p>
          <a:p>
            <a:pPr lvl="1"/>
            <a:r>
              <a:rPr lang="pt-BR" altLang="pt-BR" sz="2400" dirty="0" smtClean="0"/>
              <a:t>Migração para </a:t>
            </a:r>
            <a:r>
              <a:rPr lang="pt-BR" altLang="pt-BR" sz="2400" dirty="0" err="1" smtClean="0"/>
              <a:t>cloud</a:t>
            </a:r>
            <a:r>
              <a:rPr lang="pt-BR" altLang="pt-BR" sz="2400" dirty="0" smtClean="0"/>
              <a:t> facilitada;</a:t>
            </a:r>
          </a:p>
          <a:p>
            <a:pPr lvl="1"/>
            <a:r>
              <a:rPr lang="pt-BR" altLang="pt-BR" sz="2400" dirty="0"/>
              <a:t>Manter sistema legado</a:t>
            </a:r>
            <a:r>
              <a:rPr lang="pt-BR" altLang="pt-BR" sz="2400" dirty="0" smtClean="0"/>
              <a:t>;</a:t>
            </a:r>
            <a:endParaRPr lang="pt-BR" altLang="pt-BR" sz="2400" dirty="0"/>
          </a:p>
        </p:txBody>
      </p:sp>
    </p:spTree>
    <p:extLst>
      <p:ext uri="{BB962C8B-B14F-4D97-AF65-F5344CB8AC3E}">
        <p14:creationId xmlns:p14="http://schemas.microsoft.com/office/powerpoint/2010/main" val="42123429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altLang="pt-BR" dirty="0" err="1" smtClean="0"/>
              <a:t>Cloud</a:t>
            </a:r>
            <a:r>
              <a:rPr lang="pt-BR" altLang="pt-BR" dirty="0" smtClean="0"/>
              <a:t> </a:t>
            </a:r>
            <a:r>
              <a:rPr lang="pt-BR" altLang="pt-BR" dirty="0" err="1" smtClean="0"/>
              <a:t>Computing</a:t>
            </a:r>
            <a:endParaRPr lang="pt-BR" altLang="pt-BR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886397"/>
          </a:xfrm>
        </p:spPr>
        <p:txBody>
          <a:bodyPr/>
          <a:lstStyle/>
          <a:p>
            <a:r>
              <a:rPr lang="pt-BR" dirty="0" smtClean="0"/>
              <a:t>É </a:t>
            </a:r>
            <a:r>
              <a:rPr lang="pt-BR" dirty="0"/>
              <a:t>a virtualização de produtos e serviços </a:t>
            </a:r>
            <a:r>
              <a:rPr lang="pt-BR" dirty="0" smtClean="0"/>
              <a:t>computacionais.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2998190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altLang="pt-BR" dirty="0" err="1" smtClean="0"/>
              <a:t>Cloud</a:t>
            </a:r>
            <a:r>
              <a:rPr lang="pt-BR" altLang="pt-BR" dirty="0" smtClean="0"/>
              <a:t> </a:t>
            </a:r>
            <a:r>
              <a:rPr lang="pt-BR" altLang="pt-BR" dirty="0" err="1" smtClean="0"/>
              <a:t>Computing</a:t>
            </a:r>
            <a:endParaRPr lang="pt-BR" altLang="pt-BR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4573560"/>
          </a:xfrm>
        </p:spPr>
        <p:txBody>
          <a:bodyPr/>
          <a:lstStyle/>
          <a:p>
            <a:r>
              <a:rPr lang="pt-BR" dirty="0" smtClean="0"/>
              <a:t>Características principais:</a:t>
            </a:r>
            <a:endParaRPr lang="pt-BR" dirty="0"/>
          </a:p>
          <a:p>
            <a:pPr lvl="1"/>
            <a:r>
              <a:rPr lang="pt-BR" sz="2200" dirty="0"/>
              <a:t>Acesso às aplicações independente de </a:t>
            </a:r>
            <a:r>
              <a:rPr lang="pt-BR" sz="2200" dirty="0" smtClean="0"/>
              <a:t>S.O ou HW;</a:t>
            </a:r>
            <a:endParaRPr lang="pt-BR" sz="2200" dirty="0"/>
          </a:p>
          <a:p>
            <a:pPr lvl="1"/>
            <a:r>
              <a:rPr lang="pt-BR" sz="2200" dirty="0" smtClean="0"/>
              <a:t>Despreocupação com estrutura </a:t>
            </a:r>
            <a:r>
              <a:rPr lang="pt-BR" sz="2200" dirty="0"/>
              <a:t>para execução da aplicação: </a:t>
            </a:r>
            <a:r>
              <a:rPr lang="pt-BR" sz="2200" dirty="0" smtClean="0"/>
              <a:t>HW, </a:t>
            </a:r>
            <a:r>
              <a:rPr lang="pt-BR" sz="2200" dirty="0"/>
              <a:t>backup, </a:t>
            </a:r>
            <a:r>
              <a:rPr lang="pt-BR" sz="2200" dirty="0" smtClean="0"/>
              <a:t>segurança</a:t>
            </a:r>
            <a:r>
              <a:rPr lang="pt-BR" sz="2200" dirty="0"/>
              <a:t>, </a:t>
            </a:r>
            <a:r>
              <a:rPr lang="pt-BR" sz="2200" dirty="0" smtClean="0"/>
              <a:t>manutenção </a:t>
            </a:r>
            <a:r>
              <a:rPr lang="pt-BR" sz="2200" dirty="0" err="1" smtClean="0"/>
              <a:t>etc</a:t>
            </a:r>
            <a:r>
              <a:rPr lang="pt-BR" sz="2200" dirty="0" smtClean="0"/>
              <a:t>;</a:t>
            </a:r>
            <a:endParaRPr lang="pt-BR" sz="2200" dirty="0"/>
          </a:p>
          <a:p>
            <a:pPr lvl="1"/>
            <a:r>
              <a:rPr lang="pt-BR" sz="2200" dirty="0"/>
              <a:t>Compartilhamento de dados e trabalho colaborativo se tornam mais </a:t>
            </a:r>
            <a:r>
              <a:rPr lang="pt-BR" sz="2200" dirty="0" smtClean="0"/>
              <a:t>fáceis;</a:t>
            </a:r>
            <a:endParaRPr lang="pt-BR" sz="2200" dirty="0"/>
          </a:p>
          <a:p>
            <a:pPr lvl="1"/>
            <a:r>
              <a:rPr lang="pt-BR" sz="2200" dirty="0" smtClean="0"/>
              <a:t>O usuário </a:t>
            </a:r>
            <a:r>
              <a:rPr lang="pt-BR" sz="2200" dirty="0"/>
              <a:t>pode contar com alta </a:t>
            </a:r>
            <a:r>
              <a:rPr lang="pt-BR" sz="2200" dirty="0" smtClean="0"/>
              <a:t>disponibilidade;</a:t>
            </a:r>
            <a:endParaRPr lang="pt-BR" sz="2200" dirty="0"/>
          </a:p>
          <a:p>
            <a:pPr lvl="1"/>
            <a:r>
              <a:rPr lang="pt-BR" sz="2200" i="1" dirty="0"/>
              <a:t>Self-</a:t>
            </a:r>
            <a:r>
              <a:rPr lang="pt-BR" sz="2200" i="1" dirty="0" err="1"/>
              <a:t>service</a:t>
            </a:r>
            <a:r>
              <a:rPr lang="pt-BR" sz="2200" dirty="0"/>
              <a:t> sob demanda. </a:t>
            </a:r>
            <a:r>
              <a:rPr lang="pt-BR" sz="2200" dirty="0" smtClean="0"/>
              <a:t>Adquirindo recurso computacional sem </a:t>
            </a:r>
            <a:r>
              <a:rPr lang="pt-BR" sz="2200" dirty="0"/>
              <a:t>precisar </a:t>
            </a:r>
            <a:r>
              <a:rPr lang="pt-BR" sz="2200" dirty="0" smtClean="0"/>
              <a:t>interagir pessoalmente com o provedor;</a:t>
            </a:r>
            <a:endParaRPr lang="pt-BR" sz="2200" dirty="0"/>
          </a:p>
          <a:p>
            <a:pPr lvl="1"/>
            <a:r>
              <a:rPr lang="pt-BR" sz="2200" dirty="0"/>
              <a:t>Amplo acesso. </a:t>
            </a:r>
            <a:r>
              <a:rPr lang="pt-BR" sz="2200" dirty="0" smtClean="0"/>
              <a:t>Recursos disponibilizados </a:t>
            </a:r>
            <a:r>
              <a:rPr lang="pt-BR" sz="2200" dirty="0"/>
              <a:t>por </a:t>
            </a:r>
            <a:r>
              <a:rPr lang="pt-BR" sz="2200" dirty="0" smtClean="0"/>
              <a:t>rede </a:t>
            </a:r>
            <a:r>
              <a:rPr lang="pt-BR" sz="2200" dirty="0" err="1" smtClean="0"/>
              <a:t>multiplataforma</a:t>
            </a:r>
            <a:r>
              <a:rPr lang="pt-BR" sz="2200" dirty="0" smtClean="0"/>
              <a:t>;</a:t>
            </a:r>
            <a:endParaRPr lang="pt-BR" sz="2200" dirty="0"/>
          </a:p>
          <a:p>
            <a:pPr lvl="1"/>
            <a:r>
              <a:rPr lang="pt-BR" sz="2200" dirty="0"/>
              <a:t>Serviço medido. </a:t>
            </a:r>
            <a:r>
              <a:rPr lang="pt-BR" sz="2200" dirty="0" smtClean="0"/>
              <a:t>Controlam </a:t>
            </a:r>
            <a:r>
              <a:rPr lang="pt-BR" sz="2200" dirty="0"/>
              <a:t>e otimizam o uso de recursos por meio de uma capacidade de </a:t>
            </a:r>
            <a:r>
              <a:rPr lang="pt-BR" sz="2200" dirty="0" smtClean="0"/>
              <a:t>medição</a:t>
            </a:r>
            <a:r>
              <a:rPr lang="pt-BR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2307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Conteúdo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43198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Revisão.</a:t>
            </a:r>
          </a:p>
        </p:txBody>
      </p:sp>
    </p:spTree>
    <p:extLst>
      <p:ext uri="{BB962C8B-B14F-4D97-AF65-F5344CB8AC3E}">
        <p14:creationId xmlns:p14="http://schemas.microsoft.com/office/powerpoint/2010/main" val="5355604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altLang="pt-BR" dirty="0" smtClean="0"/>
              <a:t>Modelos de serviço</a:t>
            </a:r>
            <a:endParaRPr lang="pt-BR" altLang="pt-BR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1865126"/>
          </a:xfrm>
        </p:spPr>
        <p:txBody>
          <a:bodyPr/>
          <a:lstStyle/>
          <a:p>
            <a:r>
              <a:rPr lang="pt-BR" dirty="0"/>
              <a:t>Existem três modelos de </a:t>
            </a:r>
            <a:r>
              <a:rPr lang="pt-BR" dirty="0" smtClean="0"/>
              <a:t>serviços:</a:t>
            </a:r>
          </a:p>
          <a:p>
            <a:pPr lvl="1"/>
            <a:r>
              <a:rPr lang="pt-BR" altLang="pt-BR" dirty="0" smtClean="0"/>
              <a:t>SaaS;</a:t>
            </a:r>
          </a:p>
          <a:p>
            <a:pPr lvl="1"/>
            <a:r>
              <a:rPr lang="pt-BR" altLang="pt-BR" dirty="0" err="1" smtClean="0"/>
              <a:t>PaaS</a:t>
            </a:r>
            <a:r>
              <a:rPr lang="pt-BR" altLang="pt-BR" dirty="0" smtClean="0"/>
              <a:t>;</a:t>
            </a:r>
          </a:p>
          <a:p>
            <a:pPr lvl="1"/>
            <a:r>
              <a:rPr lang="pt-BR" altLang="pt-BR" dirty="0" err="1" smtClean="0"/>
              <a:t>IaaS</a:t>
            </a:r>
            <a:r>
              <a:rPr lang="pt-BR" alt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768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altLang="pt-BR" dirty="0" smtClean="0"/>
              <a:t>Modelos de serviço</a:t>
            </a:r>
            <a:endParaRPr lang="pt-BR" altLang="pt-BR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1865126"/>
          </a:xfrm>
        </p:spPr>
        <p:txBody>
          <a:bodyPr/>
          <a:lstStyle/>
          <a:p>
            <a:r>
              <a:rPr lang="pt-BR" dirty="0"/>
              <a:t>Existem três modelos de </a:t>
            </a:r>
            <a:r>
              <a:rPr lang="pt-BR" dirty="0" smtClean="0"/>
              <a:t>serviços:</a:t>
            </a:r>
          </a:p>
          <a:p>
            <a:pPr lvl="1"/>
            <a:r>
              <a:rPr lang="pt-BR" altLang="pt-BR" dirty="0" smtClean="0">
                <a:solidFill>
                  <a:srgbClr val="FFFF00"/>
                </a:solidFill>
              </a:rPr>
              <a:t>SaaS</a:t>
            </a:r>
            <a:r>
              <a:rPr lang="pt-BR" altLang="pt-BR" dirty="0" smtClean="0"/>
              <a:t>;</a:t>
            </a:r>
          </a:p>
          <a:p>
            <a:pPr lvl="1"/>
            <a:r>
              <a:rPr lang="pt-BR" altLang="pt-BR" dirty="0" err="1" smtClean="0"/>
              <a:t>PaaS</a:t>
            </a:r>
            <a:r>
              <a:rPr lang="pt-BR" altLang="pt-BR" dirty="0" smtClean="0"/>
              <a:t>;</a:t>
            </a:r>
          </a:p>
          <a:p>
            <a:pPr lvl="1"/>
            <a:r>
              <a:rPr lang="pt-BR" altLang="pt-BR" dirty="0" err="1" smtClean="0"/>
              <a:t>IaaS</a:t>
            </a:r>
            <a:r>
              <a:rPr lang="pt-BR" altLang="pt-BR" dirty="0"/>
              <a:t>.</a:t>
            </a:r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1187624" y="2780928"/>
            <a:ext cx="7359352" cy="3255224"/>
          </a:xfrm>
          <a:prstGeom prst="wedgeRoundRectCallout">
            <a:avLst>
              <a:gd name="adj1" fmla="val -49893"/>
              <a:gd name="adj2" fmla="val -6490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400" b="0" dirty="0" smtClean="0"/>
              <a:t>Software implantado como serviço hospedado, acessado através da internet. Este software pode ser utilizado por múltiplos usuários. O software desenvolvido, ao invés de ser vendido ou usado para seu benefício próprio, disponibiliza-o a um custo baixo a uma grande quantidade de usuários.</a:t>
            </a:r>
            <a:endParaRPr lang="pt-BR" sz="2400" b="0" dirty="0"/>
          </a:p>
        </p:txBody>
      </p:sp>
    </p:spTree>
    <p:extLst>
      <p:ext uri="{BB962C8B-B14F-4D97-AF65-F5344CB8AC3E}">
        <p14:creationId xmlns:p14="http://schemas.microsoft.com/office/powerpoint/2010/main" val="27174816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altLang="pt-BR" dirty="0" smtClean="0"/>
              <a:t>Modelos de serviço</a:t>
            </a:r>
            <a:endParaRPr lang="pt-BR" altLang="pt-BR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1865126"/>
          </a:xfrm>
        </p:spPr>
        <p:txBody>
          <a:bodyPr/>
          <a:lstStyle/>
          <a:p>
            <a:r>
              <a:rPr lang="pt-BR" dirty="0"/>
              <a:t>Existem três modelos de </a:t>
            </a:r>
            <a:r>
              <a:rPr lang="pt-BR" dirty="0" smtClean="0"/>
              <a:t>serviços:</a:t>
            </a:r>
          </a:p>
          <a:p>
            <a:pPr lvl="1"/>
            <a:r>
              <a:rPr lang="pt-BR" altLang="pt-BR" dirty="0" smtClean="0"/>
              <a:t>SaaS;</a:t>
            </a:r>
          </a:p>
          <a:p>
            <a:pPr lvl="1"/>
            <a:r>
              <a:rPr lang="pt-BR" altLang="pt-BR" dirty="0" err="1" smtClean="0">
                <a:solidFill>
                  <a:srgbClr val="FFFF00"/>
                </a:solidFill>
              </a:rPr>
              <a:t>PaaS</a:t>
            </a:r>
            <a:r>
              <a:rPr lang="pt-BR" altLang="pt-BR" dirty="0" smtClean="0"/>
              <a:t>;</a:t>
            </a:r>
          </a:p>
          <a:p>
            <a:pPr lvl="1"/>
            <a:r>
              <a:rPr lang="pt-BR" altLang="pt-BR" dirty="0" err="1" smtClean="0"/>
              <a:t>IaaS</a:t>
            </a:r>
            <a:r>
              <a:rPr lang="pt-BR" altLang="pt-BR" dirty="0"/>
              <a:t>.</a:t>
            </a:r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1187624" y="3278000"/>
            <a:ext cx="7359352" cy="2758151"/>
          </a:xfrm>
          <a:prstGeom prst="wedgeRoundRectCallout">
            <a:avLst>
              <a:gd name="adj1" fmla="val -49743"/>
              <a:gd name="adj2" fmla="val -6890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400" b="0" dirty="0"/>
              <a:t>Esse tipo de serviço disponibiliza servidores virtualizados nos quais os utilizadores podem executar aplicações existentes ou desenvolver novas aplicações, sem ter que se preocupar com a manutenção dos sistemas operacionais, servidores, balanceamento de cargas ou capacidade de computação</a:t>
            </a:r>
            <a:r>
              <a:rPr lang="pt-BR" sz="2400" b="0" dirty="0" smtClean="0"/>
              <a:t>.</a:t>
            </a:r>
            <a:endParaRPr lang="pt-BR" sz="2400" b="0" dirty="0"/>
          </a:p>
        </p:txBody>
      </p:sp>
    </p:spTree>
    <p:extLst>
      <p:ext uri="{BB962C8B-B14F-4D97-AF65-F5344CB8AC3E}">
        <p14:creationId xmlns:p14="http://schemas.microsoft.com/office/powerpoint/2010/main" val="25718186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altLang="pt-BR" dirty="0" smtClean="0"/>
              <a:t>Modelos de serviço</a:t>
            </a:r>
            <a:endParaRPr lang="pt-BR" altLang="pt-BR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1865126"/>
          </a:xfrm>
        </p:spPr>
        <p:txBody>
          <a:bodyPr/>
          <a:lstStyle/>
          <a:p>
            <a:r>
              <a:rPr lang="pt-BR" dirty="0"/>
              <a:t>Existem três modelos de </a:t>
            </a:r>
            <a:r>
              <a:rPr lang="pt-BR" dirty="0" smtClean="0"/>
              <a:t>serviços:</a:t>
            </a:r>
          </a:p>
          <a:p>
            <a:pPr lvl="1"/>
            <a:r>
              <a:rPr lang="pt-BR" altLang="pt-BR" dirty="0" smtClean="0"/>
              <a:t>SaaS;</a:t>
            </a:r>
          </a:p>
          <a:p>
            <a:pPr lvl="1"/>
            <a:r>
              <a:rPr lang="pt-BR" altLang="pt-BR" dirty="0" err="1" smtClean="0"/>
              <a:t>PaaS</a:t>
            </a:r>
            <a:r>
              <a:rPr lang="pt-BR" altLang="pt-BR" dirty="0" smtClean="0"/>
              <a:t>;</a:t>
            </a:r>
          </a:p>
          <a:p>
            <a:pPr lvl="1"/>
            <a:r>
              <a:rPr lang="pt-BR" altLang="pt-BR" dirty="0" err="1" smtClean="0">
                <a:solidFill>
                  <a:srgbClr val="FFFF00"/>
                </a:solidFill>
              </a:rPr>
              <a:t>IaaS</a:t>
            </a:r>
            <a:r>
              <a:rPr lang="pt-BR" altLang="pt-BR" dirty="0"/>
              <a:t>.</a:t>
            </a:r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1187624" y="3717032"/>
            <a:ext cx="7359352" cy="2319119"/>
          </a:xfrm>
          <a:prstGeom prst="wedgeRoundRectCallout">
            <a:avLst>
              <a:gd name="adj1" fmla="val -49743"/>
              <a:gd name="adj2" fmla="val -6890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400" b="0" dirty="0"/>
              <a:t>Disponibiliza </a:t>
            </a:r>
            <a:r>
              <a:rPr lang="pt-BR" sz="2400" b="0" i="1" dirty="0"/>
              <a:t>grids</a:t>
            </a:r>
            <a:r>
              <a:rPr lang="pt-BR" sz="2400" b="0" dirty="0"/>
              <a:t> ou </a:t>
            </a:r>
            <a:r>
              <a:rPr lang="pt-BR" sz="2400" b="0" i="1" dirty="0"/>
              <a:t>clusters</a:t>
            </a:r>
            <a:r>
              <a:rPr lang="pt-BR" sz="2400" b="0" dirty="0"/>
              <a:t> ou servidores virtualizados, redes, armazenamento e software de sistemas desenhados para aumentar ou substituir as funções de um centro de dados</a:t>
            </a:r>
            <a:r>
              <a:rPr lang="pt-BR" sz="2400" b="0" dirty="0" smtClean="0"/>
              <a:t>.</a:t>
            </a:r>
            <a:endParaRPr lang="pt-BR" sz="2400" b="0" dirty="0"/>
          </a:p>
        </p:txBody>
      </p:sp>
    </p:spTree>
    <p:extLst>
      <p:ext uri="{BB962C8B-B14F-4D97-AF65-F5344CB8AC3E}">
        <p14:creationId xmlns:p14="http://schemas.microsoft.com/office/powerpoint/2010/main" val="2280113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altLang="pt-BR" dirty="0" smtClean="0"/>
              <a:t>Cluster</a:t>
            </a:r>
            <a:endParaRPr lang="pt-BR" altLang="pt-BR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3200876"/>
          </a:xfrm>
        </p:spPr>
        <p:txBody>
          <a:bodyPr/>
          <a:lstStyle/>
          <a:p>
            <a:r>
              <a:rPr lang="pt-BR" dirty="0" smtClean="0"/>
              <a:t>É </a:t>
            </a:r>
            <a:r>
              <a:rPr lang="pt-BR" dirty="0"/>
              <a:t>um ambiente de computação paralela formado por um conjunto de computadores, chamados nós, interligados, muitas vezes, por dispositivos do tipo </a:t>
            </a:r>
            <a:r>
              <a:rPr lang="pt-BR" i="1" dirty="0"/>
              <a:t>switches</a:t>
            </a:r>
            <a:r>
              <a:rPr lang="pt-BR" dirty="0"/>
              <a:t> em uma rede LAN de alto </a:t>
            </a:r>
            <a:r>
              <a:rPr lang="pt-BR" dirty="0" smtClean="0"/>
              <a:t>desempenho.</a:t>
            </a:r>
          </a:p>
          <a:p>
            <a:r>
              <a:rPr lang="pt-BR" dirty="0"/>
              <a:t>Os nós cooperam entre si para atingir um determinado objetivo </a:t>
            </a:r>
            <a:r>
              <a:rPr lang="pt-BR" dirty="0" smtClean="0"/>
              <a:t>comum.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72472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altLang="pt-BR" dirty="0" smtClean="0"/>
              <a:t>Grid</a:t>
            </a:r>
            <a:endParaRPr lang="pt-BR" altLang="pt-BR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2659190"/>
          </a:xfrm>
        </p:spPr>
        <p:txBody>
          <a:bodyPr/>
          <a:lstStyle/>
          <a:p>
            <a:r>
              <a:rPr lang="pt-BR" dirty="0" smtClean="0"/>
              <a:t>É </a:t>
            </a:r>
            <a:r>
              <a:rPr lang="pt-BR" dirty="0"/>
              <a:t>um ambiente computacional geograficamente distribuído que permite a interoperabilidade entre organizações a ele associadas. Seu principal objetivo é compartilhar e agregar recursos de forma a disponibilizá-los como serviços.</a:t>
            </a:r>
          </a:p>
        </p:txBody>
      </p:sp>
    </p:spTree>
    <p:extLst>
      <p:ext uri="{BB962C8B-B14F-4D97-AF65-F5344CB8AC3E}">
        <p14:creationId xmlns:p14="http://schemas.microsoft.com/office/powerpoint/2010/main" val="24903558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altLang="pt-BR" dirty="0" smtClean="0"/>
              <a:t>Diferenças</a:t>
            </a:r>
            <a:endParaRPr lang="pt-BR" alt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71" y="1628800"/>
            <a:ext cx="8965257" cy="212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72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Cluster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655496" cy="5090624"/>
          </a:xfrm>
        </p:spPr>
        <p:txBody>
          <a:bodyPr/>
          <a:lstStyle/>
          <a:p>
            <a:pPr marL="393192" indent="-393192" defTabSz="914400">
              <a:spcBef>
                <a:spcPts val="0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Balanceamento de carga (HS):</a:t>
            </a:r>
          </a:p>
          <a:p>
            <a:pPr marL="910717" lvl="1" indent="-393192" defTabSz="914400">
              <a:spcBef>
                <a:spcPts val="0"/>
              </a:spcBef>
              <a:buClr>
                <a:srgbClr val="FFFFFF"/>
              </a:buClr>
            </a:pPr>
            <a:r>
              <a:rPr lang="pt-BR" dirty="0"/>
              <a:t>T</a:t>
            </a:r>
            <a:r>
              <a:rPr lang="pt-BR" dirty="0" smtClean="0"/>
              <a:t>em </a:t>
            </a:r>
            <a:r>
              <a:rPr lang="pt-BR" dirty="0"/>
              <a:t>por objetivo distribuir as requisições que chegam ao </a:t>
            </a:r>
            <a:r>
              <a:rPr lang="pt-BR" i="1" dirty="0" smtClean="0"/>
              <a:t>cluster</a:t>
            </a:r>
            <a:r>
              <a:rPr lang="pt-BR" dirty="0" smtClean="0"/>
              <a:t>;</a:t>
            </a:r>
          </a:p>
          <a:p>
            <a:pPr marL="393192" indent="-393192" defTabSz="914400">
              <a:spcBef>
                <a:spcPts val="0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Alta disponibilidade (HA):</a:t>
            </a:r>
          </a:p>
          <a:p>
            <a:pPr lvl="1"/>
            <a:r>
              <a:rPr lang="pt-BR" dirty="0" smtClean="0"/>
              <a:t>É </a:t>
            </a:r>
            <a:r>
              <a:rPr lang="pt-BR" dirty="0"/>
              <a:t>usado para manter o acesso à informação sempre </a:t>
            </a:r>
            <a:r>
              <a:rPr lang="pt-BR" dirty="0" smtClean="0"/>
              <a:t>disponível. É </a:t>
            </a:r>
            <a:r>
              <a:rPr lang="pt-BR" dirty="0"/>
              <a:t>um modelo construído para prover uma disponibilidade de serviços e recursos de forma ininterrupta através do uso da </a:t>
            </a:r>
            <a:r>
              <a:rPr lang="pt-BR" dirty="0" smtClean="0"/>
              <a:t>redundância;</a:t>
            </a:r>
          </a:p>
          <a:p>
            <a:r>
              <a:rPr lang="pt-BR" dirty="0" smtClean="0"/>
              <a:t>Alto desempenho (HPC):</a:t>
            </a:r>
          </a:p>
          <a:p>
            <a:pPr lvl="1"/>
            <a:r>
              <a:rPr lang="pt-BR" dirty="0" smtClean="0"/>
              <a:t>Trabalhando juntos </a:t>
            </a:r>
            <a:r>
              <a:rPr lang="pt-BR" dirty="0"/>
              <a:t>como um recurso de computação simples e interligado de forma a conseguir um maior processamento.</a:t>
            </a:r>
          </a:p>
        </p:txBody>
      </p:sp>
    </p:spTree>
    <p:extLst>
      <p:ext uri="{BB962C8B-B14F-4D97-AF65-F5344CB8AC3E}">
        <p14:creationId xmlns:p14="http://schemas.microsoft.com/office/powerpoint/2010/main" val="4183331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Atividades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329595"/>
          </a:xfrm>
        </p:spPr>
        <p:txBody>
          <a:bodyPr/>
          <a:lstStyle/>
          <a:p>
            <a:pPr marL="393192" indent="-393192" defTabSz="914400">
              <a:spcBef>
                <a:spcPts val="0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Verificar o conteúdo disponível no site, principalmente da página 29 até o final da apostila;</a:t>
            </a:r>
          </a:p>
        </p:txBody>
      </p:sp>
    </p:spTree>
    <p:extLst>
      <p:ext uri="{BB962C8B-B14F-4D97-AF65-F5344CB8AC3E}">
        <p14:creationId xmlns:p14="http://schemas.microsoft.com/office/powerpoint/2010/main" val="36885992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Referências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329595"/>
          </a:xfrm>
        </p:spPr>
        <p:txBody>
          <a:bodyPr/>
          <a:lstStyle/>
          <a:p>
            <a:r>
              <a:rPr lang="pt-BR" dirty="0"/>
              <a:t>VARAJÃO, F. F.. </a:t>
            </a:r>
            <a:r>
              <a:rPr lang="pt-BR" i="1" dirty="0" smtClean="0"/>
              <a:t>Sistemas </a:t>
            </a:r>
            <a:r>
              <a:rPr lang="pt-BR" i="1" dirty="0" err="1" smtClean="0"/>
              <a:t>Distribuidos</a:t>
            </a:r>
            <a:r>
              <a:rPr lang="pt-BR" dirty="0" smtClean="0"/>
              <a:t>. </a:t>
            </a:r>
            <a:r>
              <a:rPr lang="pt-BR" dirty="0"/>
              <a:t>FIC – Faculdades Integradas </a:t>
            </a:r>
            <a:r>
              <a:rPr lang="pt-BR" dirty="0" err="1"/>
              <a:t>Campograndenses</a:t>
            </a:r>
            <a:r>
              <a:rPr lang="pt-BR" dirty="0"/>
              <a:t>. Rio de Janeiro, </a:t>
            </a:r>
            <a:r>
              <a:rPr lang="pt-BR" dirty="0" smtClean="0"/>
              <a:t>2016. </a:t>
            </a:r>
            <a:r>
              <a:rPr lang="pt-BR" dirty="0"/>
              <a:t>(Apostila)</a:t>
            </a:r>
          </a:p>
        </p:txBody>
      </p:sp>
    </p:spTree>
    <p:extLst>
      <p:ext uri="{BB962C8B-B14F-4D97-AF65-F5344CB8AC3E}">
        <p14:creationId xmlns:p14="http://schemas.microsoft.com/office/powerpoint/2010/main" val="16504932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Virtualização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2314480"/>
          </a:xfrm>
        </p:spPr>
        <p:txBody>
          <a:bodyPr/>
          <a:lstStyle/>
          <a:p>
            <a:r>
              <a:rPr lang="pt-BR" altLang="pt-BR" dirty="0"/>
              <a:t>É a simulação de uma plataforma de hardware, </a:t>
            </a:r>
            <a:r>
              <a:rPr lang="pt-BR" altLang="pt-BR" dirty="0" smtClean="0"/>
              <a:t>S.O, </a:t>
            </a:r>
            <a:r>
              <a:rPr lang="pt-BR" altLang="pt-BR" dirty="0"/>
              <a:t>dispositivo de armazenamento ou recursos de </a:t>
            </a:r>
            <a:r>
              <a:rPr lang="pt-BR" altLang="pt-BR" dirty="0" smtClean="0"/>
              <a:t>rede;</a:t>
            </a:r>
          </a:p>
          <a:p>
            <a:r>
              <a:rPr lang="pt-BR" altLang="pt-BR" dirty="0" smtClean="0"/>
              <a:t>Técnica </a:t>
            </a:r>
            <a:r>
              <a:rPr lang="pt-BR" altLang="pt-BR" dirty="0"/>
              <a:t>de separar aplicação e </a:t>
            </a:r>
            <a:r>
              <a:rPr lang="pt-BR" altLang="pt-BR" dirty="0" smtClean="0"/>
              <a:t>S.O dos </a:t>
            </a:r>
            <a:r>
              <a:rPr lang="pt-BR" altLang="pt-BR" dirty="0"/>
              <a:t>componentes físicos</a:t>
            </a:r>
            <a:r>
              <a:rPr lang="pt-BR" altLang="pt-BR" dirty="0" smtClean="0"/>
              <a:t>.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1619159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 txBox="1">
            <a:spLocks noChangeArrowheads="1"/>
          </p:cNvSpPr>
          <p:nvPr/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/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altLang="pt-BR" dirty="0"/>
              <a:t>No que consiste?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2056827" y="1196752"/>
            <a:ext cx="5030346" cy="4515792"/>
            <a:chOff x="179512" y="1124744"/>
            <a:chExt cx="5030346" cy="4515792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124744"/>
              <a:ext cx="5030346" cy="3988709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1384070" y="5271204"/>
              <a:ext cx="26212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altLang="pt-BR" dirty="0" smtClean="0"/>
                <a:t>Antes da virtualização</a:t>
              </a:r>
              <a:endParaRPr lang="pt-BR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 txBox="1">
            <a:spLocks noChangeArrowheads="1"/>
          </p:cNvSpPr>
          <p:nvPr/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/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altLang="pt-BR" dirty="0"/>
              <a:t>No que consiste?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179512" y="1845840"/>
            <a:ext cx="2448272" cy="2462925"/>
            <a:chOff x="179512" y="1124744"/>
            <a:chExt cx="5030346" cy="4542386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124744"/>
              <a:ext cx="5030346" cy="3988709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1384070" y="5271204"/>
              <a:ext cx="2464744" cy="3959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altLang="pt-BR" sz="1000" dirty="0" smtClean="0"/>
                <a:t>Antes da virtualização</a:t>
              </a:r>
              <a:endParaRPr lang="pt-BR" sz="1000" dirty="0"/>
            </a:p>
          </p:txBody>
        </p:sp>
      </p:grpSp>
      <p:sp>
        <p:nvSpPr>
          <p:cNvPr id="8" name="Retângulo 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2078860" y="1196752"/>
            <a:ext cx="4986279" cy="4656414"/>
            <a:chOff x="5508104" y="1048526"/>
            <a:chExt cx="4986279" cy="465641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1048526"/>
              <a:ext cx="4986279" cy="4141143"/>
            </a:xfrm>
            <a:prstGeom prst="rect">
              <a:avLst/>
            </a:prstGeom>
          </p:spPr>
        </p:pic>
        <p:sp>
          <p:nvSpPr>
            <p:cNvPr id="10" name="Retângulo 9"/>
            <p:cNvSpPr/>
            <p:nvPr/>
          </p:nvSpPr>
          <p:spPr>
            <a:xfrm>
              <a:off x="6626508" y="5335608"/>
              <a:ext cx="2749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altLang="pt-BR" dirty="0" smtClean="0"/>
                <a:t>Depois da virtualização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4792140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4834746"/>
          </a:xfrm>
          <a:prstGeom prst="rect">
            <a:avLst/>
          </a:prstGeom>
        </p:spPr>
      </p:pic>
      <p:sp>
        <p:nvSpPr>
          <p:cNvPr id="9" name="AutoShape 2"/>
          <p:cNvSpPr txBox="1">
            <a:spLocks noChangeArrowheads="1"/>
          </p:cNvSpPr>
          <p:nvPr/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/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altLang="pt-BR" dirty="0"/>
              <a:t>No que consiste?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altLang="pt-BR" dirty="0" smtClean="0"/>
              <a:t>Componente crítico</a:t>
            </a:r>
            <a:endParaRPr lang="pt-BR" altLang="pt-BR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4"/>
            <a:ext cx="8382000" cy="1772793"/>
          </a:xfrm>
        </p:spPr>
        <p:txBody>
          <a:bodyPr/>
          <a:lstStyle/>
          <a:p>
            <a:r>
              <a:rPr lang="pt-BR" altLang="pt-BR" i="1" dirty="0" err="1" smtClean="0">
                <a:solidFill>
                  <a:srgbClr val="FFFF00"/>
                </a:solidFill>
              </a:rPr>
              <a:t>Hypervisor</a:t>
            </a:r>
            <a:r>
              <a:rPr lang="pt-BR" altLang="pt-BR" dirty="0" smtClean="0">
                <a:solidFill>
                  <a:srgbClr val="FFFF00"/>
                </a:solidFill>
              </a:rPr>
              <a:t> </a:t>
            </a:r>
            <a:r>
              <a:rPr lang="pt-BR" altLang="pt-BR" dirty="0" smtClean="0"/>
              <a:t>são ferramentas de gerenciamento do </a:t>
            </a:r>
            <a:r>
              <a:rPr lang="pt-BR" altLang="pt-BR" dirty="0"/>
              <a:t>ambiente virtual </a:t>
            </a:r>
            <a:r>
              <a:rPr lang="pt-BR" altLang="pt-BR" dirty="0" smtClean="0"/>
              <a:t>e devem controlar tanto </a:t>
            </a:r>
            <a:r>
              <a:rPr lang="pt-BR" altLang="pt-BR" dirty="0"/>
              <a:t>o ambiente físico como o virtual, assim como sistema operacional e aplicações.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Tipos de solução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2609945"/>
          </a:xfrm>
        </p:spPr>
        <p:txBody>
          <a:bodyPr/>
          <a:lstStyle/>
          <a:p>
            <a:r>
              <a:rPr lang="pt-BR" altLang="pt-BR" dirty="0"/>
              <a:t>Virtualização de </a:t>
            </a:r>
            <a:r>
              <a:rPr lang="pt-BR" altLang="pt-BR" dirty="0" smtClean="0"/>
              <a:t>servidor;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aplicação;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desktop;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apresentação;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perfil.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393136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Tipos de solução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2609945"/>
          </a:xfrm>
        </p:spPr>
        <p:txBody>
          <a:bodyPr/>
          <a:lstStyle/>
          <a:p>
            <a:r>
              <a:rPr lang="pt-BR" altLang="pt-BR" dirty="0">
                <a:solidFill>
                  <a:srgbClr val="FFFF00"/>
                </a:solidFill>
              </a:rPr>
              <a:t>Virtualização de </a:t>
            </a:r>
            <a:r>
              <a:rPr lang="pt-BR" altLang="pt-BR" dirty="0" smtClean="0">
                <a:solidFill>
                  <a:srgbClr val="FFFF00"/>
                </a:solidFill>
              </a:rPr>
              <a:t>servidor</a:t>
            </a:r>
            <a:r>
              <a:rPr lang="pt-BR" altLang="pt-BR" dirty="0" smtClean="0"/>
              <a:t>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aplicação;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desktop;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apresentação;</a:t>
            </a:r>
            <a:endParaRPr lang="pt-BR" altLang="pt-BR" dirty="0"/>
          </a:p>
          <a:p>
            <a:r>
              <a:rPr lang="pt-BR" altLang="pt-BR" dirty="0"/>
              <a:t>Virtualização de </a:t>
            </a:r>
            <a:r>
              <a:rPr lang="pt-BR" altLang="pt-BR" dirty="0" smtClean="0"/>
              <a:t>perfil.</a:t>
            </a:r>
            <a:endParaRPr lang="pt-BR" altLang="pt-BR" dirty="0"/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1187624" y="3717032"/>
            <a:ext cx="7359352" cy="2319120"/>
          </a:xfrm>
          <a:prstGeom prst="wedgeRoundRectCallout">
            <a:avLst>
              <a:gd name="adj1" fmla="val -56779"/>
              <a:gd name="adj2" fmla="val -13481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400" b="0" dirty="0"/>
              <a:t>Técnica de execução de um ou mais servidores virtuais sobre um servidor físico; permite maior densidade de utilização de recursos (hardware, espaço etc.), enquanto permite que isolamento e segurança sejam </a:t>
            </a:r>
            <a:r>
              <a:rPr lang="pt-BR" sz="2400" b="0" dirty="0" smtClean="0"/>
              <a:t>mantidos.</a:t>
            </a:r>
            <a:endParaRPr lang="pt-BR" sz="2400" b="0" dirty="0"/>
          </a:p>
        </p:txBody>
      </p:sp>
    </p:spTree>
    <p:extLst>
      <p:ext uri="{BB962C8B-B14F-4D97-AF65-F5344CB8AC3E}">
        <p14:creationId xmlns:p14="http://schemas.microsoft.com/office/powerpoint/2010/main" val="18561785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FEUC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ema FEUC" id="{B2B82C96-EDA3-4194-BBCE-6970A3170711}" vid="{16526833-0511-4A6E-8BAA-C595FC14324E}"/>
    </a:ext>
  </a:extLst>
</a:theme>
</file>

<file path=ppt/theme/theme2.xml><?xml version="1.0" encoding="utf-8"?>
<a:theme xmlns:a="http://schemas.openxmlformats.org/drawingml/2006/main" name="Branco com fonte Courier para slides de código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FEUC</Template>
  <TotalTime>635</TotalTime>
  <Words>1617</Words>
  <Application>Microsoft Office PowerPoint</Application>
  <PresentationFormat>Apresentação na tela (4:3)</PresentationFormat>
  <Paragraphs>154</Paragraphs>
  <Slides>29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Courier New</vt:lpstr>
      <vt:lpstr>Segoe</vt:lpstr>
      <vt:lpstr>Wingdings</vt:lpstr>
      <vt:lpstr>Tema FEUC</vt:lpstr>
      <vt:lpstr>Branco com fonte Courier para slides de código</vt:lpstr>
      <vt:lpstr>SISTEMAS DISTRIBUIDOS</vt:lpstr>
      <vt:lpstr>Conteúdo</vt:lpstr>
      <vt:lpstr>Virtualização</vt:lpstr>
      <vt:lpstr>Apresentação do PowerPoint</vt:lpstr>
      <vt:lpstr>Apresentação do PowerPoint</vt:lpstr>
      <vt:lpstr>Apresentação do PowerPoint</vt:lpstr>
      <vt:lpstr>Componente crítico</vt:lpstr>
      <vt:lpstr>Tipos de solução</vt:lpstr>
      <vt:lpstr>Tipos de solução</vt:lpstr>
      <vt:lpstr>Tipos de solução</vt:lpstr>
      <vt:lpstr>Tipos de solução</vt:lpstr>
      <vt:lpstr>Tipos de solução</vt:lpstr>
      <vt:lpstr>Tipos de solução</vt:lpstr>
      <vt:lpstr>Ferramentas</vt:lpstr>
      <vt:lpstr>Vantagens</vt:lpstr>
      <vt:lpstr>Data Centers</vt:lpstr>
      <vt:lpstr>Data Centers</vt:lpstr>
      <vt:lpstr>Cloud Computing</vt:lpstr>
      <vt:lpstr>Cloud Computing</vt:lpstr>
      <vt:lpstr>Modelos de serviço</vt:lpstr>
      <vt:lpstr>Modelos de serviço</vt:lpstr>
      <vt:lpstr>Modelos de serviço</vt:lpstr>
      <vt:lpstr>Modelos de serviço</vt:lpstr>
      <vt:lpstr>Cluster</vt:lpstr>
      <vt:lpstr>Grid</vt:lpstr>
      <vt:lpstr>Diferenças</vt:lpstr>
      <vt:lpstr>Cluster</vt:lpstr>
      <vt:lpstr>Atividades</vt:lpstr>
      <vt:lpstr>Referências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Distribuidos</dc:title>
  <dc:creator>Varajão</dc:creator>
  <cp:lastModifiedBy>varajao</cp:lastModifiedBy>
  <cp:revision>135</cp:revision>
  <dcterms:created xsi:type="dcterms:W3CDTF">2011-06-07T23:45:32Z</dcterms:created>
  <dcterms:modified xsi:type="dcterms:W3CDTF">2016-06-15T23:36:06Z</dcterms:modified>
</cp:coreProperties>
</file>