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711" r:id="rId2"/>
    <p:sldMasterId id="2147483713" r:id="rId3"/>
  </p:sldMasterIdLst>
  <p:notesMasterIdLst>
    <p:notesMasterId r:id="rId12"/>
  </p:notesMasterIdLst>
  <p:sldIdLst>
    <p:sldId id="271" r:id="rId4"/>
    <p:sldId id="276" r:id="rId5"/>
    <p:sldId id="288" r:id="rId6"/>
    <p:sldId id="289" r:id="rId7"/>
    <p:sldId id="290" r:id="rId8"/>
    <p:sldId id="291" r:id="rId9"/>
    <p:sldId id="292" r:id="rId10"/>
    <p:sldId id="293" r:id="rId11"/>
  </p:sldIdLst>
  <p:sldSz cx="12192000" cy="6858000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71" autoAdjust="0"/>
    <p:restoredTop sz="94630" autoAdjust="0"/>
  </p:normalViewPr>
  <p:slideViewPr>
    <p:cSldViewPr>
      <p:cViewPr varScale="1">
        <p:scale>
          <a:sx n="47" d="100"/>
          <a:sy n="47" d="100"/>
        </p:scale>
        <p:origin x="60" y="93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F8387-B346-44E9-B812-7CCA2F9143B4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7F318-06C5-4E00-BDA5-65F6C116D7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22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8/29/2019 9:22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1619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8/29/2019 9:23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0432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8/29/2019 9:23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42787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8/29/2019 9:23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7795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8/29/2019 9:23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60178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8/29/2019 9:23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7439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8/29/2019 9:24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3607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73667" y="1905001"/>
            <a:ext cx="10242551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3666" y="4344989"/>
            <a:ext cx="10242551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538989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3"/>
            <a:ext cx="11176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23775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3"/>
            <a:ext cx="11176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1" y="6238876"/>
            <a:ext cx="12192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829688019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5273" y="4344989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162833551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963084" y="1905001"/>
            <a:ext cx="10720917" cy="21082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8331675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963084" y="1905001"/>
            <a:ext cx="10720917" cy="21082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6157697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5273" y="4695528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425161994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38054594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8000" y="1412875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10985755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08000" y="1411553"/>
            <a:ext cx="54864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411553"/>
            <a:ext cx="54864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61604137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08000" y="1757802"/>
            <a:ext cx="54864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7999" y="2174876"/>
            <a:ext cx="54864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4642" y="1757802"/>
            <a:ext cx="548935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490632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4946047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16126422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758580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375240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08000" y="1412876"/>
            <a:ext cx="11176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12192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523" y="6093297"/>
            <a:ext cx="1341967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613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12192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3" y="1905001"/>
            <a:ext cx="10720917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570900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12192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3" y="1905001"/>
            <a:ext cx="10720917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593475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uc.br/index.php/graduacao-computacao-projeto-pedagogico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ANALISE ORIENTADA A OBJETOS</a:t>
            </a:r>
            <a:endParaRPr lang="pt-BR" dirty="0"/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254250" y="4344988"/>
            <a:ext cx="7681913" cy="1748308"/>
          </a:xfrm>
        </p:spPr>
        <p:txBody>
          <a:bodyPr>
            <a:normAutofit/>
          </a:bodyPr>
          <a:lstStyle/>
          <a:p>
            <a:r>
              <a:rPr lang="pt-BR" sz="4000" dirty="0">
                <a:solidFill>
                  <a:srgbClr val="FFFFFF">
                    <a:tint val="75000"/>
                  </a:srgbClr>
                </a:solidFill>
              </a:rPr>
              <a:t>Aula: </a:t>
            </a:r>
            <a:r>
              <a:rPr lang="pt-BR" sz="4000" dirty="0" smtClean="0">
                <a:solidFill>
                  <a:srgbClr val="FFFFFF">
                    <a:tint val="75000"/>
                  </a:srgbClr>
                </a:solidFill>
              </a:rPr>
              <a:t>01</a:t>
            </a:r>
            <a:endParaRPr lang="pt-BR" sz="4000" dirty="0">
              <a:solidFill>
                <a:srgbClr val="FFFFFF">
                  <a:tint val="75000"/>
                </a:srgbClr>
              </a:solidFill>
            </a:endParaRPr>
          </a:p>
          <a:p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Conteúdo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8583488" cy="2895152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Apresentação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Objetivos;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Ementário;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Metodologia;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Referências bibliográficas;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Avaliação</a:t>
            </a:r>
            <a:r>
              <a:rPr lang="pt-BR" dirty="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29122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Apresentação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3"/>
            <a:ext cx="8382000" cy="3631763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Objetivos:</a:t>
            </a:r>
          </a:p>
          <a:p>
            <a:pPr lvl="1"/>
            <a:r>
              <a:rPr lang="pt-BR" dirty="0" smtClean="0"/>
              <a:t>Fazer com que o educando compreenda a import</a:t>
            </a:r>
            <a:r>
              <a:rPr lang="pt-BR" dirty="0" smtClean="0"/>
              <a:t>ância da utilização de ferramentas de análise orientadas a objetos nos dias de hoje, sendo capaz de elaborar um sistema utilizando a UML como ferramenta de trabalho e seus diagramas dando continuidade com os diagramas de sequência, colaboração, gráfico de estado, atividades em uma ferramenta case.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52353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Apresentação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9159552" cy="5182957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Ementário:</a:t>
            </a:r>
          </a:p>
          <a:p>
            <a:pPr lvl="1"/>
            <a:r>
              <a:rPr lang="pt-BR" dirty="0" smtClean="0"/>
              <a:t>Conceitos de Diagrama de Sequência: Atores, Objetos e Linhas de Vida. Foco de Ativação, mensagens ou estímulos, Caso de Uso para a elaboração do Diagrama de Sequência. Auto Chamadas e Condições; Diagrama de Colaboração: Atores, Objetos, vínculos e mensagens; Diagrama de Gráfico de Estado: Compostos, Concorrentes e sincronismo; Diagrama de Atividades: Estado de </a:t>
            </a:r>
            <a:r>
              <a:rPr lang="pt-BR" dirty="0" err="1" smtClean="0"/>
              <a:t>sub-atividade</a:t>
            </a:r>
            <a:r>
              <a:rPr lang="pt-BR" dirty="0" smtClean="0"/>
              <a:t> e Concorrência Dinâmica, Envio e recebimento de sinal. Raias de Natação. Estudos de Caso para implementação dos diagramas. Diagrama de Iteração e suas variações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75835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Apresentação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8382000" cy="2096984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Metodologia: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Aulas expositivas, exercícios teóricos, prática com base em estudos de caso, trabalhos em grupo, apresentação de slides e diagramas, pesquisas </a:t>
            </a:r>
            <a:r>
              <a:rPr lang="pt-BR" dirty="0" smtClean="0"/>
              <a:t>na internet.</a:t>
            </a:r>
            <a:endParaRPr lang="pt-BR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9621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Apresentação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3"/>
            <a:ext cx="9663608" cy="4949047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Referências:</a:t>
            </a:r>
          </a:p>
          <a:p>
            <a:pPr lvl="1"/>
            <a:r>
              <a:rPr lang="pt-BR" sz="2400" spc="-60" dirty="0" smtClean="0"/>
              <a:t>BEZERRA, Eduardo. Princípios de análise e projeto de sistemas com UML. 2ed. Rio de Janeiro: Campus, 2007.</a:t>
            </a:r>
          </a:p>
          <a:p>
            <a:pPr lvl="1"/>
            <a:r>
              <a:rPr lang="pt-BR" sz="2400" spc="-60" dirty="0" smtClean="0"/>
              <a:t>GILLEANES</a:t>
            </a:r>
            <a:r>
              <a:rPr lang="pt-BR" sz="2400" spc="-60" dirty="0"/>
              <a:t>, T. A. Guedes. UML 2: Uma abordagem prática. 3.ed. São Paulo: </a:t>
            </a:r>
            <a:r>
              <a:rPr lang="pt-BR" sz="2400" spc="-60" dirty="0" err="1"/>
              <a:t>Novatec</a:t>
            </a:r>
            <a:r>
              <a:rPr lang="pt-BR" sz="2400" spc="-60" dirty="0"/>
              <a:t>, </a:t>
            </a:r>
            <a:r>
              <a:rPr lang="pt-BR" sz="2400" spc="-60" dirty="0" smtClean="0"/>
              <a:t>2009.</a:t>
            </a:r>
          </a:p>
          <a:p>
            <a:pPr lvl="1"/>
            <a:r>
              <a:rPr lang="pt-BR" sz="2400" spc="-60" dirty="0" smtClean="0"/>
              <a:t>FOWLER, M.: UML essencial: um breve guia para a linguagem padrão de modelagem de objetos. Porto Alegre: </a:t>
            </a:r>
            <a:r>
              <a:rPr lang="pt-BR" sz="2400" spc="-60" dirty="0" err="1" smtClean="0"/>
              <a:t>Bookman</a:t>
            </a:r>
            <a:r>
              <a:rPr lang="pt-BR" sz="2400" spc="-60" dirty="0" smtClean="0"/>
              <a:t>, 2005.</a:t>
            </a:r>
          </a:p>
          <a:p>
            <a:pPr lvl="1"/>
            <a:r>
              <a:rPr lang="pt-BR" sz="2400" spc="-60" dirty="0" smtClean="0"/>
              <a:t>POMPILHO, S.: Análise essencial guia prático de análise de sistemas. Rio de Janeiro: </a:t>
            </a:r>
            <a:r>
              <a:rPr lang="pt-BR" sz="2400" spc="-60" dirty="0" err="1" smtClean="0"/>
              <a:t>Infobook</a:t>
            </a:r>
            <a:r>
              <a:rPr lang="pt-BR" sz="2400" spc="-60" dirty="0" smtClean="0"/>
              <a:t>, 1995.</a:t>
            </a:r>
          </a:p>
          <a:p>
            <a:pPr lvl="1"/>
            <a:r>
              <a:rPr lang="pt-BR" sz="2400" spc="-60" dirty="0" smtClean="0"/>
              <a:t>GANE, Chris. Análise Estruturada de Sistemas. RJ: LTC, 2002.</a:t>
            </a:r>
          </a:p>
          <a:p>
            <a:pPr lvl="1"/>
            <a:r>
              <a:rPr lang="pt-BR" sz="2400" spc="-60" dirty="0" smtClean="0"/>
              <a:t>YOURDON, E. Análise Estruturada Moderna. Rio de Janeiro: Campus, 1990.</a:t>
            </a:r>
          </a:p>
          <a:p>
            <a:pPr lvl="1"/>
            <a:r>
              <a:rPr lang="pt-BR" sz="2400" spc="-60" dirty="0" smtClean="0"/>
              <a:t>DE MARCO, T. Análise estruturada e especificação de sistemas. Rio de Janeiro: Campus, 2001.</a:t>
            </a:r>
            <a:endParaRPr lang="pt-BR" sz="2400" spc="-60" dirty="0"/>
          </a:p>
        </p:txBody>
      </p:sp>
    </p:spTree>
    <p:extLst>
      <p:ext uri="{BB962C8B-B14F-4D97-AF65-F5344CB8AC3E}">
        <p14:creationId xmlns:p14="http://schemas.microsoft.com/office/powerpoint/2010/main" val="21991239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Apresentação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8382000" cy="191437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Avaliação:</a:t>
            </a:r>
            <a:endParaRPr lang="pt-BR" dirty="0">
              <a:solidFill>
                <a:srgbClr val="FFFFFF"/>
              </a:solidFill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Prova;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Trabalho em grupo;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Prova</a:t>
            </a:r>
            <a:r>
              <a:rPr lang="pt-BR" dirty="0">
                <a:solidFill>
                  <a:srgbClr val="FFFFFF"/>
                </a:solidFill>
              </a:rPr>
              <a:t>.</a:t>
            </a:r>
            <a:endParaRPr lang="pt-BR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8005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Referências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8382000" cy="2326791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800" dirty="0">
                <a:solidFill>
                  <a:srgbClr val="FFFFFF"/>
                </a:solidFill>
              </a:rPr>
              <a:t>FEUC</a:t>
            </a:r>
            <a:r>
              <a:rPr lang="pt-BR" sz="2800" dirty="0">
                <a:solidFill>
                  <a:srgbClr val="FFFFFF"/>
                </a:solidFill>
                <a:latin typeface="Calibri"/>
              </a:rPr>
              <a:t>. </a:t>
            </a:r>
            <a:r>
              <a:rPr lang="pt-BR" sz="2800" i="1" dirty="0">
                <a:solidFill>
                  <a:srgbClr val="FFFFFF"/>
                </a:solidFill>
                <a:latin typeface="Calibri"/>
              </a:rPr>
              <a:t>Projeto Pedagógico do Curso de Bacharelado em Sistemas de Informação</a:t>
            </a:r>
            <a:r>
              <a:rPr lang="pt-BR" sz="2800" dirty="0">
                <a:solidFill>
                  <a:srgbClr val="FFFFFF"/>
                </a:solidFill>
                <a:latin typeface="Calibri"/>
              </a:rPr>
              <a:t>. Rio de Janeiro, 2013. </a:t>
            </a:r>
            <a:r>
              <a:rPr lang="pt-BR" sz="2800" dirty="0">
                <a:solidFill>
                  <a:srgbClr val="FFFFFF"/>
                </a:solidFill>
              </a:rPr>
              <a:t>Disponível </a:t>
            </a:r>
            <a:r>
              <a:rPr lang="pt-BR" sz="2800" dirty="0">
                <a:solidFill>
                  <a:srgbClr val="FFFFFF"/>
                </a:solidFill>
              </a:rPr>
              <a:t>em: </a:t>
            </a:r>
            <a:r>
              <a:rPr lang="pt-BR" sz="2800" dirty="0">
                <a:solidFill>
                  <a:srgbClr val="FFFFFF"/>
                </a:solidFill>
                <a:hlinkClick r:id="rId3"/>
              </a:rPr>
              <a:t>http://</a:t>
            </a:r>
            <a:r>
              <a:rPr lang="pt-BR" sz="2800" dirty="0">
                <a:solidFill>
                  <a:srgbClr val="FFFFFF"/>
                </a:solidFill>
                <a:hlinkClick r:id="rId3"/>
              </a:rPr>
              <a:t>www.feuc.br/index.php/graduacao-computacao-projeto-pedagogico</a:t>
            </a:r>
            <a:r>
              <a:rPr lang="pt-BR" sz="2800" dirty="0">
                <a:solidFill>
                  <a:srgbClr val="FFFFFF"/>
                </a:solidFill>
              </a:rPr>
              <a:t>. </a:t>
            </a:r>
            <a:r>
              <a:rPr lang="pt-BR" sz="2800" dirty="0">
                <a:solidFill>
                  <a:srgbClr val="FFFFFF"/>
                </a:solidFill>
              </a:rPr>
              <a:t>Acesso em dezembro/2015</a:t>
            </a:r>
            <a:r>
              <a:rPr lang="pt-BR" sz="2800" dirty="0" smtClean="0">
                <a:solidFill>
                  <a:srgbClr val="FFFFFF"/>
                </a:solidFill>
              </a:rPr>
              <a:t>.</a:t>
            </a:r>
            <a:endParaRPr lang="pt-BR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5616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FEUC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ma FEUC" id="{B2B82C96-EDA3-4194-BBCE-6970A3170711}" vid="{16526833-0511-4A6E-8BAA-C595FC14324E}"/>
    </a:ext>
  </a:extLst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FEUC</Template>
  <TotalTime>466</TotalTime>
  <Words>1177</Words>
  <Application>Microsoft Office PowerPoint</Application>
  <PresentationFormat>Widescreen</PresentationFormat>
  <Paragraphs>63</Paragraphs>
  <Slides>8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Courier New</vt:lpstr>
      <vt:lpstr>Wingdings</vt:lpstr>
      <vt:lpstr>Tema FEUC</vt:lpstr>
      <vt:lpstr>Branco com fonte Courier para slides de código</vt:lpstr>
      <vt:lpstr>1_Branco com fonte Courier para slides de código</vt:lpstr>
      <vt:lpstr>ANALISE ORIENTADA A OBJETOS</vt:lpstr>
      <vt:lpstr>Conteúdo</vt:lpstr>
      <vt:lpstr>Apresentação</vt:lpstr>
      <vt:lpstr>Apresentação</vt:lpstr>
      <vt:lpstr>Apresentação</vt:lpstr>
      <vt:lpstr>Apresentação</vt:lpstr>
      <vt:lpstr>Apresentação</vt:lpstr>
      <vt:lpstr>Referências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Análise Orientada a Objetos</dc:title>
  <dc:creator>Varajão</dc:creator>
  <cp:lastModifiedBy>varajao</cp:lastModifiedBy>
  <cp:revision>40</cp:revision>
  <dcterms:created xsi:type="dcterms:W3CDTF">2014-04-01T21:25:56Z</dcterms:created>
  <dcterms:modified xsi:type="dcterms:W3CDTF">2019-08-30T00:37:34Z</dcterms:modified>
</cp:coreProperties>
</file>