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  <p:sldMasterId id="2147483711" r:id="rId2"/>
    <p:sldMasterId id="2147483713" r:id="rId3"/>
  </p:sldMasterIdLst>
  <p:notesMasterIdLst>
    <p:notesMasterId r:id="rId26"/>
  </p:notesMasterIdLst>
  <p:sldIdLst>
    <p:sldId id="271" r:id="rId4"/>
    <p:sldId id="276" r:id="rId5"/>
    <p:sldId id="288" r:id="rId6"/>
    <p:sldId id="289" r:id="rId7"/>
    <p:sldId id="291" r:id="rId8"/>
    <p:sldId id="305" r:id="rId9"/>
    <p:sldId id="290" r:id="rId10"/>
    <p:sldId id="292" r:id="rId11"/>
    <p:sldId id="298" r:id="rId12"/>
    <p:sldId id="293" r:id="rId13"/>
    <p:sldId id="294" r:id="rId14"/>
    <p:sldId id="295" r:id="rId15"/>
    <p:sldId id="306" r:id="rId16"/>
    <p:sldId id="296" r:id="rId17"/>
    <p:sldId id="297" r:id="rId18"/>
    <p:sldId id="299" r:id="rId19"/>
    <p:sldId id="300" r:id="rId20"/>
    <p:sldId id="301" r:id="rId21"/>
    <p:sldId id="302" r:id="rId22"/>
    <p:sldId id="304" r:id="rId23"/>
    <p:sldId id="303" r:id="rId24"/>
    <p:sldId id="287" r:id="rId25"/>
  </p:sldIdLst>
  <p:sldSz cx="12192000" cy="6858000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0" autoAdjust="0"/>
  </p:normalViewPr>
  <p:slideViewPr>
    <p:cSldViewPr>
      <p:cViewPr varScale="1">
        <p:scale>
          <a:sx n="70" d="100"/>
          <a:sy n="70" d="100"/>
        </p:scale>
        <p:origin x="714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5F8387-B346-44E9-B812-7CCA2F9143B4}" type="datetimeFigureOut">
              <a:rPr lang="pt-BR" smtClean="0"/>
              <a:t>20/08/2019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F7F318-06C5-4E00-BDA5-65F6C116D7C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0229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8/20/2019 6:53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16193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8/20/2019 6:53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38280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8/20/2019 6:53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38280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8/20/2019 7:29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58980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8/20/2019 6:53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38280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8/20/2019 6:53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38280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8/20/2019 6:53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382805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8/20/2019 6:53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17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382805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8/20/2019 6:53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18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382805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8/20/2019 6:53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19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382805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8/20/2019 6:53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20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38280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8/20/2019 6:53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382805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8/20/2019 6:53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382805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8/20/2019 6:53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43781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8/20/2019 6:53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38280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8/20/2019 6:53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38280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8/20/2019 7:14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258746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8/20/2019 6:53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7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38280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8/20/2019 6:53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8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38280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8/20/2019 6:53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9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38280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8/20/2019 6:53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10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38280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73667" y="1905001"/>
            <a:ext cx="10242551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73666" y="4344989"/>
            <a:ext cx="10242551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945389894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508000" y="1411553"/>
            <a:ext cx="11176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94237752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508000" y="1411553"/>
            <a:ext cx="11176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Texto 6"/>
          <p:cNvSpPr>
            <a:spLocks noGrp="1"/>
          </p:cNvSpPr>
          <p:nvPr>
            <p:ph type="body" sz="quarter" idx="11"/>
          </p:nvPr>
        </p:nvSpPr>
        <p:spPr>
          <a:xfrm>
            <a:off x="1" y="6238876"/>
            <a:ext cx="12192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1829688019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lides &quot;especiais&quot; 2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825625" y="649805"/>
            <a:ext cx="9390944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25273" y="4344989"/>
            <a:ext cx="9390944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962732" y="2355850"/>
            <a:ext cx="10253485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smtClean="0"/>
              <a:t>clique para…</a:t>
            </a:r>
          </a:p>
        </p:txBody>
      </p:sp>
    </p:spTree>
    <p:extLst>
      <p:ext uri="{BB962C8B-B14F-4D97-AF65-F5344CB8AC3E}">
        <p14:creationId xmlns:p14="http://schemas.microsoft.com/office/powerpoint/2010/main" val="1628335512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ar para slides com Código de Softw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963084" y="1905001"/>
            <a:ext cx="10720917" cy="2108269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83316756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ar para slides com Código de Softw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963084" y="1905001"/>
            <a:ext cx="10720917" cy="2108269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461576977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s &quot;especiais&quot; 1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825625" y="649805"/>
            <a:ext cx="9390944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25273" y="4695528"/>
            <a:ext cx="9390944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 dirty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962732" y="2355850"/>
            <a:ext cx="10253485" cy="2153270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88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dirty="0" smtClean="0"/>
              <a:t>clique para…</a:t>
            </a:r>
          </a:p>
        </p:txBody>
      </p:sp>
    </p:spTree>
    <p:extLst>
      <p:ext uri="{BB962C8B-B14F-4D97-AF65-F5344CB8AC3E}">
        <p14:creationId xmlns:p14="http://schemas.microsoft.com/office/powerpoint/2010/main" val="4251619947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 dirty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508000" y="1411552"/>
            <a:ext cx="11176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380545940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8000" y="1412875"/>
            <a:ext cx="11176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109857559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08000" y="1411553"/>
            <a:ext cx="5486400" cy="1742015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97600" y="1411553"/>
            <a:ext cx="5486400" cy="1742015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616041377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08000" y="1757802"/>
            <a:ext cx="5486400" cy="346249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07999" y="2174876"/>
            <a:ext cx="54864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94642" y="1757802"/>
            <a:ext cx="5489359" cy="346249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93368" y="2174876"/>
            <a:ext cx="5490632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449460472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161264221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7585805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Imprime em ESCALA DE CINZ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43752407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508000" y="230189"/>
            <a:ext cx="11176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dirty="0" smtClean="0"/>
              <a:t>Clique para editar o estilo do título Mestre</a:t>
            </a:r>
            <a:endParaRPr lang="pt-BR" noProof="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08000" y="1412876"/>
            <a:ext cx="11176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pt-BR" noProof="0" dirty="0" smtClean="0"/>
              <a:t>Clique para editar os estilos do texto Mestre</a:t>
            </a:r>
          </a:p>
          <a:p>
            <a:pPr lvl="1"/>
            <a:r>
              <a:rPr lang="pt-BR" noProof="0" dirty="0" smtClean="0"/>
              <a:t>Segundo nível</a:t>
            </a:r>
          </a:p>
          <a:p>
            <a:pPr lvl="2"/>
            <a:r>
              <a:rPr lang="pt-BR" noProof="0" dirty="0" smtClean="0"/>
              <a:t>Terceiro nível</a:t>
            </a:r>
          </a:p>
          <a:p>
            <a:pPr lvl="3"/>
            <a:r>
              <a:rPr lang="pt-BR" noProof="0" dirty="0" smtClean="0"/>
              <a:t>Quarto nível</a:t>
            </a:r>
          </a:p>
          <a:p>
            <a:pPr lvl="4"/>
            <a:r>
              <a:rPr lang="pt-BR" noProof="0" dirty="0" smtClean="0"/>
              <a:t>Quinto nível</a:t>
            </a:r>
            <a:endParaRPr lang="pt-BR" noProof="0" dirty="0"/>
          </a:p>
        </p:txBody>
      </p:sp>
      <p:pic>
        <p:nvPicPr>
          <p:cNvPr id="4" name="Imagem 3" descr="footer_graphic.pn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0" y="5435827"/>
            <a:ext cx="12192000" cy="1420586"/>
          </a:xfrm>
          <a:prstGeom prst="rect">
            <a:avLst/>
          </a:prstGeom>
        </p:spPr>
      </p:pic>
      <p:pic>
        <p:nvPicPr>
          <p:cNvPr id="6" name="Picture 4" descr="banner_prof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0523" y="6093297"/>
            <a:ext cx="1341967" cy="804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76133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12192000" cy="5558294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508000" y="230189"/>
            <a:ext cx="11176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63083" y="1905001"/>
            <a:ext cx="10720917" cy="21082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570900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12192000" cy="5558294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508000" y="230189"/>
            <a:ext cx="11176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63083" y="1905001"/>
            <a:ext cx="10720917" cy="21082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1593475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/>
              <a:t>ANALISE ORIENTADA A OBJETOS</a:t>
            </a:r>
            <a:endParaRPr lang="pt-BR" dirty="0"/>
          </a:p>
        </p:txBody>
      </p:sp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2254250" y="4344988"/>
            <a:ext cx="7681913" cy="1748308"/>
          </a:xfrm>
        </p:spPr>
        <p:txBody>
          <a:bodyPr>
            <a:normAutofit/>
          </a:bodyPr>
          <a:lstStyle/>
          <a:p>
            <a:r>
              <a:rPr lang="pt-BR" sz="4000" dirty="0">
                <a:solidFill>
                  <a:srgbClr val="FFFFFF">
                    <a:tint val="75000"/>
                  </a:srgbClr>
                </a:solidFill>
              </a:rPr>
              <a:t>Aula: 02</a:t>
            </a:r>
          </a:p>
          <a:p>
            <a:r>
              <a:rPr lang="pt-BR" b="0" i="0" dirty="0" smtClean="0">
                <a:solidFill>
                  <a:srgbClr val="FFFFFF">
                    <a:tint val="75000"/>
                  </a:srgbClr>
                </a:solidFill>
              </a:rPr>
              <a:t>Prof.: Fabrício </a:t>
            </a:r>
            <a:r>
              <a:rPr lang="pt-BR" b="0" i="0" dirty="0" err="1" smtClean="0">
                <a:solidFill>
                  <a:srgbClr val="FFFFFF">
                    <a:tint val="75000"/>
                  </a:srgbClr>
                </a:solidFill>
              </a:rPr>
              <a:t>Varajão</a:t>
            </a:r>
            <a:endParaRPr lang="pt-BR" b="0" i="0" dirty="0" smtClean="0">
              <a:solidFill>
                <a:srgbClr val="FFFFFF">
                  <a:tint val="75000"/>
                </a:srgb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5000" y="230189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>
                <a:effectLst/>
              </a:rPr>
              <a:t>Diagrama de Sequência</a:t>
            </a:r>
            <a:endParaRPr lang="pt-BR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513" y="908721"/>
            <a:ext cx="8847143" cy="5513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tângulo 5"/>
          <p:cNvSpPr/>
          <p:nvPr/>
        </p:nvSpPr>
        <p:spPr bwMode="auto">
          <a:xfrm>
            <a:off x="7392144" y="2492896"/>
            <a:ext cx="2736304" cy="374441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/>
            <a:r>
              <a:rPr lang="pt-BR" sz="2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MENSAGENS OU ESTÍMULOS TROCADOS ENTRE OS OBJETOS</a:t>
            </a:r>
          </a:p>
        </p:txBody>
      </p:sp>
      <p:sp>
        <p:nvSpPr>
          <p:cNvPr id="10" name="Elipse 9"/>
          <p:cNvSpPr/>
          <p:nvPr/>
        </p:nvSpPr>
        <p:spPr bwMode="auto">
          <a:xfrm>
            <a:off x="2351584" y="2605148"/>
            <a:ext cx="2520280" cy="535821"/>
          </a:xfrm>
          <a:prstGeom prst="ellipse">
            <a:avLst/>
          </a:prstGeom>
          <a:noFill/>
          <a:ln w="571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/>
            <a:endParaRPr lang="pt-BR" sz="23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15" name="Elipse 14"/>
          <p:cNvSpPr/>
          <p:nvPr/>
        </p:nvSpPr>
        <p:spPr bwMode="auto">
          <a:xfrm>
            <a:off x="2495600" y="3602568"/>
            <a:ext cx="2139139" cy="651298"/>
          </a:xfrm>
          <a:prstGeom prst="ellipse">
            <a:avLst/>
          </a:prstGeom>
          <a:noFill/>
          <a:ln w="571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/>
            <a:endParaRPr lang="pt-BR" sz="23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11" name="Elipse 10"/>
          <p:cNvSpPr/>
          <p:nvPr/>
        </p:nvSpPr>
        <p:spPr bwMode="auto">
          <a:xfrm>
            <a:off x="4634739" y="3168425"/>
            <a:ext cx="2613389" cy="759793"/>
          </a:xfrm>
          <a:prstGeom prst="ellipse">
            <a:avLst/>
          </a:prstGeom>
          <a:noFill/>
          <a:ln w="571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/>
            <a:endParaRPr lang="pt-BR" sz="23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627962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5000" y="230189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>
                <a:effectLst/>
              </a:rPr>
              <a:t>Diagrama de Sequência</a:t>
            </a:r>
            <a:endParaRPr lang="pt-BR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513" y="908721"/>
            <a:ext cx="8847143" cy="5513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tângulo 5"/>
          <p:cNvSpPr/>
          <p:nvPr/>
        </p:nvSpPr>
        <p:spPr bwMode="auto">
          <a:xfrm>
            <a:off x="2351584" y="2492896"/>
            <a:ext cx="4536504" cy="374441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/>
            <a:r>
              <a:rPr lang="pt-BR" sz="2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CHAMADAS DE MÉTODOS / MENSAGEM DE DISPARO DE MÉTODO ENTRE OBJETOS</a:t>
            </a:r>
          </a:p>
        </p:txBody>
      </p:sp>
      <p:sp>
        <p:nvSpPr>
          <p:cNvPr id="10" name="Elipse 9"/>
          <p:cNvSpPr/>
          <p:nvPr/>
        </p:nvSpPr>
        <p:spPr bwMode="auto">
          <a:xfrm>
            <a:off x="7104112" y="2708921"/>
            <a:ext cx="2520280" cy="535821"/>
          </a:xfrm>
          <a:prstGeom prst="ellipse">
            <a:avLst/>
          </a:prstGeom>
          <a:noFill/>
          <a:ln w="571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/>
            <a:endParaRPr lang="pt-BR" sz="23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12" name="Elipse 11"/>
          <p:cNvSpPr/>
          <p:nvPr/>
        </p:nvSpPr>
        <p:spPr bwMode="auto">
          <a:xfrm>
            <a:off x="7081228" y="3767708"/>
            <a:ext cx="2520280" cy="535821"/>
          </a:xfrm>
          <a:prstGeom prst="ellipse">
            <a:avLst/>
          </a:prstGeom>
          <a:noFill/>
          <a:ln w="571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/>
            <a:endParaRPr lang="pt-BR" sz="23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13" name="Elipse 12"/>
          <p:cNvSpPr/>
          <p:nvPr/>
        </p:nvSpPr>
        <p:spPr bwMode="auto">
          <a:xfrm>
            <a:off x="7048465" y="4653137"/>
            <a:ext cx="2520280" cy="535821"/>
          </a:xfrm>
          <a:prstGeom prst="ellipse">
            <a:avLst/>
          </a:prstGeom>
          <a:noFill/>
          <a:ln w="571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/>
            <a:endParaRPr lang="pt-BR" sz="23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83100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5000" y="230189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>
                <a:effectLst/>
              </a:rPr>
              <a:t>Diagrama de Sequência</a:t>
            </a:r>
            <a:endParaRPr lang="pt-BR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513" y="908721"/>
            <a:ext cx="8847143" cy="5513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tângulo 5"/>
          <p:cNvSpPr/>
          <p:nvPr/>
        </p:nvSpPr>
        <p:spPr bwMode="auto">
          <a:xfrm>
            <a:off x="2351584" y="2492896"/>
            <a:ext cx="4536504" cy="374441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/>
            <a:r>
              <a:rPr lang="pt-BR" sz="2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RETORNOS DE MÉTODOS / MENSAGEM DE RETORNO</a:t>
            </a:r>
          </a:p>
        </p:txBody>
      </p:sp>
      <p:sp>
        <p:nvSpPr>
          <p:cNvPr id="10" name="Elipse 9"/>
          <p:cNvSpPr/>
          <p:nvPr/>
        </p:nvSpPr>
        <p:spPr bwMode="auto">
          <a:xfrm>
            <a:off x="7104112" y="3109204"/>
            <a:ext cx="2520280" cy="535821"/>
          </a:xfrm>
          <a:prstGeom prst="ellipse">
            <a:avLst/>
          </a:prstGeom>
          <a:noFill/>
          <a:ln w="571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/>
            <a:endParaRPr lang="pt-BR" sz="23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12" name="Elipse 11"/>
          <p:cNvSpPr/>
          <p:nvPr/>
        </p:nvSpPr>
        <p:spPr bwMode="auto">
          <a:xfrm>
            <a:off x="7081228" y="4221089"/>
            <a:ext cx="2520280" cy="535821"/>
          </a:xfrm>
          <a:prstGeom prst="ellipse">
            <a:avLst/>
          </a:prstGeom>
          <a:noFill/>
          <a:ln w="571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/>
            <a:endParaRPr lang="pt-BR" sz="23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13" name="Elipse 12"/>
          <p:cNvSpPr/>
          <p:nvPr/>
        </p:nvSpPr>
        <p:spPr bwMode="auto">
          <a:xfrm>
            <a:off x="7048465" y="5053420"/>
            <a:ext cx="2520280" cy="535821"/>
          </a:xfrm>
          <a:prstGeom prst="ellipse">
            <a:avLst/>
          </a:prstGeom>
          <a:noFill/>
          <a:ln w="571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/>
            <a:endParaRPr lang="pt-BR" sz="23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287690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5000" y="230189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>
                <a:effectLst/>
              </a:rPr>
              <a:t>Diagrama de Sequência</a:t>
            </a:r>
            <a:endParaRPr lang="pt-BR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513" y="908721"/>
            <a:ext cx="8847143" cy="5513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190259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5000" y="230189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>
                <a:effectLst/>
              </a:rPr>
              <a:t>Diagrama de Sequência</a:t>
            </a:r>
            <a:endParaRPr lang="pt-BR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1905000" y="1411552"/>
            <a:ext cx="8583488" cy="3102388"/>
          </a:xfrm>
        </p:spPr>
        <p:txBody>
          <a:bodyPr/>
          <a:lstStyle/>
          <a:p>
            <a:r>
              <a:rPr lang="pt-BR" dirty="0" smtClean="0"/>
              <a:t>Assim como vimos que este diagrama depende dos diagramas de casos de uso e de classes, este também é uma excelente forma de validar e complementar o diagrama de classes, pois é ao modelar um diagrama de sequência que se percebe quais métodos são necessários declarar em que classes.</a:t>
            </a:r>
          </a:p>
        </p:txBody>
      </p:sp>
    </p:spTree>
    <p:extLst>
      <p:ext uri="{BB962C8B-B14F-4D97-AF65-F5344CB8AC3E}">
        <p14:creationId xmlns:p14="http://schemas.microsoft.com/office/powerpoint/2010/main" val="226335840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5000" y="230189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>
                <a:effectLst/>
              </a:rPr>
              <a:t>Diagrama de Sequência</a:t>
            </a:r>
            <a:endParaRPr lang="pt-BR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536" y="116632"/>
            <a:ext cx="8640960" cy="6522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802244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5000" y="230189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>
                <a:effectLst/>
              </a:rPr>
              <a:t>Exercício:</a:t>
            </a:r>
            <a:endParaRPr lang="pt-BR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sp>
        <p:nvSpPr>
          <p:cNvPr id="4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1905000" y="1411553"/>
            <a:ext cx="8583488" cy="1329595"/>
          </a:xfrm>
        </p:spPr>
        <p:txBody>
          <a:bodyPr/>
          <a:lstStyle/>
          <a:p>
            <a:r>
              <a:rPr lang="pt-BR" dirty="0" smtClean="0"/>
              <a:t>A partir do diagrama a seguir crie uma sequência para a solicitação de bebida em uma máquina de bebidas</a:t>
            </a:r>
          </a:p>
        </p:txBody>
      </p:sp>
    </p:spTree>
    <p:extLst>
      <p:ext uri="{BB962C8B-B14F-4D97-AF65-F5344CB8AC3E}">
        <p14:creationId xmlns:p14="http://schemas.microsoft.com/office/powerpoint/2010/main" val="11507119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5000" y="230189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>
                <a:effectLst/>
              </a:rPr>
              <a:t>Exercício:</a:t>
            </a:r>
            <a:endParaRPr lang="pt-BR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7939" y="895350"/>
            <a:ext cx="7096125" cy="506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032535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5000" y="230189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>
                <a:effectLst/>
              </a:rPr>
              <a:t>Exercício:</a:t>
            </a:r>
            <a:endParaRPr lang="pt-BR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4863"/>
          <a:stretch/>
        </p:blipFill>
        <p:spPr bwMode="auto">
          <a:xfrm>
            <a:off x="1858836" y="980729"/>
            <a:ext cx="8435702" cy="1380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016052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5000" y="230189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>
                <a:effectLst/>
              </a:rPr>
              <a:t>Exercício:</a:t>
            </a:r>
            <a:endParaRPr lang="pt-BR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8836" y="980728"/>
            <a:ext cx="8435702" cy="5491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414742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5000" y="230189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cs typeface="Arial"/>
              </a:rPr>
              <a:t>Conteúdo</a:t>
            </a:r>
            <a:endParaRPr lang="pt-BR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1905000" y="1411552"/>
            <a:ext cx="8583488" cy="1865126"/>
          </a:xfrm>
        </p:spPr>
        <p:txBody>
          <a:bodyPr/>
          <a:lstStyle/>
          <a:p>
            <a:pPr lvl="0"/>
            <a:r>
              <a:rPr lang="pt-BR" dirty="0" smtClean="0"/>
              <a:t>Diagrama de Sequência</a:t>
            </a:r>
          </a:p>
          <a:p>
            <a:pPr lvl="1"/>
            <a:r>
              <a:rPr lang="pt-BR" dirty="0" smtClean="0"/>
              <a:t>Conceitos</a:t>
            </a:r>
          </a:p>
          <a:p>
            <a:pPr lvl="1"/>
            <a:r>
              <a:rPr lang="pt-BR" dirty="0" smtClean="0"/>
              <a:t>Exemplos</a:t>
            </a:r>
          </a:p>
          <a:p>
            <a:pPr lvl="1"/>
            <a:r>
              <a:rPr lang="pt-BR" dirty="0" smtClean="0"/>
              <a:t>Exercícios</a:t>
            </a:r>
          </a:p>
        </p:txBody>
      </p:sp>
    </p:spTree>
    <p:extLst>
      <p:ext uri="{BB962C8B-B14F-4D97-AF65-F5344CB8AC3E}">
        <p14:creationId xmlns:p14="http://schemas.microsoft.com/office/powerpoint/2010/main" val="331291229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5000" y="230189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>
                <a:effectLst/>
              </a:rPr>
              <a:t>Exercício:</a:t>
            </a:r>
            <a:endParaRPr lang="pt-BR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sp>
        <p:nvSpPr>
          <p:cNvPr id="4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1905000" y="1411553"/>
            <a:ext cx="8583488" cy="886397"/>
          </a:xfrm>
        </p:spPr>
        <p:txBody>
          <a:bodyPr/>
          <a:lstStyle/>
          <a:p>
            <a:r>
              <a:rPr lang="pt-BR" dirty="0" smtClean="0"/>
              <a:t>Agora vamos criar uma sequência para uma chamada telefônica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9300" y="2852936"/>
            <a:ext cx="81534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2236634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5000" y="230189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>
                <a:effectLst/>
              </a:rPr>
              <a:t>Exercício:</a:t>
            </a:r>
            <a:endParaRPr lang="pt-BR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1544" y="1052737"/>
            <a:ext cx="8096250" cy="501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7622835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5000" y="230189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cs typeface="Arial"/>
              </a:rPr>
              <a:t>Referências</a:t>
            </a:r>
            <a:endParaRPr lang="pt-BR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1905000" y="1411553"/>
            <a:ext cx="8382000" cy="775597"/>
          </a:xfrm>
        </p:spPr>
        <p:txBody>
          <a:bodyPr/>
          <a:lstStyle/>
          <a:p>
            <a:r>
              <a:rPr lang="pt-BR" sz="2800" dirty="0"/>
              <a:t>GILLEANES, T. A. Guedes. UML 2: Uma abordagem prática. 3.ed. São Paulo: </a:t>
            </a:r>
            <a:r>
              <a:rPr lang="pt-BR" sz="2800" dirty="0" err="1"/>
              <a:t>Novatec</a:t>
            </a:r>
            <a:r>
              <a:rPr lang="pt-BR" sz="2800" dirty="0"/>
              <a:t>, 2009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92905066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5000" y="230189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>
                <a:effectLst/>
              </a:rPr>
              <a:t>Diagrama de Sequência</a:t>
            </a:r>
            <a:endParaRPr lang="pt-BR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1905000" y="1411553"/>
            <a:ext cx="8583488" cy="4185761"/>
          </a:xfrm>
        </p:spPr>
        <p:txBody>
          <a:bodyPr/>
          <a:lstStyle/>
          <a:p>
            <a:r>
              <a:rPr lang="pt-BR" dirty="0" smtClean="0"/>
              <a:t>É um diagrama comportamental que preocupa-se com a ordem temporal em que as mensagens são trocadas entre os objetos envolvidos em um determinado processo;</a:t>
            </a:r>
          </a:p>
          <a:p>
            <a:r>
              <a:rPr lang="pt-BR" dirty="0" smtClean="0"/>
              <a:t>Em geral, baseia-se em um caso de uso definido pelo diagrama de mesmo nome e apoia-se no diagrama de classes para determinar os objetos das classes envolvidas em um processo;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7712465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5000" y="230189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>
                <a:effectLst/>
              </a:rPr>
              <a:t>Diagrama de Sequência</a:t>
            </a:r>
            <a:endParaRPr lang="pt-BR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1905000" y="1411552"/>
            <a:ext cx="8583488" cy="2659190"/>
          </a:xfrm>
        </p:spPr>
        <p:txBody>
          <a:bodyPr/>
          <a:lstStyle/>
          <a:p>
            <a:r>
              <a:rPr lang="pt-BR" dirty="0"/>
              <a:t>Ele costuma identificar o evento gerador do processo modelado, bem como o ator responsável por esse evento, e determina como o processo deve se desenrolar e ser concluído por meio da chamada de métodos disparados por mensagens enviadas entre os </a:t>
            </a:r>
            <a:r>
              <a:rPr lang="pt-BR" dirty="0" smtClean="0"/>
              <a:t>objetos.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7598312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5000" y="230189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>
                <a:effectLst/>
              </a:rPr>
              <a:t>Diagrama de Sequência</a:t>
            </a:r>
            <a:endParaRPr lang="pt-BR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513" y="908721"/>
            <a:ext cx="8847143" cy="5513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543395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5000" y="230189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>
                <a:effectLst/>
              </a:rPr>
              <a:t>Diagrama de Sequência</a:t>
            </a:r>
            <a:endParaRPr lang="pt-BR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513" y="908721"/>
            <a:ext cx="8847143" cy="5513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ângulo 3"/>
          <p:cNvSpPr/>
          <p:nvPr/>
        </p:nvSpPr>
        <p:spPr bwMode="auto">
          <a:xfrm>
            <a:off x="2207568" y="1412776"/>
            <a:ext cx="7920880" cy="482453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/>
            <a:r>
              <a:rPr lang="pt-BR" sz="2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IDENTIFICAÇÃO DO PROCESSO / CASO DE USO</a:t>
            </a:r>
          </a:p>
        </p:txBody>
      </p:sp>
      <p:sp>
        <p:nvSpPr>
          <p:cNvPr id="3" name="Elipse 2"/>
          <p:cNvSpPr/>
          <p:nvPr/>
        </p:nvSpPr>
        <p:spPr bwMode="auto">
          <a:xfrm>
            <a:off x="1527500" y="764704"/>
            <a:ext cx="1656184" cy="648072"/>
          </a:xfrm>
          <a:prstGeom prst="ellipse">
            <a:avLst/>
          </a:prstGeom>
          <a:noFill/>
          <a:ln w="571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/>
            <a:endParaRPr lang="pt-BR" sz="23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808380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5000" y="230189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>
                <a:effectLst/>
              </a:rPr>
              <a:t>Diagrama de Sequência</a:t>
            </a:r>
            <a:endParaRPr lang="pt-BR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513" y="908721"/>
            <a:ext cx="8847143" cy="5513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tângulo 5"/>
          <p:cNvSpPr/>
          <p:nvPr/>
        </p:nvSpPr>
        <p:spPr bwMode="auto">
          <a:xfrm>
            <a:off x="2207568" y="2492896"/>
            <a:ext cx="7920880" cy="374441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/>
            <a:r>
              <a:rPr lang="pt-BR" sz="2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OBJETOS ENVOLVIDOS NO PROCESSO</a:t>
            </a:r>
          </a:p>
        </p:txBody>
      </p:sp>
      <p:sp>
        <p:nvSpPr>
          <p:cNvPr id="8" name="Elipse 7"/>
          <p:cNvSpPr/>
          <p:nvPr/>
        </p:nvSpPr>
        <p:spPr bwMode="auto">
          <a:xfrm>
            <a:off x="2063552" y="1385910"/>
            <a:ext cx="1152128" cy="1034978"/>
          </a:xfrm>
          <a:prstGeom prst="ellipse">
            <a:avLst/>
          </a:prstGeom>
          <a:noFill/>
          <a:ln w="571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/>
            <a:endParaRPr lang="pt-BR" sz="23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9" name="Elipse 8"/>
          <p:cNvSpPr/>
          <p:nvPr/>
        </p:nvSpPr>
        <p:spPr bwMode="auto">
          <a:xfrm>
            <a:off x="4079776" y="1383088"/>
            <a:ext cx="1152128" cy="1034978"/>
          </a:xfrm>
          <a:prstGeom prst="ellipse">
            <a:avLst/>
          </a:prstGeom>
          <a:noFill/>
          <a:ln w="571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/>
            <a:endParaRPr lang="pt-BR" sz="23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10" name="Elipse 9"/>
          <p:cNvSpPr/>
          <p:nvPr/>
        </p:nvSpPr>
        <p:spPr bwMode="auto">
          <a:xfrm>
            <a:off x="6528048" y="1385910"/>
            <a:ext cx="1152128" cy="1034978"/>
          </a:xfrm>
          <a:prstGeom prst="ellipse">
            <a:avLst/>
          </a:prstGeom>
          <a:noFill/>
          <a:ln w="571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/>
            <a:endParaRPr lang="pt-BR" sz="23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15" name="Elipse 14"/>
          <p:cNvSpPr/>
          <p:nvPr/>
        </p:nvSpPr>
        <p:spPr bwMode="auto">
          <a:xfrm>
            <a:off x="8472264" y="1366618"/>
            <a:ext cx="1944216" cy="1034978"/>
          </a:xfrm>
          <a:prstGeom prst="ellipse">
            <a:avLst/>
          </a:prstGeom>
          <a:noFill/>
          <a:ln w="571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/>
            <a:endParaRPr lang="pt-BR" sz="23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468830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5000" y="230189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>
                <a:effectLst/>
              </a:rPr>
              <a:t>Diagrama de Sequência</a:t>
            </a:r>
            <a:endParaRPr lang="pt-BR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513" y="908721"/>
            <a:ext cx="8847143" cy="5513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tângulo 5"/>
          <p:cNvSpPr/>
          <p:nvPr/>
        </p:nvSpPr>
        <p:spPr bwMode="auto">
          <a:xfrm>
            <a:off x="6816080" y="2492896"/>
            <a:ext cx="3312368" cy="374441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/>
            <a:r>
              <a:rPr lang="pt-BR" sz="2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FOCO DE CONTROLE / FOCA DE ATIVAÇÃO</a:t>
            </a:r>
          </a:p>
        </p:txBody>
      </p:sp>
      <p:sp>
        <p:nvSpPr>
          <p:cNvPr id="10" name="Elipse 9"/>
          <p:cNvSpPr/>
          <p:nvPr/>
        </p:nvSpPr>
        <p:spPr bwMode="auto">
          <a:xfrm>
            <a:off x="2063552" y="2204864"/>
            <a:ext cx="1152128" cy="3672408"/>
          </a:xfrm>
          <a:prstGeom prst="ellipse">
            <a:avLst/>
          </a:prstGeom>
          <a:noFill/>
          <a:ln w="571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/>
            <a:endParaRPr lang="pt-BR" sz="23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15" name="Elipse 14"/>
          <p:cNvSpPr/>
          <p:nvPr/>
        </p:nvSpPr>
        <p:spPr bwMode="auto">
          <a:xfrm>
            <a:off x="4182867" y="2420888"/>
            <a:ext cx="972108" cy="1512168"/>
          </a:xfrm>
          <a:prstGeom prst="ellipse">
            <a:avLst/>
          </a:prstGeom>
          <a:noFill/>
          <a:ln w="571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/>
            <a:endParaRPr lang="pt-BR" sz="23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11" name="Elipse 10"/>
          <p:cNvSpPr/>
          <p:nvPr/>
        </p:nvSpPr>
        <p:spPr bwMode="auto">
          <a:xfrm>
            <a:off x="4148685" y="3933056"/>
            <a:ext cx="972108" cy="1944216"/>
          </a:xfrm>
          <a:prstGeom prst="ellipse">
            <a:avLst/>
          </a:prstGeom>
          <a:noFill/>
          <a:ln w="571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/>
            <a:endParaRPr lang="pt-BR" sz="23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354798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5000" y="230189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>
                <a:effectLst/>
              </a:rPr>
              <a:t>Diagrama de Sequência</a:t>
            </a:r>
            <a:endParaRPr lang="pt-BR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513" y="908721"/>
            <a:ext cx="8847143" cy="5513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tângulo 5"/>
          <p:cNvSpPr/>
          <p:nvPr/>
        </p:nvSpPr>
        <p:spPr bwMode="auto">
          <a:xfrm>
            <a:off x="2279576" y="2492896"/>
            <a:ext cx="6944052" cy="374441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/>
            <a:r>
              <a:rPr lang="pt-BR" sz="2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ORDEM TEMPORAL / LINHA DO TEMPO / LIFETIME</a:t>
            </a:r>
          </a:p>
        </p:txBody>
      </p:sp>
      <p:sp>
        <p:nvSpPr>
          <p:cNvPr id="11" name="Elipse 10"/>
          <p:cNvSpPr/>
          <p:nvPr/>
        </p:nvSpPr>
        <p:spPr bwMode="auto">
          <a:xfrm>
            <a:off x="9223628" y="2204864"/>
            <a:ext cx="400764" cy="864096"/>
          </a:xfrm>
          <a:prstGeom prst="ellipse">
            <a:avLst/>
          </a:prstGeom>
          <a:noFill/>
          <a:ln w="571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/>
            <a:endParaRPr lang="pt-BR" sz="23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8" name="Elipse 7"/>
          <p:cNvSpPr/>
          <p:nvPr/>
        </p:nvSpPr>
        <p:spPr bwMode="auto">
          <a:xfrm>
            <a:off x="9223628" y="3356992"/>
            <a:ext cx="400764" cy="864096"/>
          </a:xfrm>
          <a:prstGeom prst="ellipse">
            <a:avLst/>
          </a:prstGeom>
          <a:noFill/>
          <a:ln w="571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/>
            <a:endParaRPr lang="pt-BR" sz="23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376434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FEUC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ema FEUC" id="{B2B82C96-EDA3-4194-BBCE-6970A3170711}" vid="{16526833-0511-4A6E-8BAA-C595FC14324E}"/>
    </a:ext>
  </a:extLst>
</a:theme>
</file>

<file path=ppt/theme/theme2.xml><?xml version="1.0" encoding="utf-8"?>
<a:theme xmlns:a="http://schemas.openxmlformats.org/drawingml/2006/main" name="Branco com fonte Courier para slides de código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1_Branco com fonte Courier para slides de código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 FEUC</Template>
  <TotalTime>450</TotalTime>
  <Words>2635</Words>
  <Application>Microsoft Office PowerPoint</Application>
  <PresentationFormat>Widescreen</PresentationFormat>
  <Paragraphs>126</Paragraphs>
  <Slides>22</Slides>
  <Notes>21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3</vt:i4>
      </vt:variant>
      <vt:variant>
        <vt:lpstr>Títulos de slides</vt:lpstr>
      </vt:variant>
      <vt:variant>
        <vt:i4>22</vt:i4>
      </vt:variant>
    </vt:vector>
  </HeadingPairs>
  <TitlesOfParts>
    <vt:vector size="30" baseType="lpstr">
      <vt:lpstr>Arial</vt:lpstr>
      <vt:lpstr>Calibri</vt:lpstr>
      <vt:lpstr>Courier New</vt:lpstr>
      <vt:lpstr>Segoe</vt:lpstr>
      <vt:lpstr>Wingdings</vt:lpstr>
      <vt:lpstr>Tema FEUC</vt:lpstr>
      <vt:lpstr>Branco com fonte Courier para slides de código</vt:lpstr>
      <vt:lpstr>1_Branco com fonte Courier para slides de código</vt:lpstr>
      <vt:lpstr>ANALISE ORIENTADA A OBJETOS</vt:lpstr>
      <vt:lpstr>Conteúdo</vt:lpstr>
      <vt:lpstr>Diagrama de Sequência</vt:lpstr>
      <vt:lpstr>Diagrama de Sequência</vt:lpstr>
      <vt:lpstr>Diagrama de Sequência</vt:lpstr>
      <vt:lpstr>Diagrama de Sequência</vt:lpstr>
      <vt:lpstr>Diagrama de Sequência</vt:lpstr>
      <vt:lpstr>Diagrama de Sequência</vt:lpstr>
      <vt:lpstr>Diagrama de Sequência</vt:lpstr>
      <vt:lpstr>Diagrama de Sequência</vt:lpstr>
      <vt:lpstr>Diagrama de Sequência</vt:lpstr>
      <vt:lpstr>Diagrama de Sequência</vt:lpstr>
      <vt:lpstr>Diagrama de Sequência</vt:lpstr>
      <vt:lpstr>Diagrama de Sequência</vt:lpstr>
      <vt:lpstr>Diagrama de Sequência</vt:lpstr>
      <vt:lpstr>Exercício:</vt:lpstr>
      <vt:lpstr>Exercício:</vt:lpstr>
      <vt:lpstr>Exercício:</vt:lpstr>
      <vt:lpstr>Exercício:</vt:lpstr>
      <vt:lpstr>Exercício:</vt:lpstr>
      <vt:lpstr>Exercício:</vt:lpstr>
      <vt:lpstr>Referências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Análise Orientada a Objetos</dc:title>
  <dc:creator>Varajão</dc:creator>
  <cp:lastModifiedBy>LABD</cp:lastModifiedBy>
  <cp:revision>38</cp:revision>
  <dcterms:created xsi:type="dcterms:W3CDTF">2014-04-01T21:25:56Z</dcterms:created>
  <dcterms:modified xsi:type="dcterms:W3CDTF">2019-08-21T00:45:36Z</dcterms:modified>
</cp:coreProperties>
</file>