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 id="2147483711" r:id="rId2"/>
    <p:sldMasterId id="2147483713" r:id="rId3"/>
  </p:sldMasterIdLst>
  <p:notesMasterIdLst>
    <p:notesMasterId r:id="rId21"/>
  </p:notesMasterIdLst>
  <p:sldIdLst>
    <p:sldId id="271" r:id="rId4"/>
    <p:sldId id="276" r:id="rId5"/>
    <p:sldId id="296" r:id="rId6"/>
    <p:sldId id="312" r:id="rId7"/>
    <p:sldId id="313" r:id="rId8"/>
    <p:sldId id="314" r:id="rId9"/>
    <p:sldId id="315" r:id="rId10"/>
    <p:sldId id="316" r:id="rId11"/>
    <p:sldId id="317" r:id="rId12"/>
    <p:sldId id="318" r:id="rId13"/>
    <p:sldId id="319" r:id="rId14"/>
    <p:sldId id="311" r:id="rId15"/>
    <p:sldId id="320" r:id="rId16"/>
    <p:sldId id="321" r:id="rId17"/>
    <p:sldId id="322" r:id="rId18"/>
    <p:sldId id="323" r:id="rId19"/>
    <p:sldId id="287" r:id="rId20"/>
  </p:sldIdLst>
  <p:sldSz cx="12192000" cy="6858000"/>
  <p:notesSz cx="6858000" cy="9144000"/>
  <p:defaultTextStyle>
    <a:defPPr>
      <a:defRPr lang="pt-B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30" autoAdjust="0"/>
  </p:normalViewPr>
  <p:slideViewPr>
    <p:cSldViewPr>
      <p:cViewPr varScale="1">
        <p:scale>
          <a:sx n="110" d="100"/>
          <a:sy n="110" d="100"/>
        </p:scale>
        <p:origin x="-558" y="-9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5F8387-B346-44E9-B812-7CCA2F9143B4}" type="datetimeFigureOut">
              <a:rPr lang="pt-BR" smtClean="0"/>
              <a:t>03/09/2019</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F7F318-06C5-4E00-BDA5-65F6C116D7CC}" type="slidenum">
              <a:rPr lang="pt-BR" smtClean="0"/>
              <a:t>‹nº›</a:t>
            </a:fld>
            <a:endParaRPr lang="pt-BR"/>
          </a:p>
        </p:txBody>
      </p:sp>
    </p:spTree>
    <p:extLst>
      <p:ext uri="{BB962C8B-B14F-4D97-AF65-F5344CB8AC3E}">
        <p14:creationId xmlns:p14="http://schemas.microsoft.com/office/powerpoint/2010/main" val="38102290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9/3/2019 2:11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2</a:t>
            </a:fld>
            <a:endParaRPr lang="en-US" sz="1200" b="0" i="0">
              <a:latin typeface="Calibri"/>
              <a:ea typeface="+mn-ea"/>
              <a:cs typeface="+mn-cs"/>
            </a:endParaRPr>
          </a:p>
        </p:txBody>
      </p:sp>
    </p:spTree>
    <p:extLst>
      <p:ext uri="{BB962C8B-B14F-4D97-AF65-F5344CB8AC3E}">
        <p14:creationId xmlns:p14="http://schemas.microsoft.com/office/powerpoint/2010/main" val="29516193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9/3/2019 2:33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11</a:t>
            </a:fld>
            <a:endParaRPr lang="en-US" sz="1200" b="0" i="0">
              <a:latin typeface="Calibri"/>
              <a:ea typeface="+mn-ea"/>
              <a:cs typeface="+mn-cs"/>
            </a:endParaRPr>
          </a:p>
        </p:txBody>
      </p:sp>
    </p:spTree>
    <p:extLst>
      <p:ext uri="{BB962C8B-B14F-4D97-AF65-F5344CB8AC3E}">
        <p14:creationId xmlns:p14="http://schemas.microsoft.com/office/powerpoint/2010/main" val="42738280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9/3/2019 2:35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12</a:t>
            </a:fld>
            <a:endParaRPr lang="en-US" sz="1200" b="0" i="0">
              <a:latin typeface="Calibri"/>
              <a:ea typeface="+mn-ea"/>
              <a:cs typeface="+mn-cs"/>
            </a:endParaRPr>
          </a:p>
        </p:txBody>
      </p:sp>
    </p:spTree>
    <p:extLst>
      <p:ext uri="{BB962C8B-B14F-4D97-AF65-F5344CB8AC3E}">
        <p14:creationId xmlns:p14="http://schemas.microsoft.com/office/powerpoint/2010/main" val="1521265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9/3/2019 2:37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13</a:t>
            </a:fld>
            <a:endParaRPr lang="en-US" sz="1200" b="0" i="0">
              <a:latin typeface="Calibri"/>
              <a:ea typeface="+mn-ea"/>
              <a:cs typeface="+mn-cs"/>
            </a:endParaRPr>
          </a:p>
        </p:txBody>
      </p:sp>
    </p:spTree>
    <p:extLst>
      <p:ext uri="{BB962C8B-B14F-4D97-AF65-F5344CB8AC3E}">
        <p14:creationId xmlns:p14="http://schemas.microsoft.com/office/powerpoint/2010/main" val="1521265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9/3/2019 2:38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14</a:t>
            </a:fld>
            <a:endParaRPr lang="en-US" sz="1200" b="0" i="0">
              <a:latin typeface="Calibri"/>
              <a:ea typeface="+mn-ea"/>
              <a:cs typeface="+mn-cs"/>
            </a:endParaRPr>
          </a:p>
        </p:txBody>
      </p:sp>
    </p:spTree>
    <p:extLst>
      <p:ext uri="{BB962C8B-B14F-4D97-AF65-F5344CB8AC3E}">
        <p14:creationId xmlns:p14="http://schemas.microsoft.com/office/powerpoint/2010/main" val="1521265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9/3/2019 2:40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15</a:t>
            </a:fld>
            <a:endParaRPr lang="en-US" sz="1200" b="0" i="0">
              <a:latin typeface="Calibri"/>
              <a:ea typeface="+mn-ea"/>
              <a:cs typeface="+mn-cs"/>
            </a:endParaRPr>
          </a:p>
        </p:txBody>
      </p:sp>
    </p:spTree>
    <p:extLst>
      <p:ext uri="{BB962C8B-B14F-4D97-AF65-F5344CB8AC3E}">
        <p14:creationId xmlns:p14="http://schemas.microsoft.com/office/powerpoint/2010/main" val="1521265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9/3/2019 2:40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16</a:t>
            </a:fld>
            <a:endParaRPr lang="en-US" sz="1200" b="0" i="0">
              <a:latin typeface="Calibri"/>
              <a:ea typeface="+mn-ea"/>
              <a:cs typeface="+mn-cs"/>
            </a:endParaRPr>
          </a:p>
        </p:txBody>
      </p:sp>
    </p:spTree>
    <p:extLst>
      <p:ext uri="{BB962C8B-B14F-4D97-AF65-F5344CB8AC3E}">
        <p14:creationId xmlns:p14="http://schemas.microsoft.com/office/powerpoint/2010/main" val="1521265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9/3/2019 2:11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17</a:t>
            </a:fld>
            <a:endParaRPr lang="en-US" sz="1200" b="0" i="0">
              <a:latin typeface="Calibri"/>
              <a:ea typeface="+mn-ea"/>
              <a:cs typeface="+mn-cs"/>
            </a:endParaRPr>
          </a:p>
        </p:txBody>
      </p:sp>
    </p:spTree>
    <p:extLst>
      <p:ext uri="{BB962C8B-B14F-4D97-AF65-F5344CB8AC3E}">
        <p14:creationId xmlns:p14="http://schemas.microsoft.com/office/powerpoint/2010/main" val="2704378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9/3/2019 2:20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3</a:t>
            </a:fld>
            <a:endParaRPr lang="en-US" sz="1200" b="0" i="0">
              <a:latin typeface="Calibri"/>
              <a:ea typeface="+mn-ea"/>
              <a:cs typeface="+mn-cs"/>
            </a:endParaRPr>
          </a:p>
        </p:txBody>
      </p:sp>
    </p:spTree>
    <p:extLst>
      <p:ext uri="{BB962C8B-B14F-4D97-AF65-F5344CB8AC3E}">
        <p14:creationId xmlns:p14="http://schemas.microsoft.com/office/powerpoint/2010/main" val="42738280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9/3/2019 2:21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4</a:t>
            </a:fld>
            <a:endParaRPr lang="en-US" sz="1200" b="0" i="0">
              <a:latin typeface="Calibri"/>
              <a:ea typeface="+mn-ea"/>
              <a:cs typeface="+mn-cs"/>
            </a:endParaRPr>
          </a:p>
        </p:txBody>
      </p:sp>
    </p:spTree>
    <p:extLst>
      <p:ext uri="{BB962C8B-B14F-4D97-AF65-F5344CB8AC3E}">
        <p14:creationId xmlns:p14="http://schemas.microsoft.com/office/powerpoint/2010/main" val="4273828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9/3/2019 2:22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5</a:t>
            </a:fld>
            <a:endParaRPr lang="en-US" sz="1200" b="0" i="0">
              <a:latin typeface="Calibri"/>
              <a:ea typeface="+mn-ea"/>
              <a:cs typeface="+mn-cs"/>
            </a:endParaRPr>
          </a:p>
        </p:txBody>
      </p:sp>
    </p:spTree>
    <p:extLst>
      <p:ext uri="{BB962C8B-B14F-4D97-AF65-F5344CB8AC3E}">
        <p14:creationId xmlns:p14="http://schemas.microsoft.com/office/powerpoint/2010/main" val="42738280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9/3/2019 2:23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6</a:t>
            </a:fld>
            <a:endParaRPr lang="en-US" sz="1200" b="0" i="0">
              <a:latin typeface="Calibri"/>
              <a:ea typeface="+mn-ea"/>
              <a:cs typeface="+mn-cs"/>
            </a:endParaRPr>
          </a:p>
        </p:txBody>
      </p:sp>
    </p:spTree>
    <p:extLst>
      <p:ext uri="{BB962C8B-B14F-4D97-AF65-F5344CB8AC3E}">
        <p14:creationId xmlns:p14="http://schemas.microsoft.com/office/powerpoint/2010/main" val="42738280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9/3/2019 2:24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7</a:t>
            </a:fld>
            <a:endParaRPr lang="en-US" sz="1200" b="0" i="0">
              <a:latin typeface="Calibri"/>
              <a:ea typeface="+mn-ea"/>
              <a:cs typeface="+mn-cs"/>
            </a:endParaRPr>
          </a:p>
        </p:txBody>
      </p:sp>
    </p:spTree>
    <p:extLst>
      <p:ext uri="{BB962C8B-B14F-4D97-AF65-F5344CB8AC3E}">
        <p14:creationId xmlns:p14="http://schemas.microsoft.com/office/powerpoint/2010/main" val="4273828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9/3/2019 2:26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8</a:t>
            </a:fld>
            <a:endParaRPr lang="en-US" sz="1200" b="0" i="0">
              <a:latin typeface="Calibri"/>
              <a:ea typeface="+mn-ea"/>
              <a:cs typeface="+mn-cs"/>
            </a:endParaRPr>
          </a:p>
        </p:txBody>
      </p:sp>
    </p:spTree>
    <p:extLst>
      <p:ext uri="{BB962C8B-B14F-4D97-AF65-F5344CB8AC3E}">
        <p14:creationId xmlns:p14="http://schemas.microsoft.com/office/powerpoint/2010/main" val="42738280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9/3/2019 2:27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9</a:t>
            </a:fld>
            <a:endParaRPr lang="en-US" sz="1200" b="0" i="0">
              <a:latin typeface="Calibri"/>
              <a:ea typeface="+mn-ea"/>
              <a:cs typeface="+mn-cs"/>
            </a:endParaRPr>
          </a:p>
        </p:txBody>
      </p:sp>
    </p:spTree>
    <p:extLst>
      <p:ext uri="{BB962C8B-B14F-4D97-AF65-F5344CB8AC3E}">
        <p14:creationId xmlns:p14="http://schemas.microsoft.com/office/powerpoint/2010/main" val="42738280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9/3/2019 2:29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10</a:t>
            </a:fld>
            <a:endParaRPr lang="en-US" sz="1200" b="0" i="0">
              <a:latin typeface="Calibri"/>
              <a:ea typeface="+mn-ea"/>
              <a:cs typeface="+mn-cs"/>
            </a:endParaRPr>
          </a:p>
        </p:txBody>
      </p:sp>
    </p:spTree>
    <p:extLst>
      <p:ext uri="{BB962C8B-B14F-4D97-AF65-F5344CB8AC3E}">
        <p14:creationId xmlns:p14="http://schemas.microsoft.com/office/powerpoint/2010/main" val="4273828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973667" y="1905001"/>
            <a:ext cx="10242551" cy="1523495"/>
          </a:xfrm>
        </p:spPr>
        <p:txBody>
          <a:bodyPr>
            <a:noAutofit/>
          </a:bodyPr>
          <a:lstStyle>
            <a:lvl1pPr>
              <a:lnSpc>
                <a:spcPct val="90000"/>
              </a:lnSpc>
              <a:defRPr sz="5400">
                <a:latin typeface="+mj-lt"/>
              </a:defRPr>
            </a:lvl1pPr>
          </a:lstStyle>
          <a:p>
            <a:r>
              <a:rPr lang="pt-BR" noProof="0" smtClean="0"/>
              <a:t>Clique para editar o título mestre</a:t>
            </a:r>
            <a:endParaRPr lang="pt-BR" noProof="0"/>
          </a:p>
        </p:txBody>
      </p:sp>
      <p:sp>
        <p:nvSpPr>
          <p:cNvPr id="3" name="Subtítulo 2"/>
          <p:cNvSpPr>
            <a:spLocks noGrp="1"/>
          </p:cNvSpPr>
          <p:nvPr>
            <p:ph type="subTitle" idx="1"/>
          </p:nvPr>
        </p:nvSpPr>
        <p:spPr>
          <a:xfrm>
            <a:off x="973666" y="4344989"/>
            <a:ext cx="10242551"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pt-BR" noProof="0" smtClean="0"/>
              <a:t>Clique para editar o estilo do subtítulo mestre</a:t>
            </a:r>
            <a:endParaRPr lang="pt-BR" noProof="0"/>
          </a:p>
        </p:txBody>
      </p:sp>
    </p:spTree>
    <p:extLst>
      <p:ext uri="{BB962C8B-B14F-4D97-AF65-F5344CB8AC3E}">
        <p14:creationId xmlns:p14="http://schemas.microsoft.com/office/powerpoint/2010/main" val="3945389894"/>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2_Título e Conteúdo">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bwMode="white"/>
        <p:txBody>
          <a:bodyPr/>
          <a:lstStyle/>
          <a:p>
            <a:r>
              <a:rPr lang="pt-BR" noProof="0" smtClean="0"/>
              <a:t>Clique para editar o título mestre</a:t>
            </a:r>
            <a:endParaRPr lang="pt-BR" noProof="0"/>
          </a:p>
        </p:txBody>
      </p:sp>
      <p:sp>
        <p:nvSpPr>
          <p:cNvPr id="6" name="Espaço Reservado para Texto 5"/>
          <p:cNvSpPr>
            <a:spLocks noGrp="1"/>
          </p:cNvSpPr>
          <p:nvPr>
            <p:ph type="body" sz="quarter" idx="10"/>
          </p:nvPr>
        </p:nvSpPr>
        <p:spPr bwMode="white">
          <a:xfrm>
            <a:off x="508000" y="1411553"/>
            <a:ext cx="11176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extLst>
      <p:ext uri="{BB962C8B-B14F-4D97-AF65-F5344CB8AC3E}">
        <p14:creationId xmlns:p14="http://schemas.microsoft.com/office/powerpoint/2010/main" val="394237752"/>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3_Título e Conteúdo">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bwMode="white"/>
        <p:txBody>
          <a:bodyPr/>
          <a:lstStyle/>
          <a:p>
            <a:r>
              <a:rPr lang="pt-BR" noProof="0" smtClean="0"/>
              <a:t>Clique para editar o título mestre</a:t>
            </a:r>
            <a:endParaRPr lang="pt-BR" noProof="0"/>
          </a:p>
        </p:txBody>
      </p:sp>
      <p:sp>
        <p:nvSpPr>
          <p:cNvPr id="6" name="Espaço Reservado para Texto 5"/>
          <p:cNvSpPr>
            <a:spLocks noGrp="1"/>
          </p:cNvSpPr>
          <p:nvPr>
            <p:ph type="body" sz="quarter" idx="10"/>
          </p:nvPr>
        </p:nvSpPr>
        <p:spPr bwMode="white">
          <a:xfrm>
            <a:off x="508000" y="1411553"/>
            <a:ext cx="11176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
        <p:nvSpPr>
          <p:cNvPr id="4" name="Espaço Reservado para Texto 6"/>
          <p:cNvSpPr>
            <a:spLocks noGrp="1"/>
          </p:cNvSpPr>
          <p:nvPr>
            <p:ph type="body" sz="quarter" idx="11"/>
          </p:nvPr>
        </p:nvSpPr>
        <p:spPr>
          <a:xfrm>
            <a:off x="1" y="6238876"/>
            <a:ext cx="12192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pt-BR" noProof="0" smtClean="0"/>
              <a:t>Clique para editar o texto mestre</a:t>
            </a:r>
          </a:p>
        </p:txBody>
      </p:sp>
    </p:spTree>
    <p:extLst>
      <p:ext uri="{BB962C8B-B14F-4D97-AF65-F5344CB8AC3E}">
        <p14:creationId xmlns:p14="http://schemas.microsoft.com/office/powerpoint/2010/main" val="1829688019"/>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Slides &quot;especiais&quot; 2_Demo, Vídeo etc.">
    <p:spTree>
      <p:nvGrpSpPr>
        <p:cNvPr id="1" name=""/>
        <p:cNvGrpSpPr/>
        <p:nvPr/>
      </p:nvGrpSpPr>
      <p:grpSpPr>
        <a:xfrm>
          <a:off x="0" y="0"/>
          <a:ext cx="0" cy="0"/>
          <a:chOff x="0" y="0"/>
          <a:chExt cx="0" cy="0"/>
        </a:xfrm>
      </p:grpSpPr>
      <p:sp>
        <p:nvSpPr>
          <p:cNvPr id="2" name="Título 1"/>
          <p:cNvSpPr>
            <a:spLocks noGrp="1"/>
          </p:cNvSpPr>
          <p:nvPr>
            <p:ph type="ctrTitle"/>
          </p:nvPr>
        </p:nvSpPr>
        <p:spPr>
          <a:xfrm>
            <a:off x="1825625" y="649805"/>
            <a:ext cx="9390944" cy="1523494"/>
          </a:xfrm>
        </p:spPr>
        <p:txBody>
          <a:bodyPr anchor="ctr" anchorCtr="0">
            <a:noAutofit/>
          </a:bodyPr>
          <a:lstStyle>
            <a:lvl1pPr>
              <a:lnSpc>
                <a:spcPct val="90000"/>
              </a:lnSpc>
              <a:defRPr sz="5400"/>
            </a:lvl1pPr>
          </a:lstStyle>
          <a:p>
            <a:r>
              <a:rPr lang="pt-BR" noProof="0" smtClean="0"/>
              <a:t>Clique para editar o título mestre</a:t>
            </a:r>
            <a:endParaRPr lang="pt-BR" noProof="0"/>
          </a:p>
        </p:txBody>
      </p:sp>
      <p:sp>
        <p:nvSpPr>
          <p:cNvPr id="3" name="Subtítulo 2"/>
          <p:cNvSpPr>
            <a:spLocks noGrp="1"/>
          </p:cNvSpPr>
          <p:nvPr>
            <p:ph type="subTitle" idx="1"/>
          </p:nvPr>
        </p:nvSpPr>
        <p:spPr>
          <a:xfrm>
            <a:off x="1825273" y="4344989"/>
            <a:ext cx="9390944"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pt-BR" noProof="0" smtClean="0"/>
              <a:t>Clique para editar o estilo do subtítulo mestre</a:t>
            </a:r>
            <a:endParaRPr lang="pt-BR" noProof="0"/>
          </a:p>
        </p:txBody>
      </p:sp>
      <p:sp>
        <p:nvSpPr>
          <p:cNvPr id="7" name="Espaço Reservado para Texto 6"/>
          <p:cNvSpPr>
            <a:spLocks noGrp="1"/>
          </p:cNvSpPr>
          <p:nvPr>
            <p:ph type="body" sz="quarter" idx="10" hasCustomPrompt="1"/>
          </p:nvPr>
        </p:nvSpPr>
        <p:spPr>
          <a:xfrm>
            <a:off x="962732" y="2355850"/>
            <a:ext cx="10253485"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pt-BR" noProof="0" smtClean="0"/>
              <a:t>clique para…</a:t>
            </a:r>
          </a:p>
        </p:txBody>
      </p:sp>
    </p:spTree>
    <p:extLst>
      <p:ext uri="{BB962C8B-B14F-4D97-AF65-F5344CB8AC3E}">
        <p14:creationId xmlns:p14="http://schemas.microsoft.com/office/powerpoint/2010/main" val="1628335512"/>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ar para slides com Código de Software">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noProof="0" smtClean="0"/>
              <a:t>Clique para editar o título mestre</a:t>
            </a:r>
            <a:endParaRPr lang="pt-BR" noProof="0"/>
          </a:p>
        </p:txBody>
      </p:sp>
      <p:sp>
        <p:nvSpPr>
          <p:cNvPr id="6" name="Espaço Reservado para Texto 5"/>
          <p:cNvSpPr>
            <a:spLocks noGrp="1"/>
          </p:cNvSpPr>
          <p:nvPr>
            <p:ph type="body" sz="quarter" idx="10"/>
          </p:nvPr>
        </p:nvSpPr>
        <p:spPr>
          <a:xfrm>
            <a:off x="963084" y="1905001"/>
            <a:ext cx="10720917" cy="21082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extLst>
      <p:ext uri="{BB962C8B-B14F-4D97-AF65-F5344CB8AC3E}">
        <p14:creationId xmlns:p14="http://schemas.microsoft.com/office/powerpoint/2010/main" val="83316756"/>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Usar para slides com Código de Software">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noProof="0" smtClean="0"/>
              <a:t>Clique para editar o título mestre</a:t>
            </a:r>
            <a:endParaRPr lang="pt-BR" noProof="0"/>
          </a:p>
        </p:txBody>
      </p:sp>
      <p:sp>
        <p:nvSpPr>
          <p:cNvPr id="6" name="Espaço Reservado para Texto 5"/>
          <p:cNvSpPr>
            <a:spLocks noGrp="1"/>
          </p:cNvSpPr>
          <p:nvPr>
            <p:ph type="body" sz="quarter" idx="10"/>
          </p:nvPr>
        </p:nvSpPr>
        <p:spPr>
          <a:xfrm>
            <a:off x="963084" y="1905001"/>
            <a:ext cx="10720917" cy="21082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extLst>
      <p:ext uri="{BB962C8B-B14F-4D97-AF65-F5344CB8AC3E}">
        <p14:creationId xmlns:p14="http://schemas.microsoft.com/office/powerpoint/2010/main" val="461576977"/>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lides &quot;especiais&quot; 1_Demo, Vídeo etc.">
    <p:spTree>
      <p:nvGrpSpPr>
        <p:cNvPr id="1" name=""/>
        <p:cNvGrpSpPr/>
        <p:nvPr/>
      </p:nvGrpSpPr>
      <p:grpSpPr>
        <a:xfrm>
          <a:off x="0" y="0"/>
          <a:ext cx="0" cy="0"/>
          <a:chOff x="0" y="0"/>
          <a:chExt cx="0" cy="0"/>
        </a:xfrm>
      </p:grpSpPr>
      <p:sp>
        <p:nvSpPr>
          <p:cNvPr id="2" name="Título 1"/>
          <p:cNvSpPr>
            <a:spLocks noGrp="1"/>
          </p:cNvSpPr>
          <p:nvPr>
            <p:ph type="ctrTitle"/>
          </p:nvPr>
        </p:nvSpPr>
        <p:spPr>
          <a:xfrm>
            <a:off x="1825625" y="649805"/>
            <a:ext cx="9390944" cy="1523494"/>
          </a:xfrm>
        </p:spPr>
        <p:txBody>
          <a:bodyPr anchor="ctr" anchorCtr="0">
            <a:noAutofit/>
          </a:bodyPr>
          <a:lstStyle>
            <a:lvl1pPr>
              <a:lnSpc>
                <a:spcPct val="90000"/>
              </a:lnSpc>
              <a:defRPr sz="5400"/>
            </a:lvl1pPr>
          </a:lstStyle>
          <a:p>
            <a:r>
              <a:rPr lang="pt-BR" noProof="0" smtClean="0"/>
              <a:t>Clique para editar o título mestre</a:t>
            </a:r>
            <a:endParaRPr lang="pt-BR" noProof="0"/>
          </a:p>
        </p:txBody>
      </p:sp>
      <p:sp>
        <p:nvSpPr>
          <p:cNvPr id="3" name="Subtítulo 2"/>
          <p:cNvSpPr>
            <a:spLocks noGrp="1"/>
          </p:cNvSpPr>
          <p:nvPr>
            <p:ph type="subTitle" idx="1"/>
          </p:nvPr>
        </p:nvSpPr>
        <p:spPr>
          <a:xfrm>
            <a:off x="1825273" y="4695528"/>
            <a:ext cx="9390944"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pt-BR" noProof="0" smtClean="0"/>
              <a:t>Clique para editar o estilo do subtítulo mestre</a:t>
            </a:r>
            <a:endParaRPr lang="pt-BR" noProof="0" dirty="0"/>
          </a:p>
        </p:txBody>
      </p:sp>
      <p:sp>
        <p:nvSpPr>
          <p:cNvPr id="7" name="Espaço Reservado para Texto 6"/>
          <p:cNvSpPr>
            <a:spLocks noGrp="1"/>
          </p:cNvSpPr>
          <p:nvPr>
            <p:ph type="body" sz="quarter" idx="10" hasCustomPrompt="1"/>
          </p:nvPr>
        </p:nvSpPr>
        <p:spPr>
          <a:xfrm>
            <a:off x="962732" y="2355850"/>
            <a:ext cx="10253485" cy="2153270"/>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88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pt-BR" noProof="0" dirty="0" smtClean="0"/>
              <a:t>clique para…</a:t>
            </a:r>
          </a:p>
        </p:txBody>
      </p:sp>
    </p:spTree>
    <p:extLst>
      <p:ext uri="{BB962C8B-B14F-4D97-AF65-F5344CB8AC3E}">
        <p14:creationId xmlns:p14="http://schemas.microsoft.com/office/powerpoint/2010/main" val="425161994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noProof="0" smtClean="0"/>
              <a:t>Clique para editar o título mestre</a:t>
            </a:r>
            <a:endParaRPr lang="pt-BR" noProof="0" dirty="0"/>
          </a:p>
        </p:txBody>
      </p:sp>
      <p:sp>
        <p:nvSpPr>
          <p:cNvPr id="6" name="Espaço Reservado para Texto 5"/>
          <p:cNvSpPr>
            <a:spLocks noGrp="1"/>
          </p:cNvSpPr>
          <p:nvPr>
            <p:ph type="body" sz="quarter" idx="10"/>
          </p:nvPr>
        </p:nvSpPr>
        <p:spPr>
          <a:xfrm>
            <a:off x="508000" y="1411552"/>
            <a:ext cx="11176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extLst>
      <p:ext uri="{BB962C8B-B14F-4D97-AF65-F5344CB8AC3E}">
        <p14:creationId xmlns:p14="http://schemas.microsoft.com/office/powerpoint/2010/main" val="2380545940"/>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noProof="0" smtClean="0"/>
              <a:t>Clique para editar o título mestre</a:t>
            </a:r>
            <a:endParaRPr lang="pt-BR" noProof="0"/>
          </a:p>
        </p:txBody>
      </p:sp>
      <p:sp>
        <p:nvSpPr>
          <p:cNvPr id="3" name="Espaço Reservado para Conteúdo 2"/>
          <p:cNvSpPr>
            <a:spLocks noGrp="1"/>
          </p:cNvSpPr>
          <p:nvPr>
            <p:ph idx="1"/>
          </p:nvPr>
        </p:nvSpPr>
        <p:spPr>
          <a:xfrm>
            <a:off x="508000" y="1412875"/>
            <a:ext cx="11176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extLst>
      <p:ext uri="{BB962C8B-B14F-4D97-AF65-F5344CB8AC3E}">
        <p14:creationId xmlns:p14="http://schemas.microsoft.com/office/powerpoint/2010/main" val="3109857559"/>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is Conteúd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noProof="0" smtClean="0"/>
              <a:t>Clique para editar o título mestre</a:t>
            </a:r>
            <a:endParaRPr lang="pt-BR" noProof="0"/>
          </a:p>
        </p:txBody>
      </p:sp>
      <p:sp>
        <p:nvSpPr>
          <p:cNvPr id="3" name="Espaço Reservado para Conteúdo 2"/>
          <p:cNvSpPr>
            <a:spLocks noGrp="1"/>
          </p:cNvSpPr>
          <p:nvPr>
            <p:ph sz="half" idx="1"/>
          </p:nvPr>
        </p:nvSpPr>
        <p:spPr>
          <a:xfrm>
            <a:off x="508000" y="1411553"/>
            <a:ext cx="5486400" cy="1742015"/>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
        <p:nvSpPr>
          <p:cNvPr id="4" name="Espaço Reservado para Conteúdo 3"/>
          <p:cNvSpPr>
            <a:spLocks noGrp="1"/>
          </p:cNvSpPr>
          <p:nvPr>
            <p:ph sz="half" idx="2"/>
          </p:nvPr>
        </p:nvSpPr>
        <p:spPr>
          <a:xfrm>
            <a:off x="6197600" y="1411553"/>
            <a:ext cx="5486400" cy="1742015"/>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extLst>
      <p:ext uri="{BB962C8B-B14F-4D97-AF65-F5344CB8AC3E}">
        <p14:creationId xmlns:p14="http://schemas.microsoft.com/office/powerpoint/2010/main" val="261604137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noProof="0" smtClean="0"/>
              <a:t>Clique para editar o título mestre</a:t>
            </a:r>
            <a:endParaRPr lang="pt-BR" noProof="0"/>
          </a:p>
        </p:txBody>
      </p:sp>
      <p:sp>
        <p:nvSpPr>
          <p:cNvPr id="3" name="Espaço Reservado para Texto 2"/>
          <p:cNvSpPr>
            <a:spLocks noGrp="1"/>
          </p:cNvSpPr>
          <p:nvPr>
            <p:ph type="body" idx="1"/>
          </p:nvPr>
        </p:nvSpPr>
        <p:spPr>
          <a:xfrm>
            <a:off x="508000" y="1757802"/>
            <a:ext cx="5486400"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pt-BR" noProof="0" smtClean="0"/>
              <a:t>Clique para editar o texto mestre</a:t>
            </a:r>
          </a:p>
        </p:txBody>
      </p:sp>
      <p:sp>
        <p:nvSpPr>
          <p:cNvPr id="4" name="Espaço Reservado para Conteúdo 3"/>
          <p:cNvSpPr>
            <a:spLocks noGrp="1"/>
          </p:cNvSpPr>
          <p:nvPr>
            <p:ph sz="half" idx="2"/>
          </p:nvPr>
        </p:nvSpPr>
        <p:spPr>
          <a:xfrm>
            <a:off x="507999" y="2174876"/>
            <a:ext cx="54864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
        <p:nvSpPr>
          <p:cNvPr id="5" name="Espaço Reservado para Texto 4"/>
          <p:cNvSpPr>
            <a:spLocks noGrp="1"/>
          </p:cNvSpPr>
          <p:nvPr>
            <p:ph type="body" sz="quarter" idx="3"/>
          </p:nvPr>
        </p:nvSpPr>
        <p:spPr>
          <a:xfrm>
            <a:off x="6194642" y="1757802"/>
            <a:ext cx="5489359"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pt-BR" noProof="0" smtClean="0"/>
              <a:t>Clique para editar o texto mestre</a:t>
            </a:r>
          </a:p>
        </p:txBody>
      </p:sp>
      <p:sp>
        <p:nvSpPr>
          <p:cNvPr id="6" name="Espaço Reservado para Conteúdo 5"/>
          <p:cNvSpPr>
            <a:spLocks noGrp="1"/>
          </p:cNvSpPr>
          <p:nvPr>
            <p:ph sz="quarter" idx="4"/>
          </p:nvPr>
        </p:nvSpPr>
        <p:spPr>
          <a:xfrm>
            <a:off x="6193368" y="2174876"/>
            <a:ext cx="5490632"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extLst>
      <p:ext uri="{BB962C8B-B14F-4D97-AF65-F5344CB8AC3E}">
        <p14:creationId xmlns:p14="http://schemas.microsoft.com/office/powerpoint/2010/main" val="2449460472"/>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noProof="0" smtClean="0"/>
              <a:t>Clique para editar o título mestre</a:t>
            </a:r>
            <a:endParaRPr lang="pt-BR" noProof="0"/>
          </a:p>
        </p:txBody>
      </p:sp>
    </p:spTree>
    <p:extLst>
      <p:ext uri="{BB962C8B-B14F-4D97-AF65-F5344CB8AC3E}">
        <p14:creationId xmlns:p14="http://schemas.microsoft.com/office/powerpoint/2010/main" val="2161264221"/>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7585805"/>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Imprime em ESCALA DE CINZA">
    <p:spTree>
      <p:nvGrpSpPr>
        <p:cNvPr id="1" name=""/>
        <p:cNvGrpSpPr/>
        <p:nvPr/>
      </p:nvGrpSpPr>
      <p:grpSpPr>
        <a:xfrm>
          <a:off x="0" y="0"/>
          <a:ext cx="0" cy="0"/>
          <a:chOff x="0" y="0"/>
          <a:chExt cx="0" cy="0"/>
        </a:xfrm>
      </p:grpSpPr>
    </p:spTree>
    <p:extLst>
      <p:ext uri="{BB962C8B-B14F-4D97-AF65-F5344CB8AC3E}">
        <p14:creationId xmlns:p14="http://schemas.microsoft.com/office/powerpoint/2010/main" val="443752407"/>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6.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xml"/><Relationship Id="rId1" Type="http://schemas.openxmlformats.org/officeDocument/2006/relationships/slideLayout" Target="../slideLayouts/slideLayout14.xml"/><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508000" y="230189"/>
            <a:ext cx="11176000" cy="664797"/>
          </a:xfrm>
          <a:prstGeom prst="rect">
            <a:avLst/>
          </a:prstGeom>
        </p:spPr>
        <p:txBody>
          <a:bodyPr vert="horz" wrap="square" lIns="0" tIns="0" rIns="0" bIns="0" rtlCol="0" anchor="t">
            <a:spAutoFit/>
          </a:bodyPr>
          <a:lstStyle/>
          <a:p>
            <a:r>
              <a:rPr lang="pt-BR" noProof="0" dirty="0" smtClean="0"/>
              <a:t>Clique para editar o estilo do título Mestre</a:t>
            </a:r>
            <a:endParaRPr lang="pt-BR" noProof="0" dirty="0"/>
          </a:p>
        </p:txBody>
      </p:sp>
      <p:sp>
        <p:nvSpPr>
          <p:cNvPr id="3" name="Espaço Reservado para Texto 2"/>
          <p:cNvSpPr>
            <a:spLocks noGrp="1"/>
          </p:cNvSpPr>
          <p:nvPr>
            <p:ph type="body" idx="1"/>
          </p:nvPr>
        </p:nvSpPr>
        <p:spPr>
          <a:xfrm>
            <a:off x="508000" y="1412876"/>
            <a:ext cx="11176000" cy="2135969"/>
          </a:xfrm>
          <a:prstGeom prst="rect">
            <a:avLst/>
          </a:prstGeom>
        </p:spPr>
        <p:txBody>
          <a:bodyPr vert="horz" lIns="0" tIns="0" rIns="0" bIns="0" rtlCol="0">
            <a:spAutoFit/>
          </a:bodyPr>
          <a:lstStyle/>
          <a:p>
            <a:pPr lvl="0"/>
            <a:r>
              <a:rPr lang="pt-BR" noProof="0" dirty="0" smtClean="0"/>
              <a:t>Clique para editar os estilos do texto Mestre</a:t>
            </a:r>
          </a:p>
          <a:p>
            <a:pPr lvl="1"/>
            <a:r>
              <a:rPr lang="pt-BR" noProof="0" dirty="0" smtClean="0"/>
              <a:t>Segundo nível</a:t>
            </a:r>
          </a:p>
          <a:p>
            <a:pPr lvl="2"/>
            <a:r>
              <a:rPr lang="pt-BR" noProof="0" dirty="0" smtClean="0"/>
              <a:t>Terceiro nível</a:t>
            </a:r>
          </a:p>
          <a:p>
            <a:pPr lvl="3"/>
            <a:r>
              <a:rPr lang="pt-BR" noProof="0" dirty="0" smtClean="0"/>
              <a:t>Quarto nível</a:t>
            </a:r>
          </a:p>
          <a:p>
            <a:pPr lvl="4"/>
            <a:r>
              <a:rPr lang="pt-BR" noProof="0" dirty="0" smtClean="0"/>
              <a:t>Quinto nível</a:t>
            </a:r>
            <a:endParaRPr lang="pt-BR" noProof="0" dirty="0"/>
          </a:p>
        </p:txBody>
      </p:sp>
      <p:pic>
        <p:nvPicPr>
          <p:cNvPr id="4" name="Imagem 3" descr="footer_graphic.png"/>
          <p:cNvPicPr>
            <a:picLocks noChangeAspect="1"/>
          </p:cNvPicPr>
          <p:nvPr/>
        </p:nvPicPr>
        <p:blipFill>
          <a:blip r:embed="rId15"/>
          <a:stretch>
            <a:fillRect/>
          </a:stretch>
        </p:blipFill>
        <p:spPr>
          <a:xfrm>
            <a:off x="0" y="5435827"/>
            <a:ext cx="12192000" cy="1420586"/>
          </a:xfrm>
          <a:prstGeom prst="rect">
            <a:avLst/>
          </a:prstGeom>
        </p:spPr>
      </p:pic>
      <p:pic>
        <p:nvPicPr>
          <p:cNvPr id="6" name="Picture 4" descr="banner_prof"/>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0800523" y="6093297"/>
            <a:ext cx="1341967" cy="8048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7613365"/>
      </p:ext>
    </p:extLst>
  </p:cSld>
  <p:clrMap bg1="dk1" tx1="lt1" bg2="dk2" tx2="lt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7"/>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8"/>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Imagem 3" descr="white rectangle.png"/>
          <p:cNvPicPr>
            <a:picLocks noChangeAspect="1"/>
          </p:cNvPicPr>
          <p:nvPr/>
        </p:nvPicPr>
        <p:blipFill>
          <a:blip r:embed="rId4"/>
          <a:srcRect b="10453"/>
          <a:stretch>
            <a:fillRect/>
          </a:stretch>
        </p:blipFill>
        <p:spPr>
          <a:xfrm>
            <a:off x="0" y="1299706"/>
            <a:ext cx="12192000" cy="5558294"/>
          </a:xfrm>
          <a:prstGeom prst="rect">
            <a:avLst/>
          </a:prstGeom>
        </p:spPr>
      </p:pic>
      <p:sp>
        <p:nvSpPr>
          <p:cNvPr id="2" name="Espaço Reservado para Título 1"/>
          <p:cNvSpPr>
            <a:spLocks noGrp="1"/>
          </p:cNvSpPr>
          <p:nvPr>
            <p:ph type="title"/>
          </p:nvPr>
        </p:nvSpPr>
        <p:spPr>
          <a:xfrm>
            <a:off x="508000" y="230189"/>
            <a:ext cx="11176000" cy="664797"/>
          </a:xfrm>
          <a:prstGeom prst="rect">
            <a:avLst/>
          </a:prstGeom>
        </p:spPr>
        <p:txBody>
          <a:bodyPr vert="horz" wrap="square" lIns="0" tIns="0" rIns="0" bIns="0" rtlCol="0" anchor="t">
            <a:spAutoFit/>
          </a:bodyPr>
          <a:lstStyle/>
          <a:p>
            <a:r>
              <a:rPr lang="pt-BR" noProof="0" smtClean="0"/>
              <a:t>Clique para editar o estilo do título Mestre</a:t>
            </a:r>
            <a:endParaRPr lang="pt-BR" noProof="0"/>
          </a:p>
        </p:txBody>
      </p:sp>
      <p:sp>
        <p:nvSpPr>
          <p:cNvPr id="3" name="Espaço Reservado para Texto 2"/>
          <p:cNvSpPr>
            <a:spLocks noGrp="1"/>
          </p:cNvSpPr>
          <p:nvPr>
            <p:ph type="body" idx="1"/>
          </p:nvPr>
        </p:nvSpPr>
        <p:spPr>
          <a:xfrm>
            <a:off x="963083" y="1905001"/>
            <a:ext cx="10720917" cy="2108269"/>
          </a:xfrm>
          <a:prstGeom prst="rect">
            <a:avLst/>
          </a:prstGeom>
        </p:spPr>
        <p:txBody>
          <a:bodyPr vert="horz" wrap="square" lIns="0" tIns="0" rIns="0" bIns="0" rtlCol="0">
            <a:spAutoFit/>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extLst>
      <p:ext uri="{BB962C8B-B14F-4D97-AF65-F5344CB8AC3E}">
        <p14:creationId xmlns:p14="http://schemas.microsoft.com/office/powerpoint/2010/main" val="2570900033"/>
      </p:ext>
    </p:extLst>
  </p:cSld>
  <p:clrMap bg1="lt1" tx1="dk1" bg2="lt2" tx2="dk2" accent1="accent1" accent2="accent2" accent3="accent3" accent4="accent4" accent5="accent5" accent6="accent6" hlink="hlink" folHlink="folHlink"/>
  <p:sldLayoutIdLst>
    <p:sldLayoutId id="2147483712"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Imagem 3" descr="white rectangle.png"/>
          <p:cNvPicPr>
            <a:picLocks noChangeAspect="1"/>
          </p:cNvPicPr>
          <p:nvPr/>
        </p:nvPicPr>
        <p:blipFill>
          <a:blip r:embed="rId4"/>
          <a:srcRect b="10453"/>
          <a:stretch>
            <a:fillRect/>
          </a:stretch>
        </p:blipFill>
        <p:spPr>
          <a:xfrm>
            <a:off x="0" y="1299706"/>
            <a:ext cx="12192000" cy="5558294"/>
          </a:xfrm>
          <a:prstGeom prst="rect">
            <a:avLst/>
          </a:prstGeom>
        </p:spPr>
      </p:pic>
      <p:sp>
        <p:nvSpPr>
          <p:cNvPr id="2" name="Espaço Reservado para Título 1"/>
          <p:cNvSpPr>
            <a:spLocks noGrp="1"/>
          </p:cNvSpPr>
          <p:nvPr>
            <p:ph type="title"/>
          </p:nvPr>
        </p:nvSpPr>
        <p:spPr>
          <a:xfrm>
            <a:off x="508000" y="230189"/>
            <a:ext cx="11176000" cy="664797"/>
          </a:xfrm>
          <a:prstGeom prst="rect">
            <a:avLst/>
          </a:prstGeom>
        </p:spPr>
        <p:txBody>
          <a:bodyPr vert="horz" wrap="square" lIns="0" tIns="0" rIns="0" bIns="0" rtlCol="0" anchor="t">
            <a:spAutoFit/>
          </a:bodyPr>
          <a:lstStyle/>
          <a:p>
            <a:r>
              <a:rPr lang="pt-BR" noProof="0" smtClean="0"/>
              <a:t>Clique para editar o estilo do título Mestre</a:t>
            </a:r>
            <a:endParaRPr lang="pt-BR" noProof="0"/>
          </a:p>
        </p:txBody>
      </p:sp>
      <p:sp>
        <p:nvSpPr>
          <p:cNvPr id="3" name="Espaço Reservado para Texto 2"/>
          <p:cNvSpPr>
            <a:spLocks noGrp="1"/>
          </p:cNvSpPr>
          <p:nvPr>
            <p:ph type="body" idx="1"/>
          </p:nvPr>
        </p:nvSpPr>
        <p:spPr>
          <a:xfrm>
            <a:off x="963083" y="1905001"/>
            <a:ext cx="10720917" cy="2108269"/>
          </a:xfrm>
          <a:prstGeom prst="rect">
            <a:avLst/>
          </a:prstGeom>
        </p:spPr>
        <p:txBody>
          <a:bodyPr vert="horz" wrap="square" lIns="0" tIns="0" rIns="0" bIns="0" rtlCol="0">
            <a:spAutoFit/>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extLst>
      <p:ext uri="{BB962C8B-B14F-4D97-AF65-F5344CB8AC3E}">
        <p14:creationId xmlns:p14="http://schemas.microsoft.com/office/powerpoint/2010/main" val="1593475409"/>
      </p:ext>
    </p:extLst>
  </p:cSld>
  <p:clrMap bg1="lt1" tx1="dk1" bg2="lt2" tx2="dk2" accent1="accent1" accent2="accent2" accent3="accent3" accent4="accent4" accent5="accent5" accent6="accent6" hlink="hlink" folHlink="folHlink"/>
  <p:sldLayoutIdLst>
    <p:sldLayoutId id="2147483714"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13.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defRPr/>
            </a:pPr>
            <a:r>
              <a:rPr lang="pt-BR" dirty="0" smtClean="0"/>
              <a:t>ANALISE ORIENTADA A OBJETOS</a:t>
            </a:r>
            <a:endParaRPr lang="pt-BR" dirty="0"/>
          </a:p>
        </p:txBody>
      </p:sp>
      <p:sp>
        <p:nvSpPr>
          <p:cNvPr id="5" name="Subtítulo 2"/>
          <p:cNvSpPr>
            <a:spLocks noGrp="1"/>
          </p:cNvSpPr>
          <p:nvPr>
            <p:ph type="subTitle" idx="1"/>
          </p:nvPr>
        </p:nvSpPr>
        <p:spPr>
          <a:xfrm>
            <a:off x="2254250" y="4344988"/>
            <a:ext cx="7681913" cy="1748308"/>
          </a:xfrm>
        </p:spPr>
        <p:txBody>
          <a:bodyPr>
            <a:normAutofit/>
          </a:bodyPr>
          <a:lstStyle/>
          <a:p>
            <a:r>
              <a:rPr lang="pt-BR" sz="4000" dirty="0">
                <a:solidFill>
                  <a:srgbClr val="FFFFFF">
                    <a:tint val="75000"/>
                  </a:srgbClr>
                </a:solidFill>
              </a:rPr>
              <a:t>Aula: </a:t>
            </a:r>
            <a:r>
              <a:rPr lang="pt-BR" sz="4000" dirty="0" smtClean="0">
                <a:solidFill>
                  <a:srgbClr val="FFFFFF">
                    <a:tint val="75000"/>
                  </a:srgbClr>
                </a:solidFill>
              </a:rPr>
              <a:t>04</a:t>
            </a:r>
            <a:endParaRPr lang="pt-BR" sz="4000" dirty="0">
              <a:solidFill>
                <a:srgbClr val="FFFFFF">
                  <a:tint val="75000"/>
                </a:srgbClr>
              </a:solidFill>
            </a:endParaRPr>
          </a:p>
          <a:p>
            <a:r>
              <a:rPr lang="pt-BR" b="0" i="0" dirty="0" smtClean="0">
                <a:solidFill>
                  <a:srgbClr val="FFFFFF">
                    <a:tint val="75000"/>
                  </a:srgbClr>
                </a:solidFill>
              </a:rPr>
              <a:t>Prof.: Fabrício </a:t>
            </a:r>
            <a:r>
              <a:rPr lang="pt-BR" b="0" i="0" dirty="0" err="1" smtClean="0">
                <a:solidFill>
                  <a:srgbClr val="FFFFFF">
                    <a:tint val="75000"/>
                  </a:srgbClr>
                </a:solidFill>
              </a:rPr>
              <a:t>Varajão</a:t>
            </a:r>
            <a:endParaRPr lang="pt-BR" b="0" i="0" dirty="0" smtClean="0">
              <a:solidFill>
                <a:srgbClr val="FFFFFF">
                  <a:tint val="75000"/>
                </a:srgbClr>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05000" y="230189"/>
            <a:ext cx="8871520" cy="664797"/>
          </a:xfrm>
        </p:spPr>
        <p:txBody>
          <a:bodyPr/>
          <a:lstStyle/>
          <a:p>
            <a:pPr defTabSz="914400">
              <a:spcBef>
                <a:spcPts val="0"/>
              </a:spcBef>
            </a:pPr>
            <a:r>
              <a:rPr lang="pt-BR" dirty="0"/>
              <a:t>Estereótipo </a:t>
            </a:r>
            <a:r>
              <a:rPr lang="pt-BR" dirty="0" err="1"/>
              <a:t>boundary</a:t>
            </a:r>
            <a:r>
              <a:rPr lang="pt-BR" dirty="0"/>
              <a:t> e </a:t>
            </a:r>
            <a:r>
              <a:rPr lang="pt-BR" dirty="0" err="1"/>
              <a:t>control</a:t>
            </a:r>
            <a:endParaRPr lang="pt-BR" dirty="0">
              <a:effectLst>
                <a:outerShdw blurRad="50800" dist="38100" dir="2700000" algn="tl">
                  <a:prstClr val="black">
                    <a:alpha val="40000"/>
                  </a:prstClr>
                </a:outerShdw>
              </a:effectLst>
              <a:latin typeface="Calibri"/>
              <a:cs typeface="Arial"/>
            </a:endParaRPr>
          </a:p>
        </p:txBody>
      </p:sp>
      <p:sp>
        <p:nvSpPr>
          <p:cNvPr id="3" name="Espaço Reservado para Texto 2"/>
          <p:cNvSpPr>
            <a:spLocks noGrp="1"/>
          </p:cNvSpPr>
          <p:nvPr>
            <p:ph type="body" sz="quarter" idx="10"/>
          </p:nvPr>
        </p:nvSpPr>
        <p:spPr>
          <a:xfrm>
            <a:off x="1905000" y="1411552"/>
            <a:ext cx="8943528" cy="4647426"/>
          </a:xfrm>
        </p:spPr>
        <p:txBody>
          <a:bodyPr/>
          <a:lstStyle/>
          <a:p>
            <a:r>
              <a:rPr lang="pt-BR" i="1" dirty="0" smtClean="0"/>
              <a:t>&lt;&lt;</a:t>
            </a:r>
            <a:r>
              <a:rPr lang="pt-BR" i="1" dirty="0" err="1" smtClean="0"/>
              <a:t>boundary</a:t>
            </a:r>
            <a:r>
              <a:rPr lang="pt-BR" i="1" dirty="0" smtClean="0"/>
              <a:t>&gt;&gt; </a:t>
            </a:r>
            <a:r>
              <a:rPr lang="pt-BR" dirty="0" smtClean="0"/>
              <a:t>ou interface</a:t>
            </a:r>
          </a:p>
          <a:p>
            <a:pPr lvl="1"/>
            <a:r>
              <a:rPr lang="pt-BR" dirty="0"/>
              <a:t>Identifica uma classe que serve de comunicação entre os atores externos e o sistema. </a:t>
            </a:r>
            <a:r>
              <a:rPr lang="pt-BR" dirty="0" smtClean="0"/>
              <a:t>Muitas </a:t>
            </a:r>
            <a:r>
              <a:rPr lang="pt-BR" dirty="0"/>
              <a:t>vezes, é associada à própria interface</a:t>
            </a:r>
            <a:r>
              <a:rPr lang="pt-BR" dirty="0" smtClean="0"/>
              <a:t>. </a:t>
            </a:r>
            <a:r>
              <a:rPr lang="pt-BR" dirty="0"/>
              <a:t>Comumente, interage com classes do tipo </a:t>
            </a:r>
            <a:r>
              <a:rPr lang="pt-BR" dirty="0" smtClean="0"/>
              <a:t>&lt;&lt;</a:t>
            </a:r>
            <a:r>
              <a:rPr lang="pt-BR" dirty="0" err="1" smtClean="0"/>
              <a:t>control</a:t>
            </a:r>
            <a:r>
              <a:rPr lang="pt-BR" dirty="0" smtClean="0"/>
              <a:t>&gt;&gt;</a:t>
            </a:r>
          </a:p>
          <a:p>
            <a:r>
              <a:rPr lang="pt-BR" i="1" dirty="0" smtClean="0"/>
              <a:t>&lt;&lt;</a:t>
            </a:r>
            <a:r>
              <a:rPr lang="pt-BR" i="1" dirty="0" err="1" smtClean="0"/>
              <a:t>control</a:t>
            </a:r>
            <a:r>
              <a:rPr lang="pt-BR" i="1" dirty="0" smtClean="0"/>
              <a:t>&gt;&gt; </a:t>
            </a:r>
            <a:r>
              <a:rPr lang="pt-BR" dirty="0" smtClean="0"/>
              <a:t>ou controle</a:t>
            </a:r>
          </a:p>
          <a:p>
            <a:pPr lvl="1"/>
            <a:r>
              <a:rPr lang="pt-BR" dirty="0"/>
              <a:t>Intermediária entre as classes </a:t>
            </a:r>
            <a:r>
              <a:rPr lang="pt-BR" dirty="0" smtClean="0"/>
              <a:t>&lt;&lt;</a:t>
            </a:r>
            <a:r>
              <a:rPr lang="pt-BR" dirty="0" err="1" smtClean="0"/>
              <a:t>boundary</a:t>
            </a:r>
            <a:r>
              <a:rPr lang="pt-BR" dirty="0" smtClean="0"/>
              <a:t>&gt;&gt; </a:t>
            </a:r>
            <a:r>
              <a:rPr lang="pt-BR" dirty="0"/>
              <a:t>e as outras do sistema. </a:t>
            </a:r>
            <a:r>
              <a:rPr lang="pt-BR" dirty="0" smtClean="0"/>
              <a:t>Responsável </a:t>
            </a:r>
            <a:r>
              <a:rPr lang="pt-BR" dirty="0"/>
              <a:t>por interpretar eventos ocorridos sobre os objetos </a:t>
            </a:r>
            <a:r>
              <a:rPr lang="pt-BR" dirty="0" smtClean="0"/>
              <a:t>&lt;&lt;</a:t>
            </a:r>
            <a:r>
              <a:rPr lang="pt-BR" dirty="0" err="1" smtClean="0"/>
              <a:t>boundary</a:t>
            </a:r>
            <a:r>
              <a:rPr lang="pt-BR" dirty="0" smtClean="0"/>
              <a:t>&gt;&gt; </a:t>
            </a:r>
            <a:r>
              <a:rPr lang="pt-BR" dirty="0"/>
              <a:t>(por exemplo, clique em botões) e retransmiti-los para as outras classes do sistema.</a:t>
            </a:r>
            <a:endParaRPr lang="pt-BR" dirty="0" smtClean="0"/>
          </a:p>
        </p:txBody>
      </p:sp>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15480" y="4628852"/>
            <a:ext cx="936104" cy="8820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3944" y="2335213"/>
            <a:ext cx="1019175" cy="695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18535770"/>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05000" y="230189"/>
            <a:ext cx="8871520" cy="664797"/>
          </a:xfrm>
        </p:spPr>
        <p:txBody>
          <a:bodyPr/>
          <a:lstStyle/>
          <a:p>
            <a:pPr defTabSz="914400">
              <a:spcBef>
                <a:spcPts val="0"/>
              </a:spcBef>
            </a:pPr>
            <a:r>
              <a:rPr lang="pt-BR" dirty="0"/>
              <a:t>Estereótipo </a:t>
            </a:r>
            <a:r>
              <a:rPr lang="pt-BR" dirty="0" err="1"/>
              <a:t>boundary</a:t>
            </a:r>
            <a:r>
              <a:rPr lang="pt-BR" dirty="0"/>
              <a:t> e </a:t>
            </a:r>
            <a:r>
              <a:rPr lang="pt-BR" dirty="0" err="1"/>
              <a:t>control</a:t>
            </a:r>
            <a:endParaRPr lang="pt-BR" dirty="0">
              <a:effectLst>
                <a:outerShdw blurRad="50800" dist="38100" dir="2700000" algn="tl">
                  <a:prstClr val="black">
                    <a:alpha val="40000"/>
                  </a:prstClr>
                </a:outerShdw>
              </a:effectLst>
              <a:latin typeface="Calibri"/>
              <a:cs typeface="Arial"/>
            </a:endParaRP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87488" y="1484784"/>
            <a:ext cx="9378702" cy="28083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392658"/>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Texto 2"/>
          <p:cNvSpPr>
            <a:spLocks noGrp="1"/>
          </p:cNvSpPr>
          <p:nvPr>
            <p:ph type="body" sz="quarter" idx="10"/>
          </p:nvPr>
        </p:nvSpPr>
        <p:spPr>
          <a:xfrm>
            <a:off x="479376" y="980728"/>
            <a:ext cx="11089232" cy="3841052"/>
          </a:xfrm>
        </p:spPr>
        <p:txBody>
          <a:bodyPr/>
          <a:lstStyle/>
          <a:p>
            <a:r>
              <a:rPr lang="pt-BR" dirty="0" smtClean="0"/>
              <a:t>O atendente deve verificar se o sócio está cadastrado, se este não estiver, a locação deve ser recusada;</a:t>
            </a:r>
          </a:p>
          <a:p>
            <a:r>
              <a:rPr lang="pt-BR" dirty="0" smtClean="0"/>
              <a:t>Em seguida, deve verificar se o sócio possui alguma locação pendente, caso em que também recusará o empréstimo;</a:t>
            </a:r>
          </a:p>
          <a:p>
            <a:r>
              <a:rPr lang="pt-BR" dirty="0" smtClean="0"/>
              <a:t>Se o sócio existir e não tiver locações pendentes, então a locação deverá ser registrada e as cópias emprestadas ao sócio;</a:t>
            </a:r>
          </a:p>
          <a:p>
            <a:r>
              <a:rPr lang="pt-BR" dirty="0" smtClean="0"/>
              <a:t>Durante o registro da locação, deverão ser registrados também todos os itens da locação.</a:t>
            </a:r>
            <a:endParaRPr lang="pt-BR" dirty="0" smtClean="0"/>
          </a:p>
        </p:txBody>
      </p:sp>
      <p:sp>
        <p:nvSpPr>
          <p:cNvPr id="5" name="Título 1"/>
          <p:cNvSpPr>
            <a:spLocks noGrp="1"/>
          </p:cNvSpPr>
          <p:nvPr>
            <p:ph type="title"/>
          </p:nvPr>
        </p:nvSpPr>
        <p:spPr>
          <a:xfrm>
            <a:off x="0" y="116632"/>
            <a:ext cx="11568608" cy="664797"/>
          </a:xfrm>
        </p:spPr>
        <p:txBody>
          <a:bodyPr/>
          <a:lstStyle/>
          <a:p>
            <a:pPr defTabSz="914400">
              <a:spcBef>
                <a:spcPts val="0"/>
              </a:spcBef>
            </a:pPr>
            <a:r>
              <a:rPr lang="pt-BR" dirty="0" smtClean="0">
                <a:effectLst/>
              </a:rPr>
              <a:t>Exercício Locação de Fitas:</a:t>
            </a:r>
            <a:endParaRPr lang="pt-BR" dirty="0">
              <a:effectLst>
                <a:outerShdw blurRad="50800" dist="38100" dir="2700000" algn="tl">
                  <a:prstClr val="black">
                    <a:alpha val="40000"/>
                  </a:prstClr>
                </a:outerShdw>
              </a:effectLst>
              <a:latin typeface="Calibri"/>
              <a:cs typeface="Arial"/>
            </a:endParaRPr>
          </a:p>
        </p:txBody>
      </p:sp>
    </p:spTree>
    <p:extLst>
      <p:ext uri="{BB962C8B-B14F-4D97-AF65-F5344CB8AC3E}">
        <p14:creationId xmlns:p14="http://schemas.microsoft.com/office/powerpoint/2010/main" val="3417229564"/>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a:spLocks noGrp="1"/>
          </p:cNvSpPr>
          <p:nvPr>
            <p:ph type="title"/>
          </p:nvPr>
        </p:nvSpPr>
        <p:spPr>
          <a:xfrm>
            <a:off x="0" y="116632"/>
            <a:ext cx="11568608" cy="664797"/>
          </a:xfrm>
        </p:spPr>
        <p:txBody>
          <a:bodyPr/>
          <a:lstStyle/>
          <a:p>
            <a:pPr defTabSz="914400">
              <a:spcBef>
                <a:spcPts val="0"/>
              </a:spcBef>
            </a:pPr>
            <a:r>
              <a:rPr lang="pt-BR" dirty="0" smtClean="0">
                <a:effectLst/>
              </a:rPr>
              <a:t>Exercício Locação de Fitas:</a:t>
            </a:r>
            <a:endParaRPr lang="pt-BR" dirty="0">
              <a:effectLst>
                <a:outerShdw blurRad="50800" dist="38100" dir="2700000" algn="tl">
                  <a:prstClr val="black">
                    <a:alpha val="40000"/>
                  </a:prstClr>
                </a:outerShdw>
              </a:effectLst>
              <a:latin typeface="Calibri"/>
              <a:cs typeface="Arial"/>
            </a:endParaRPr>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3632" y="982295"/>
            <a:ext cx="6453708" cy="56248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25944579"/>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Texto 2"/>
          <p:cNvSpPr>
            <a:spLocks noGrp="1"/>
          </p:cNvSpPr>
          <p:nvPr>
            <p:ph type="body" sz="quarter" idx="10"/>
          </p:nvPr>
        </p:nvSpPr>
        <p:spPr>
          <a:xfrm>
            <a:off x="479376" y="980728"/>
            <a:ext cx="11089232" cy="4185761"/>
          </a:xfrm>
        </p:spPr>
        <p:txBody>
          <a:bodyPr/>
          <a:lstStyle/>
          <a:p>
            <a:r>
              <a:rPr lang="pt-BR" dirty="0" smtClean="0"/>
              <a:t>Primeiramente o atendente deve verificar e apresentar ao cliente interessado os cursos oferecidos pela empresa;</a:t>
            </a:r>
          </a:p>
          <a:p>
            <a:r>
              <a:rPr lang="pt-BR" dirty="0" smtClean="0"/>
              <a:t>Em seguida, caso o aluno tenha interesse por algum curso, o atendente deve verificar e apresentar ao aluno as turmas relativas ao curso em questão;</a:t>
            </a:r>
          </a:p>
          <a:p>
            <a:r>
              <a:rPr lang="pt-BR" dirty="0" smtClean="0"/>
              <a:t>Caso o aluno queira se matricular, então o atendente deve verificar se o aluno já se encontra cadastrado. Caso não esteja cadastrado, ou desatualizado, o atendente irá cadastrá-lo e </a:t>
            </a:r>
            <a:r>
              <a:rPr lang="pt-BR" dirty="0" err="1" smtClean="0"/>
              <a:t>e</a:t>
            </a:r>
            <a:r>
              <a:rPr lang="pt-BR" dirty="0" smtClean="0"/>
              <a:t> seguida realizará sua matrícula.</a:t>
            </a:r>
            <a:endParaRPr lang="pt-BR" dirty="0" smtClean="0"/>
          </a:p>
        </p:txBody>
      </p:sp>
      <p:sp>
        <p:nvSpPr>
          <p:cNvPr id="5" name="Título 1"/>
          <p:cNvSpPr>
            <a:spLocks noGrp="1"/>
          </p:cNvSpPr>
          <p:nvPr>
            <p:ph type="title"/>
          </p:nvPr>
        </p:nvSpPr>
        <p:spPr>
          <a:xfrm>
            <a:off x="0" y="116632"/>
            <a:ext cx="11568608" cy="664797"/>
          </a:xfrm>
        </p:spPr>
        <p:txBody>
          <a:bodyPr/>
          <a:lstStyle/>
          <a:p>
            <a:pPr defTabSz="914400">
              <a:spcBef>
                <a:spcPts val="0"/>
              </a:spcBef>
            </a:pPr>
            <a:r>
              <a:rPr lang="pt-BR" dirty="0" smtClean="0">
                <a:effectLst/>
              </a:rPr>
              <a:t>Exercício Controle de Cursos:</a:t>
            </a:r>
            <a:endParaRPr lang="pt-BR" dirty="0">
              <a:effectLst>
                <a:outerShdw blurRad="50800" dist="38100" dir="2700000" algn="tl">
                  <a:prstClr val="black">
                    <a:alpha val="40000"/>
                  </a:prstClr>
                </a:outerShdw>
              </a:effectLst>
              <a:latin typeface="Calibri"/>
              <a:cs typeface="Arial"/>
            </a:endParaRPr>
          </a:p>
        </p:txBody>
      </p:sp>
    </p:spTree>
    <p:extLst>
      <p:ext uri="{BB962C8B-B14F-4D97-AF65-F5344CB8AC3E}">
        <p14:creationId xmlns:p14="http://schemas.microsoft.com/office/powerpoint/2010/main" val="3253336982"/>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a:spLocks noGrp="1"/>
          </p:cNvSpPr>
          <p:nvPr>
            <p:ph type="title"/>
          </p:nvPr>
        </p:nvSpPr>
        <p:spPr>
          <a:xfrm>
            <a:off x="0" y="116632"/>
            <a:ext cx="11568608" cy="664797"/>
          </a:xfrm>
        </p:spPr>
        <p:txBody>
          <a:bodyPr/>
          <a:lstStyle/>
          <a:p>
            <a:pPr defTabSz="914400">
              <a:spcBef>
                <a:spcPts val="0"/>
              </a:spcBef>
            </a:pPr>
            <a:r>
              <a:rPr lang="pt-BR" dirty="0" smtClean="0">
                <a:effectLst/>
              </a:rPr>
              <a:t>Exercício Controle de Cursos:</a:t>
            </a:r>
            <a:endParaRPr lang="pt-BR" dirty="0">
              <a:effectLst>
                <a:outerShdw blurRad="50800" dist="38100" dir="2700000" algn="tl">
                  <a:prstClr val="black">
                    <a:alpha val="40000"/>
                  </a:prstClr>
                </a:outerShdw>
              </a:effectLst>
              <a:latin typeface="Calibri"/>
              <a:cs typeface="Arial"/>
            </a:endParaRPr>
          </a:p>
        </p:txBody>
      </p: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15480" y="980728"/>
            <a:ext cx="9590822" cy="51125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89473736"/>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Espaço Reservado para Texto 2"/>
          <p:cNvSpPr>
            <a:spLocks noGrp="1"/>
          </p:cNvSpPr>
          <p:nvPr>
            <p:ph type="body" sz="quarter" idx="10"/>
          </p:nvPr>
        </p:nvSpPr>
        <p:spPr>
          <a:xfrm>
            <a:off x="479376" y="980728"/>
            <a:ext cx="11089232" cy="4727448"/>
          </a:xfrm>
        </p:spPr>
        <p:txBody>
          <a:bodyPr/>
          <a:lstStyle/>
          <a:p>
            <a:r>
              <a:rPr lang="pt-BR" dirty="0" smtClean="0"/>
              <a:t>O cliente irá selecionar uma origem (partida) e um destino e consultar todos os </a:t>
            </a:r>
            <a:r>
              <a:rPr lang="pt-BR" dirty="0" err="1" smtClean="0"/>
              <a:t>vôos</a:t>
            </a:r>
            <a:r>
              <a:rPr lang="pt-BR" dirty="0" smtClean="0"/>
              <a:t> relacionados ao destino escolhido que partam da origem selecionada, através da página da empresa;</a:t>
            </a:r>
          </a:p>
          <a:p>
            <a:r>
              <a:rPr lang="pt-BR" dirty="0" smtClean="0"/>
              <a:t>Caso o horário e o valor de algum dos </a:t>
            </a:r>
            <a:r>
              <a:rPr lang="pt-BR" dirty="0" err="1" smtClean="0"/>
              <a:t>vôos</a:t>
            </a:r>
            <a:r>
              <a:rPr lang="pt-BR" dirty="0" smtClean="0"/>
              <a:t> retornados satisfaça o cliente, ele comprará as passagens;</a:t>
            </a:r>
          </a:p>
          <a:p>
            <a:r>
              <a:rPr lang="pt-BR" dirty="0" smtClean="0"/>
              <a:t>Ao compras uma passagem, o cliente precisa se identificar, caso já esteja cadastrado na empresa ou se registrar, caso ainda não esteja cadastrado. Mesmo que já esteja registrado um cliente pode ter que alterar seus dados;</a:t>
            </a:r>
          </a:p>
          <a:p>
            <a:r>
              <a:rPr lang="pt-BR" dirty="0" smtClean="0"/>
              <a:t>Após a identificação/registro do cliente, a passagem será gerada.</a:t>
            </a:r>
            <a:endParaRPr lang="pt-BR" dirty="0" smtClean="0"/>
          </a:p>
        </p:txBody>
      </p:sp>
      <p:sp>
        <p:nvSpPr>
          <p:cNvPr id="5" name="Título 1"/>
          <p:cNvSpPr>
            <a:spLocks noGrp="1"/>
          </p:cNvSpPr>
          <p:nvPr>
            <p:ph type="title"/>
          </p:nvPr>
        </p:nvSpPr>
        <p:spPr>
          <a:xfrm>
            <a:off x="0" y="116632"/>
            <a:ext cx="11568608" cy="664797"/>
          </a:xfrm>
        </p:spPr>
        <p:txBody>
          <a:bodyPr/>
          <a:lstStyle/>
          <a:p>
            <a:pPr defTabSz="914400">
              <a:spcBef>
                <a:spcPts val="0"/>
              </a:spcBef>
            </a:pPr>
            <a:r>
              <a:rPr lang="pt-BR" dirty="0" smtClean="0">
                <a:effectLst/>
              </a:rPr>
              <a:t>Exercício Venda de Passagens Aéreas:</a:t>
            </a:r>
            <a:endParaRPr lang="pt-BR" dirty="0">
              <a:effectLst>
                <a:outerShdw blurRad="50800" dist="38100" dir="2700000" algn="tl">
                  <a:prstClr val="black">
                    <a:alpha val="40000"/>
                  </a:prstClr>
                </a:outerShdw>
              </a:effectLst>
              <a:latin typeface="Calibri"/>
              <a:cs typeface="Arial"/>
            </a:endParaRPr>
          </a:p>
        </p:txBody>
      </p:sp>
    </p:spTree>
    <p:extLst>
      <p:ext uri="{BB962C8B-B14F-4D97-AF65-F5344CB8AC3E}">
        <p14:creationId xmlns:p14="http://schemas.microsoft.com/office/powerpoint/2010/main" val="403432890"/>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05000" y="230189"/>
            <a:ext cx="8382000" cy="664797"/>
          </a:xfrm>
        </p:spPr>
        <p:txBody>
          <a:bodyPr/>
          <a:lstStyle/>
          <a:p>
            <a:pPr defTabSz="914400">
              <a:spcBef>
                <a:spcPts val="0"/>
              </a:spcBef>
            </a:pPr>
            <a:r>
              <a:rPr lang="pt-BR" dirty="0">
                <a:effectLst>
                  <a:outerShdw blurRad="50800" dist="38100" dir="2700000" algn="tl">
                    <a:prstClr val="black">
                      <a:alpha val="40000"/>
                    </a:prstClr>
                  </a:outerShdw>
                </a:effectLst>
                <a:latin typeface="Calibri"/>
                <a:cs typeface="Arial"/>
              </a:rPr>
              <a:t>Referências</a:t>
            </a:r>
          </a:p>
        </p:txBody>
      </p:sp>
      <p:sp>
        <p:nvSpPr>
          <p:cNvPr id="3" name="Espaço Reservado para Texto 2"/>
          <p:cNvSpPr>
            <a:spLocks noGrp="1"/>
          </p:cNvSpPr>
          <p:nvPr>
            <p:ph type="body" sz="quarter" idx="10"/>
          </p:nvPr>
        </p:nvSpPr>
        <p:spPr>
          <a:xfrm>
            <a:off x="1905000" y="1411553"/>
            <a:ext cx="8382000" cy="775597"/>
          </a:xfrm>
        </p:spPr>
        <p:txBody>
          <a:bodyPr/>
          <a:lstStyle/>
          <a:p>
            <a:r>
              <a:rPr lang="pt-BR" sz="2800" dirty="0"/>
              <a:t>GILLEANES, T. A. Guedes. UML 2: Uma abordagem prática. 3.ed. São Paulo: </a:t>
            </a:r>
            <a:r>
              <a:rPr lang="pt-BR" sz="2800" dirty="0" err="1"/>
              <a:t>Novatec</a:t>
            </a:r>
            <a:r>
              <a:rPr lang="pt-BR" sz="2800" dirty="0"/>
              <a:t>, 2009</a:t>
            </a:r>
          </a:p>
        </p:txBody>
      </p:sp>
    </p:spTree>
    <p:extLst>
      <p:ext uri="{BB962C8B-B14F-4D97-AF65-F5344CB8AC3E}">
        <p14:creationId xmlns:p14="http://schemas.microsoft.com/office/powerpoint/2010/main" val="2929050664"/>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05000" y="230189"/>
            <a:ext cx="8382000" cy="664797"/>
          </a:xfrm>
        </p:spPr>
        <p:txBody>
          <a:bodyPr/>
          <a:lstStyle/>
          <a:p>
            <a:pPr defTabSz="914400">
              <a:spcBef>
                <a:spcPts val="0"/>
              </a:spcBef>
            </a:pPr>
            <a:r>
              <a:rPr lang="pt-BR" dirty="0">
                <a:effectLst>
                  <a:outerShdw blurRad="50800" dist="38100" dir="2700000" algn="tl">
                    <a:prstClr val="black">
                      <a:alpha val="40000"/>
                    </a:prstClr>
                  </a:outerShdw>
                </a:effectLst>
                <a:latin typeface="Calibri"/>
                <a:cs typeface="Arial"/>
              </a:rPr>
              <a:t>Conteúdo</a:t>
            </a:r>
          </a:p>
        </p:txBody>
      </p:sp>
      <p:sp>
        <p:nvSpPr>
          <p:cNvPr id="3" name="Espaço Reservado para Texto 2"/>
          <p:cNvSpPr>
            <a:spLocks noGrp="1"/>
          </p:cNvSpPr>
          <p:nvPr>
            <p:ph type="body" sz="quarter" idx="10"/>
          </p:nvPr>
        </p:nvSpPr>
        <p:spPr>
          <a:xfrm>
            <a:off x="1905000" y="1411552"/>
            <a:ext cx="8583488" cy="917174"/>
          </a:xfrm>
        </p:spPr>
        <p:txBody>
          <a:bodyPr/>
          <a:lstStyle/>
          <a:p>
            <a:pPr lvl="0"/>
            <a:r>
              <a:rPr lang="pt-BR" dirty="0" smtClean="0"/>
              <a:t>Diagrama de Sequência</a:t>
            </a:r>
          </a:p>
          <a:p>
            <a:pPr lvl="1"/>
            <a:r>
              <a:rPr lang="pt-BR" dirty="0" smtClean="0"/>
              <a:t>Simbologia</a:t>
            </a:r>
            <a:endParaRPr lang="pt-BR" dirty="0" smtClean="0"/>
          </a:p>
        </p:txBody>
      </p:sp>
    </p:spTree>
    <p:extLst>
      <p:ext uri="{BB962C8B-B14F-4D97-AF65-F5344CB8AC3E}">
        <p14:creationId xmlns:p14="http://schemas.microsoft.com/office/powerpoint/2010/main" val="3312912293"/>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05000" y="230189"/>
            <a:ext cx="8382000" cy="664797"/>
          </a:xfrm>
        </p:spPr>
        <p:txBody>
          <a:bodyPr/>
          <a:lstStyle/>
          <a:p>
            <a:pPr defTabSz="914400">
              <a:spcBef>
                <a:spcPts val="0"/>
              </a:spcBef>
            </a:pPr>
            <a:r>
              <a:rPr lang="pt-BR" dirty="0"/>
              <a:t>Atores</a:t>
            </a:r>
            <a:endParaRPr lang="pt-BR" dirty="0">
              <a:effectLst>
                <a:outerShdw blurRad="50800" dist="38100" dir="2700000" algn="tl">
                  <a:prstClr val="black">
                    <a:alpha val="40000"/>
                  </a:prstClr>
                </a:outerShdw>
              </a:effectLst>
              <a:latin typeface="Calibri"/>
              <a:cs typeface="Arial"/>
            </a:endParaRPr>
          </a:p>
        </p:txBody>
      </p:sp>
      <p:sp>
        <p:nvSpPr>
          <p:cNvPr id="3" name="Espaço Reservado para Texto 2"/>
          <p:cNvSpPr>
            <a:spLocks noGrp="1"/>
          </p:cNvSpPr>
          <p:nvPr>
            <p:ph type="body" sz="quarter" idx="10"/>
          </p:nvPr>
        </p:nvSpPr>
        <p:spPr>
          <a:xfrm>
            <a:off x="1905000" y="1411552"/>
            <a:ext cx="8007424" cy="3200876"/>
          </a:xfrm>
        </p:spPr>
        <p:txBody>
          <a:bodyPr/>
          <a:lstStyle/>
          <a:p>
            <a:r>
              <a:rPr lang="pt-BR" dirty="0"/>
              <a:t>São os mesmos do Diagrama de Caso de Uso e possuem a mesma representação, mas diferenciam-se por apresentarem uma “linha de vida</a:t>
            </a:r>
            <a:r>
              <a:rPr lang="pt-BR" dirty="0" smtClean="0"/>
              <a:t>”;</a:t>
            </a:r>
          </a:p>
          <a:p>
            <a:r>
              <a:rPr lang="pt-BR" dirty="0"/>
              <a:t>Geralmente, um Diagrama de Sequência é iniciado por um evento externo, gerado por um ator.</a:t>
            </a:r>
            <a:endParaRPr lang="pt-BR" dirty="0" smtClean="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56440" y="1412776"/>
            <a:ext cx="504825" cy="1457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03912" y="4293096"/>
            <a:ext cx="2350516" cy="20242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6335840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05000" y="230189"/>
            <a:ext cx="8382000" cy="664797"/>
          </a:xfrm>
        </p:spPr>
        <p:txBody>
          <a:bodyPr/>
          <a:lstStyle/>
          <a:p>
            <a:pPr defTabSz="914400">
              <a:spcBef>
                <a:spcPts val="0"/>
              </a:spcBef>
            </a:pPr>
            <a:r>
              <a:rPr lang="pt-BR" dirty="0"/>
              <a:t>Objetos</a:t>
            </a:r>
            <a:endParaRPr lang="pt-BR" dirty="0">
              <a:effectLst>
                <a:outerShdw blurRad="50800" dist="38100" dir="2700000" algn="tl">
                  <a:prstClr val="black">
                    <a:alpha val="40000"/>
                  </a:prstClr>
                </a:outerShdw>
              </a:effectLst>
              <a:latin typeface="Calibri"/>
              <a:cs typeface="Arial"/>
            </a:endParaRPr>
          </a:p>
        </p:txBody>
      </p:sp>
      <p:sp>
        <p:nvSpPr>
          <p:cNvPr id="3" name="Espaço Reservado para Texto 2"/>
          <p:cNvSpPr>
            <a:spLocks noGrp="1"/>
          </p:cNvSpPr>
          <p:nvPr>
            <p:ph type="body" sz="quarter" idx="10"/>
          </p:nvPr>
        </p:nvSpPr>
        <p:spPr>
          <a:xfrm>
            <a:off x="1905000" y="1411552"/>
            <a:ext cx="8007424" cy="3742563"/>
          </a:xfrm>
        </p:spPr>
        <p:txBody>
          <a:bodyPr/>
          <a:lstStyle/>
          <a:p>
            <a:r>
              <a:rPr lang="pt-BR" dirty="0"/>
              <a:t>Representam as instâncias das classes envolvidas no processo ilustrado pelo diagrama de </a:t>
            </a:r>
            <a:r>
              <a:rPr lang="pt-BR" dirty="0" smtClean="0"/>
              <a:t>sequência;</a:t>
            </a:r>
          </a:p>
          <a:p>
            <a:r>
              <a:rPr lang="pt-BR" dirty="0"/>
              <a:t>Assim como os atores, os objetos possuem uma “linha de vida“ vertical </a:t>
            </a:r>
            <a:r>
              <a:rPr lang="pt-BR" dirty="0" smtClean="0"/>
              <a:t>tracejada;</a:t>
            </a:r>
          </a:p>
          <a:p>
            <a:r>
              <a:rPr lang="pt-BR" dirty="0"/>
              <a:t>Um objeto pode existir desde o início do processo ou ser criado durante a sua execução.</a:t>
            </a:r>
            <a:endParaRPr lang="pt-BR" dirty="0" smtClean="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04312" y="1196752"/>
            <a:ext cx="1937206" cy="13681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50499" y="4941168"/>
            <a:ext cx="5105400" cy="1495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3661541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05000" y="230189"/>
            <a:ext cx="8382000" cy="664797"/>
          </a:xfrm>
        </p:spPr>
        <p:txBody>
          <a:bodyPr/>
          <a:lstStyle/>
          <a:p>
            <a:pPr defTabSz="914400">
              <a:spcBef>
                <a:spcPts val="0"/>
              </a:spcBef>
            </a:pPr>
            <a:r>
              <a:rPr lang="pt-BR" dirty="0"/>
              <a:t>Linha de </a:t>
            </a:r>
            <a:r>
              <a:rPr lang="pt-BR" dirty="0" smtClean="0"/>
              <a:t>vida</a:t>
            </a:r>
            <a:endParaRPr lang="pt-BR" dirty="0">
              <a:effectLst>
                <a:outerShdw blurRad="50800" dist="38100" dir="2700000" algn="tl">
                  <a:prstClr val="black">
                    <a:alpha val="40000"/>
                  </a:prstClr>
                </a:outerShdw>
              </a:effectLst>
              <a:latin typeface="Calibri"/>
              <a:cs typeface="Arial"/>
            </a:endParaRPr>
          </a:p>
        </p:txBody>
      </p:sp>
      <p:sp>
        <p:nvSpPr>
          <p:cNvPr id="3" name="Espaço Reservado para Texto 2"/>
          <p:cNvSpPr>
            <a:spLocks noGrp="1"/>
          </p:cNvSpPr>
          <p:nvPr>
            <p:ph type="body" sz="quarter" idx="10"/>
          </p:nvPr>
        </p:nvSpPr>
        <p:spPr>
          <a:xfrm>
            <a:off x="1905000" y="1411552"/>
            <a:ext cx="8007424" cy="2856167"/>
          </a:xfrm>
        </p:spPr>
        <p:txBody>
          <a:bodyPr/>
          <a:lstStyle/>
          <a:p>
            <a:r>
              <a:rPr lang="pt-BR" dirty="0"/>
              <a:t>Representa o tempo em que um objeto existe durante um </a:t>
            </a:r>
            <a:r>
              <a:rPr lang="pt-BR" dirty="0" smtClean="0"/>
              <a:t>processo;</a:t>
            </a:r>
          </a:p>
          <a:p>
            <a:r>
              <a:rPr lang="pt-BR" dirty="0" smtClean="0"/>
              <a:t>Representada </a:t>
            </a:r>
            <a:r>
              <a:rPr lang="pt-BR" dirty="0"/>
              <a:t>por uma linha vertical fina tracejada partindo do </a:t>
            </a:r>
            <a:r>
              <a:rPr lang="pt-BR" dirty="0" smtClean="0"/>
              <a:t>objeto;</a:t>
            </a:r>
          </a:p>
          <a:p>
            <a:r>
              <a:rPr lang="pt-BR" dirty="0" smtClean="0"/>
              <a:t>Quando </a:t>
            </a:r>
            <a:r>
              <a:rPr lang="pt-BR" dirty="0"/>
              <a:t>o objeto é destruído, a linha de vida é interrompida com um “X”.</a:t>
            </a:r>
            <a:endParaRPr lang="pt-BR" dirty="0" smtClean="0"/>
          </a:p>
        </p:txBody>
      </p:sp>
      <p:grpSp>
        <p:nvGrpSpPr>
          <p:cNvPr id="5" name="Grupo 4"/>
          <p:cNvGrpSpPr/>
          <p:nvPr/>
        </p:nvGrpSpPr>
        <p:grpSpPr>
          <a:xfrm>
            <a:off x="3791744" y="4737641"/>
            <a:ext cx="5105400" cy="1643687"/>
            <a:chOff x="3791744" y="4737641"/>
            <a:chExt cx="5105400" cy="1643687"/>
          </a:xfrm>
        </p:grpSpPr>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91744" y="4737641"/>
              <a:ext cx="5105400" cy="1495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aixaDeTexto 3"/>
            <p:cNvSpPr txBox="1"/>
            <p:nvPr/>
          </p:nvSpPr>
          <p:spPr>
            <a:xfrm>
              <a:off x="7476852" y="5796553"/>
              <a:ext cx="540060" cy="584775"/>
            </a:xfrm>
            <a:prstGeom prst="rect">
              <a:avLst/>
            </a:prstGeom>
            <a:noFill/>
          </p:spPr>
          <p:txBody>
            <a:bodyPr wrap="square" rtlCol="0">
              <a:spAutoFit/>
            </a:bodyPr>
            <a:lstStyle/>
            <a:p>
              <a:r>
                <a:rPr lang="pt-BR" sz="3200" dirty="0" smtClean="0">
                  <a:solidFill>
                    <a:schemeClr val="bg1"/>
                  </a:solidFill>
                </a:rPr>
                <a:t>X</a:t>
              </a:r>
              <a:endParaRPr lang="pt-BR" sz="3200" dirty="0">
                <a:solidFill>
                  <a:schemeClr val="bg1"/>
                </a:solidFill>
              </a:endParaRPr>
            </a:p>
          </p:txBody>
        </p:sp>
      </p:grpSp>
    </p:spTree>
    <p:extLst>
      <p:ext uri="{BB962C8B-B14F-4D97-AF65-F5344CB8AC3E}">
        <p14:creationId xmlns:p14="http://schemas.microsoft.com/office/powerpoint/2010/main" val="1563625737"/>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05000" y="230189"/>
            <a:ext cx="8382000" cy="664797"/>
          </a:xfrm>
        </p:spPr>
        <p:txBody>
          <a:bodyPr/>
          <a:lstStyle/>
          <a:p>
            <a:pPr defTabSz="914400">
              <a:spcBef>
                <a:spcPts val="0"/>
              </a:spcBef>
            </a:pPr>
            <a:r>
              <a:rPr lang="pt-BR" dirty="0"/>
              <a:t>Foco de Controle (ou Ativação)</a:t>
            </a:r>
            <a:endParaRPr lang="pt-BR" dirty="0">
              <a:effectLst>
                <a:outerShdw blurRad="50800" dist="38100" dir="2700000" algn="tl">
                  <a:prstClr val="black">
                    <a:alpha val="40000"/>
                  </a:prstClr>
                </a:outerShdw>
              </a:effectLst>
              <a:latin typeface="Calibri"/>
              <a:cs typeface="Arial"/>
            </a:endParaRPr>
          </a:p>
        </p:txBody>
      </p:sp>
      <p:sp>
        <p:nvSpPr>
          <p:cNvPr id="3" name="Espaço Reservado para Texto 2"/>
          <p:cNvSpPr>
            <a:spLocks noGrp="1"/>
          </p:cNvSpPr>
          <p:nvPr>
            <p:ph type="body" sz="quarter" idx="10"/>
          </p:nvPr>
        </p:nvSpPr>
        <p:spPr>
          <a:xfrm>
            <a:off x="1905000" y="1411552"/>
            <a:ext cx="8007424" cy="2314480"/>
          </a:xfrm>
        </p:spPr>
        <p:txBody>
          <a:bodyPr/>
          <a:lstStyle/>
          <a:p>
            <a:r>
              <a:rPr lang="pt-BR" dirty="0"/>
              <a:t>Indica o período que o objeto está participando ativamente do </a:t>
            </a:r>
            <a:r>
              <a:rPr lang="pt-BR" dirty="0" smtClean="0"/>
              <a:t>processo;</a:t>
            </a:r>
          </a:p>
          <a:p>
            <a:r>
              <a:rPr lang="pt-BR" dirty="0" smtClean="0"/>
              <a:t>Os </a:t>
            </a:r>
            <a:r>
              <a:rPr lang="pt-BR" dirty="0"/>
              <a:t>focos de controle são representados dentro da linha de vida, porém por uma linha mais grossa.</a:t>
            </a:r>
            <a:endParaRPr lang="pt-BR" dirty="0" smtClean="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3712" y="4005064"/>
            <a:ext cx="5532459" cy="2088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5768641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05000" y="230189"/>
            <a:ext cx="8382000" cy="664797"/>
          </a:xfrm>
        </p:spPr>
        <p:txBody>
          <a:bodyPr/>
          <a:lstStyle/>
          <a:p>
            <a:pPr defTabSz="914400">
              <a:spcBef>
                <a:spcPts val="0"/>
              </a:spcBef>
            </a:pPr>
            <a:r>
              <a:rPr lang="pt-BR" dirty="0"/>
              <a:t>Mensagens ou Estímulos</a:t>
            </a:r>
            <a:endParaRPr lang="pt-BR" dirty="0">
              <a:effectLst>
                <a:outerShdw blurRad="50800" dist="38100" dir="2700000" algn="tl">
                  <a:prstClr val="black">
                    <a:alpha val="40000"/>
                  </a:prstClr>
                </a:outerShdw>
              </a:effectLst>
              <a:latin typeface="Calibri"/>
              <a:cs typeface="Arial"/>
            </a:endParaRPr>
          </a:p>
        </p:txBody>
      </p:sp>
      <p:sp>
        <p:nvSpPr>
          <p:cNvPr id="3" name="Espaço Reservado para Texto 2"/>
          <p:cNvSpPr>
            <a:spLocks noGrp="1"/>
          </p:cNvSpPr>
          <p:nvPr>
            <p:ph type="body" sz="quarter" idx="10"/>
          </p:nvPr>
        </p:nvSpPr>
        <p:spPr>
          <a:xfrm>
            <a:off x="1905000" y="1411552"/>
            <a:ext cx="8943528" cy="2757678"/>
          </a:xfrm>
        </p:spPr>
        <p:txBody>
          <a:bodyPr/>
          <a:lstStyle/>
          <a:p>
            <a:r>
              <a:rPr lang="pt-BR" dirty="0"/>
              <a:t>Demonstram a ocorrência de eventos que, comumente, fazem chamadas a um método de algum objeto envolvido no </a:t>
            </a:r>
            <a:r>
              <a:rPr lang="pt-BR" dirty="0" smtClean="0"/>
              <a:t>processo;</a:t>
            </a:r>
          </a:p>
          <a:p>
            <a:r>
              <a:rPr lang="pt-BR" dirty="0" smtClean="0"/>
              <a:t>Representadas </a:t>
            </a:r>
            <a:r>
              <a:rPr lang="pt-BR" dirty="0"/>
              <a:t>por uma seta e indica qual componente enviou a mensagem e qual recebeu.</a:t>
            </a:r>
            <a:endParaRPr lang="pt-BR" dirty="0" smtClean="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1664" y="3754239"/>
            <a:ext cx="6448425" cy="2724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50788678"/>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05000" y="230189"/>
            <a:ext cx="8382000" cy="664797"/>
          </a:xfrm>
        </p:spPr>
        <p:txBody>
          <a:bodyPr/>
          <a:lstStyle/>
          <a:p>
            <a:pPr defTabSz="914400">
              <a:spcBef>
                <a:spcPts val="0"/>
              </a:spcBef>
            </a:pPr>
            <a:r>
              <a:rPr lang="pt-BR" dirty="0"/>
              <a:t>Mensagens de retorno</a:t>
            </a:r>
            <a:endParaRPr lang="pt-BR" dirty="0">
              <a:effectLst>
                <a:outerShdw blurRad="50800" dist="38100" dir="2700000" algn="tl">
                  <a:prstClr val="black">
                    <a:alpha val="40000"/>
                  </a:prstClr>
                </a:outerShdw>
              </a:effectLst>
              <a:latin typeface="Calibri"/>
              <a:cs typeface="Arial"/>
            </a:endParaRPr>
          </a:p>
        </p:txBody>
      </p:sp>
      <p:sp>
        <p:nvSpPr>
          <p:cNvPr id="3" name="Espaço Reservado para Texto 2"/>
          <p:cNvSpPr>
            <a:spLocks noGrp="1"/>
          </p:cNvSpPr>
          <p:nvPr>
            <p:ph type="body" sz="quarter" idx="10"/>
          </p:nvPr>
        </p:nvSpPr>
        <p:spPr>
          <a:xfrm>
            <a:off x="1905000" y="1411552"/>
            <a:ext cx="8943528" cy="2314480"/>
          </a:xfrm>
        </p:spPr>
        <p:txBody>
          <a:bodyPr/>
          <a:lstStyle/>
          <a:p>
            <a:r>
              <a:rPr lang="pt-BR" dirty="0"/>
              <a:t>Mensagem de resposta dada a um objeto que a </a:t>
            </a:r>
            <a:r>
              <a:rPr lang="pt-BR" dirty="0" smtClean="0"/>
              <a:t>chamou;</a:t>
            </a:r>
          </a:p>
          <a:p>
            <a:r>
              <a:rPr lang="pt-BR" dirty="0" smtClean="0"/>
              <a:t>Podem </a:t>
            </a:r>
            <a:r>
              <a:rPr lang="pt-BR" dirty="0"/>
              <a:t>retornar informações específicas do método chamado ou, simplesmente, um “OK” ou “NOK”, por </a:t>
            </a:r>
            <a:r>
              <a:rPr lang="pt-BR" dirty="0" smtClean="0"/>
              <a:t>exemplo;</a:t>
            </a:r>
          </a:p>
        </p:txBody>
      </p:sp>
      <p:sp>
        <p:nvSpPr>
          <p:cNvPr id="6" name="Espaço Reservado para Texto 2"/>
          <p:cNvSpPr txBox="1">
            <a:spLocks/>
          </p:cNvSpPr>
          <p:nvPr/>
        </p:nvSpPr>
        <p:spPr>
          <a:xfrm>
            <a:off x="1883668" y="3794146"/>
            <a:ext cx="8784976" cy="2659190"/>
          </a:xfrm>
          <a:prstGeom prst="rect">
            <a:avLst/>
          </a:prstGeom>
        </p:spPr>
        <p:txBody>
          <a:bodyPr vert="horz" wrap="square" lIns="0" tIns="0" rIns="0" bIns="0" rtlCol="0">
            <a:spAutoFit/>
          </a:bodyPr>
          <a:lstStyle>
            <a:lvl1pPr marL="396875" indent="-396875" algn="l" defTabSz="914363" rtl="0" eaLnBrk="1" latinLnBrk="0" hangingPunct="1">
              <a:lnSpc>
                <a:spcPct val="90000"/>
              </a:lnSpc>
              <a:spcBef>
                <a:spcPct val="20000"/>
              </a:spcBef>
              <a:buFontTx/>
              <a:buBlip>
                <a:blip r:embed="rId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pt-BR" dirty="0"/>
              <a:t>Representadas por uma seta tracejada contendo uma seta fina que </a:t>
            </a:r>
            <a:r>
              <a:rPr lang="pt-BR" dirty="0" smtClean="0"/>
              <a:t>                                                      aponta </a:t>
            </a:r>
            <a:r>
              <a:rPr lang="pt-BR" dirty="0"/>
              <a:t>para o objeto </a:t>
            </a:r>
            <a:r>
              <a:rPr lang="pt-BR" dirty="0" smtClean="0"/>
              <a:t>                                                 ou </a:t>
            </a:r>
            <a:r>
              <a:rPr lang="pt-BR" dirty="0"/>
              <a:t>ator que recebe o </a:t>
            </a:r>
            <a:r>
              <a:rPr lang="pt-BR" dirty="0" smtClean="0"/>
              <a:t>                                         resultado </a:t>
            </a:r>
            <a:r>
              <a:rPr lang="pt-BR" dirty="0"/>
              <a:t>do método </a:t>
            </a:r>
            <a:r>
              <a:rPr lang="pt-BR" dirty="0" smtClean="0"/>
              <a:t>                                          chamado</a:t>
            </a:r>
            <a:r>
              <a:rPr lang="pt-BR" dirty="0"/>
              <a:t>.</a:t>
            </a:r>
          </a:p>
        </p:txBody>
      </p:sp>
      <p:pic>
        <p:nvPicPr>
          <p:cNvPr id="512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0" y="4425775"/>
            <a:ext cx="4743450" cy="166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18716365"/>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05000" y="230189"/>
            <a:ext cx="8871520" cy="1329595"/>
          </a:xfrm>
        </p:spPr>
        <p:txBody>
          <a:bodyPr/>
          <a:lstStyle/>
          <a:p>
            <a:pPr defTabSz="914400">
              <a:spcBef>
                <a:spcPts val="0"/>
              </a:spcBef>
            </a:pPr>
            <a:r>
              <a:rPr lang="pt-BR" dirty="0" err="1"/>
              <a:t>Auto-chamadas</a:t>
            </a:r>
            <a:r>
              <a:rPr lang="pt-BR" dirty="0"/>
              <a:t> (ou </a:t>
            </a:r>
            <a:r>
              <a:rPr lang="pt-BR" dirty="0" err="1"/>
              <a:t>Auto-delegações</a:t>
            </a:r>
            <a:r>
              <a:rPr lang="pt-BR" dirty="0"/>
              <a:t>)</a:t>
            </a:r>
            <a:endParaRPr lang="pt-BR" dirty="0">
              <a:effectLst>
                <a:outerShdw blurRad="50800" dist="38100" dir="2700000" algn="tl">
                  <a:prstClr val="black">
                    <a:alpha val="40000"/>
                  </a:prstClr>
                </a:outerShdw>
              </a:effectLst>
              <a:latin typeface="Calibri"/>
              <a:cs typeface="Arial"/>
            </a:endParaRPr>
          </a:p>
        </p:txBody>
      </p:sp>
      <p:sp>
        <p:nvSpPr>
          <p:cNvPr id="3" name="Espaço Reservado para Texto 2"/>
          <p:cNvSpPr>
            <a:spLocks noGrp="1"/>
          </p:cNvSpPr>
          <p:nvPr>
            <p:ph type="body" sz="quarter" idx="10"/>
          </p:nvPr>
        </p:nvSpPr>
        <p:spPr>
          <a:xfrm>
            <a:off x="1905000" y="1411552"/>
            <a:ext cx="8943528" cy="886397"/>
          </a:xfrm>
        </p:spPr>
        <p:txBody>
          <a:bodyPr/>
          <a:lstStyle/>
          <a:p>
            <a:r>
              <a:rPr lang="pt-BR" dirty="0"/>
              <a:t>Mensagens que partem da linha de vida de um objeto e atingem a linha de vida do próprio objeto.</a:t>
            </a:r>
            <a:endParaRPr lang="pt-BR" dirty="0" smtClean="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31904" y="3445892"/>
            <a:ext cx="2476500" cy="2314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7885316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ema FEUC">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urso">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extLst>
    <a:ext uri="{05A4C25C-085E-4340-85A3-A5531E510DB2}">
      <thm15:themeFamily xmlns="" xmlns:thm15="http://schemas.microsoft.com/office/thememl/2012/main" name="Tema FEUC" id="{B2B82C96-EDA3-4194-BBCE-6970A3170711}" vid="{16526833-0511-4A6E-8BAA-C595FC14324E}"/>
    </a:ext>
  </a:extLst>
</a:theme>
</file>

<file path=ppt/theme/theme2.xml><?xml version="1.0" encoding="utf-8"?>
<a:theme xmlns:a="http://schemas.openxmlformats.org/drawingml/2006/main" name="Branco com fonte Courier para slides de código">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1_Branco com fonte Courier para slides de código">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4.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Tema FEUC</Template>
  <TotalTime>521</TotalTime>
  <Words>2487</Words>
  <Application>Microsoft Office PowerPoint</Application>
  <PresentationFormat>Personalizar</PresentationFormat>
  <Paragraphs>118</Paragraphs>
  <Slides>17</Slides>
  <Notes>16</Notes>
  <HiddenSlides>1</HiddenSlides>
  <MMClips>0</MMClips>
  <ScaleCrop>false</ScaleCrop>
  <HeadingPairs>
    <vt:vector size="4" baseType="variant">
      <vt:variant>
        <vt:lpstr>Tema</vt:lpstr>
      </vt:variant>
      <vt:variant>
        <vt:i4>3</vt:i4>
      </vt:variant>
      <vt:variant>
        <vt:lpstr>Títulos de slides</vt:lpstr>
      </vt:variant>
      <vt:variant>
        <vt:i4>17</vt:i4>
      </vt:variant>
    </vt:vector>
  </HeadingPairs>
  <TitlesOfParts>
    <vt:vector size="20" baseType="lpstr">
      <vt:lpstr>Tema FEUC</vt:lpstr>
      <vt:lpstr>Branco com fonte Courier para slides de código</vt:lpstr>
      <vt:lpstr>1_Branco com fonte Courier para slides de código</vt:lpstr>
      <vt:lpstr>ANALISE ORIENTADA A OBJETOS</vt:lpstr>
      <vt:lpstr>Conteúdo</vt:lpstr>
      <vt:lpstr>Atores</vt:lpstr>
      <vt:lpstr>Objetos</vt:lpstr>
      <vt:lpstr>Linha de vida</vt:lpstr>
      <vt:lpstr>Foco de Controle (ou Ativação)</vt:lpstr>
      <vt:lpstr>Mensagens ou Estímulos</vt:lpstr>
      <vt:lpstr>Mensagens de retorno</vt:lpstr>
      <vt:lpstr>Auto-chamadas (ou Auto-delegações)</vt:lpstr>
      <vt:lpstr>Estereótipo boundary e control</vt:lpstr>
      <vt:lpstr>Estereótipo boundary e control</vt:lpstr>
      <vt:lpstr>Exercício Locação de Fitas:</vt:lpstr>
      <vt:lpstr>Exercício Locação de Fitas:</vt:lpstr>
      <vt:lpstr>Exercício Controle de Cursos:</vt:lpstr>
      <vt:lpstr>Exercício Controle de Cursos:</vt:lpstr>
      <vt:lpstr>Exercício Venda de Passagens Aéreas:</vt:lpstr>
      <vt:lpstr>Referências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Análise Orientada a Objetos</dc:title>
  <dc:creator>Varajão</dc:creator>
  <cp:lastModifiedBy>Fabricio Varajao</cp:lastModifiedBy>
  <cp:revision>49</cp:revision>
  <dcterms:created xsi:type="dcterms:W3CDTF">2014-04-01T21:25:56Z</dcterms:created>
  <dcterms:modified xsi:type="dcterms:W3CDTF">2019-09-03T18:04:17Z</dcterms:modified>
</cp:coreProperties>
</file>