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18"/>
  </p:notesMasterIdLst>
  <p:sldIdLst>
    <p:sldId id="271" r:id="rId4"/>
    <p:sldId id="276" r:id="rId5"/>
    <p:sldId id="296" r:id="rId6"/>
    <p:sldId id="327" r:id="rId7"/>
    <p:sldId id="322" r:id="rId8"/>
    <p:sldId id="323" r:id="rId9"/>
    <p:sldId id="324" r:id="rId10"/>
    <p:sldId id="325" r:id="rId11"/>
    <p:sldId id="326" r:id="rId12"/>
    <p:sldId id="328" r:id="rId13"/>
    <p:sldId id="311" r:id="rId14"/>
    <p:sldId id="320" r:id="rId15"/>
    <p:sldId id="321" r:id="rId16"/>
    <p:sldId id="287" r:id="rId17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0" autoAdjust="0"/>
  </p:normalViewPr>
  <p:slideViewPr>
    <p:cSldViewPr>
      <p:cViewPr varScale="1">
        <p:scale>
          <a:sx n="70" d="100"/>
          <a:sy n="70" d="100"/>
        </p:scale>
        <p:origin x="-720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10/09/2019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2:33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2:33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1265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2:33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1265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2:54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1265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2:33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37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3:05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3:09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2:56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2:59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3:01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3:02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3:02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9/10/2019 4:16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3667" y="1905001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3666" y="4344989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963084" y="1905001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963084" y="1905001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5273" y="4695528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8000" y="1757802"/>
            <a:ext cx="54864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7999" y="2174876"/>
            <a:ext cx="54864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4642" y="1757802"/>
            <a:ext cx="548935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490632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12192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6093297"/>
            <a:ext cx="1341967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ANALISE ORIENTADA A OBJETOS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254250" y="4344988"/>
            <a:ext cx="7681913" cy="1748308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05</a:t>
            </a:r>
            <a:endParaRPr lang="pt-BR" sz="4000" dirty="0">
              <a:solidFill>
                <a:srgbClr val="FFFFFF">
                  <a:tint val="75000"/>
                </a:srgbClr>
              </a:solidFill>
            </a:endParaRPr>
          </a:p>
          <a:p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1329595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Fragmentos de um diagrama de sequência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3792" y="1700807"/>
            <a:ext cx="3096344" cy="4583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34814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79376" y="980728"/>
            <a:ext cx="11089232" cy="3841052"/>
          </a:xfrm>
        </p:spPr>
        <p:txBody>
          <a:bodyPr/>
          <a:lstStyle/>
          <a:p>
            <a:r>
              <a:rPr lang="pt-BR" dirty="0" smtClean="0"/>
              <a:t>O atendente deve verificar se o sócio está cadastrado, se este não estiver, a locação deve ser recusada;</a:t>
            </a:r>
          </a:p>
          <a:p>
            <a:r>
              <a:rPr lang="pt-BR" dirty="0" smtClean="0"/>
              <a:t>Em seguida, deve verificar se o sócio possui alguma locação pendente, caso em que também recusará o empréstimo;</a:t>
            </a:r>
          </a:p>
          <a:p>
            <a:r>
              <a:rPr lang="pt-BR" dirty="0" smtClean="0"/>
              <a:t>Se o sócio existir e não tiver locações pendentes, então a locação deverá ser registrada e as cópias emprestadas ao sócio;</a:t>
            </a:r>
          </a:p>
          <a:p>
            <a:r>
              <a:rPr lang="pt-BR" dirty="0" smtClean="0"/>
              <a:t>Durante o registro da locação, deverão ser registrados também todos os itens da locação.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16632"/>
            <a:ext cx="11568608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Exercício Locação de Fitas: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72295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16632"/>
            <a:ext cx="11568608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Exercício Locação de Fitas: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32" y="982295"/>
            <a:ext cx="6453708" cy="5624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59445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16632"/>
            <a:ext cx="11568608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/>
              </a:rPr>
              <a:t>Exercício Locação de Fitas: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1026" name="Picture 2" descr="C:\Users\fabricio.varajao\Desktop\Locador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56" y="836711"/>
            <a:ext cx="9937104" cy="5406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0699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Referências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3"/>
            <a:ext cx="8382000" cy="775597"/>
          </a:xfrm>
        </p:spPr>
        <p:txBody>
          <a:bodyPr/>
          <a:lstStyle/>
          <a:p>
            <a:r>
              <a:rPr lang="pt-BR" sz="2800" dirty="0"/>
              <a:t>GILLEANES, T. A. Guedes. UML 2: Uma abordagem prática. 3.ed. São Paulo: </a:t>
            </a:r>
            <a:r>
              <a:rPr lang="pt-BR" sz="2800" dirty="0" err="1"/>
              <a:t>Novatec</a:t>
            </a:r>
            <a:r>
              <a:rPr lang="pt-BR" sz="2800" dirty="0"/>
              <a:t>, 2009</a:t>
            </a:r>
          </a:p>
        </p:txBody>
      </p:sp>
    </p:spTree>
    <p:extLst>
      <p:ext uri="{BB962C8B-B14F-4D97-AF65-F5344CB8AC3E}">
        <p14:creationId xmlns:p14="http://schemas.microsoft.com/office/powerpoint/2010/main" val="29290506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Conteúdo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583488" cy="1391150"/>
          </a:xfrm>
        </p:spPr>
        <p:txBody>
          <a:bodyPr/>
          <a:lstStyle/>
          <a:p>
            <a:pPr lvl="0"/>
            <a:r>
              <a:rPr lang="pt-BR" dirty="0" smtClean="0"/>
              <a:t>Diagrama de Sequência</a:t>
            </a:r>
          </a:p>
          <a:p>
            <a:pPr lvl="1"/>
            <a:r>
              <a:rPr lang="pt-BR" dirty="0" smtClean="0"/>
              <a:t>Condições</a:t>
            </a:r>
          </a:p>
          <a:p>
            <a:pPr lvl="1"/>
            <a:r>
              <a:rPr lang="pt-BR" dirty="0" smtClean="0"/>
              <a:t>Quadro de interação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3129122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Condições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943528" cy="1329595"/>
          </a:xfrm>
        </p:spPr>
        <p:txBody>
          <a:bodyPr/>
          <a:lstStyle/>
          <a:p>
            <a:r>
              <a:rPr lang="pt-BR" dirty="0"/>
              <a:t>Indica que uma mensagem somente poderá ser enviada a um objeto se uma determinada condição for </a:t>
            </a:r>
            <a:r>
              <a:rPr lang="pt-BR" dirty="0" smtClean="0"/>
              <a:t>verdadeira.</a:t>
            </a:r>
            <a:endParaRPr lang="pt-B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00" b="8247"/>
          <a:stretch/>
        </p:blipFill>
        <p:spPr bwMode="auto">
          <a:xfrm>
            <a:off x="2999656" y="2924944"/>
            <a:ext cx="5612274" cy="3048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33584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Condições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9519592" cy="1871282"/>
          </a:xfrm>
        </p:spPr>
        <p:txBody>
          <a:bodyPr/>
          <a:lstStyle/>
          <a:p>
            <a:r>
              <a:rPr lang="pt-BR" dirty="0"/>
              <a:t>É possível representar o disparo de uma mensagem a um objeto repetidas vezes</a:t>
            </a:r>
            <a:r>
              <a:rPr lang="pt-BR" dirty="0" smtClean="0"/>
              <a:t>;</a:t>
            </a:r>
          </a:p>
          <a:p>
            <a:r>
              <a:rPr lang="pt-BR" dirty="0"/>
              <a:t>Utilizar o símbolo de asterisco (*) antes da </a:t>
            </a:r>
            <a:r>
              <a:rPr lang="pt-BR" dirty="0" smtClean="0"/>
              <a:t>condição.</a:t>
            </a:r>
            <a:endParaRPr lang="pt-BR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2996952"/>
            <a:ext cx="864870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88935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Quadro de Interação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007424" cy="2314480"/>
          </a:xfrm>
        </p:spPr>
        <p:txBody>
          <a:bodyPr/>
          <a:lstStyle/>
          <a:p>
            <a:r>
              <a:rPr lang="pt-BR" dirty="0"/>
              <a:t>Elemento gráfico, que serve para modularizar a construção de diagramas de </a:t>
            </a:r>
            <a:r>
              <a:rPr lang="pt-BR" dirty="0" smtClean="0"/>
              <a:t>sequência </a:t>
            </a:r>
            <a:r>
              <a:rPr lang="pt-BR" dirty="0"/>
              <a:t>(ou de comunicação</a:t>
            </a:r>
            <a:r>
              <a:rPr lang="pt-BR" dirty="0" smtClean="0"/>
              <a:t>);</a:t>
            </a:r>
          </a:p>
          <a:p>
            <a:r>
              <a:rPr lang="pt-BR" dirty="0" smtClean="0"/>
              <a:t>Um diagrama (ou um nome de um diagrama) é posicionado no interior do quadro</a:t>
            </a:r>
            <a:endParaRPr lang="pt-BR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r="55268"/>
          <a:stretch/>
        </p:blipFill>
        <p:spPr bwMode="auto">
          <a:xfrm>
            <a:off x="4439816" y="3861048"/>
            <a:ext cx="3372400" cy="204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78176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Quadro de Interação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5804024" cy="3988784"/>
          </a:xfrm>
        </p:spPr>
        <p:txBody>
          <a:bodyPr/>
          <a:lstStyle/>
          <a:p>
            <a:r>
              <a:rPr lang="pt-BR" dirty="0" err="1" smtClean="0"/>
              <a:t>InteraçãoB</a:t>
            </a:r>
            <a:r>
              <a:rPr lang="pt-BR" dirty="0" smtClean="0"/>
              <a:t> e </a:t>
            </a:r>
            <a:r>
              <a:rPr lang="pt-BR" dirty="0" err="1" smtClean="0"/>
              <a:t>InteraçãoC</a:t>
            </a:r>
            <a:r>
              <a:rPr lang="pt-BR" dirty="0" smtClean="0"/>
              <a:t> são nomes de diagramas que apresentam mensagens trocadas entre os objetos Objeto1 e Objeto2. Note que os quadros correspondentes são rotulados com “</a:t>
            </a:r>
            <a:r>
              <a:rPr lang="pt-BR" dirty="0" err="1" smtClean="0"/>
              <a:t>ref</a:t>
            </a:r>
            <a:r>
              <a:rPr lang="pt-BR" dirty="0" smtClean="0"/>
              <a:t>” e posicionados sobre as linhas de vida dos objetos.</a:t>
            </a:r>
            <a:endParaRPr lang="pt-B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1" t="3084" r="42816" b="28040"/>
          <a:stretch/>
        </p:blipFill>
        <p:spPr bwMode="auto">
          <a:xfrm>
            <a:off x="6312024" y="1700808"/>
            <a:ext cx="541971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93302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Alternativas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3552" y="1052736"/>
            <a:ext cx="7835900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18044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Iterações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664" y="980728"/>
            <a:ext cx="5516563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40405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Opções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5640" y="1052736"/>
            <a:ext cx="6048375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54157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626</TotalTime>
  <Words>1701</Words>
  <Application>Microsoft Office PowerPoint</Application>
  <PresentationFormat>Personalizar</PresentationFormat>
  <Paragraphs>82</Paragraphs>
  <Slides>14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14</vt:i4>
      </vt:variant>
    </vt:vector>
  </HeadingPairs>
  <TitlesOfParts>
    <vt:vector size="17" baseType="lpstr">
      <vt:lpstr>Tema FEUC</vt:lpstr>
      <vt:lpstr>Branco com fonte Courier para slides de código</vt:lpstr>
      <vt:lpstr>1_Branco com fonte Courier para slides de código</vt:lpstr>
      <vt:lpstr>ANALISE ORIENTADA A OBJETOS</vt:lpstr>
      <vt:lpstr>Conteúdo</vt:lpstr>
      <vt:lpstr>Condições</vt:lpstr>
      <vt:lpstr>Condições</vt:lpstr>
      <vt:lpstr>Quadro de Interação</vt:lpstr>
      <vt:lpstr>Quadro de Interação</vt:lpstr>
      <vt:lpstr>Alternativas</vt:lpstr>
      <vt:lpstr>Iterações</vt:lpstr>
      <vt:lpstr>Opções</vt:lpstr>
      <vt:lpstr>Fragmentos de um diagrama de sequência</vt:lpstr>
      <vt:lpstr>Exercício Locação de Fitas:</vt:lpstr>
      <vt:lpstr>Exercício Locação de Fitas:</vt:lpstr>
      <vt:lpstr>Exercício Locação de Fitas:</vt:lpstr>
      <vt:lpstr>Referências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Orientada a Objetos</dc:title>
  <dc:creator>Varajão</dc:creator>
  <cp:lastModifiedBy>Fabricio de Freitas Varajão</cp:lastModifiedBy>
  <cp:revision>56</cp:revision>
  <dcterms:created xsi:type="dcterms:W3CDTF">2014-04-01T21:25:56Z</dcterms:created>
  <dcterms:modified xsi:type="dcterms:W3CDTF">2019-09-10T19:18:45Z</dcterms:modified>
</cp:coreProperties>
</file>