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11" r:id="rId2"/>
    <p:sldMasterId id="2147483713" r:id="rId3"/>
  </p:sldMasterIdLst>
  <p:notesMasterIdLst>
    <p:notesMasterId r:id="rId24"/>
  </p:notesMasterIdLst>
  <p:sldIdLst>
    <p:sldId id="271" r:id="rId4"/>
    <p:sldId id="276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287" r:id="rId23"/>
  </p:sldIdLst>
  <p:sldSz cx="12192000" cy="68580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0" autoAdjust="0"/>
  </p:normalViewPr>
  <p:slideViewPr>
    <p:cSldViewPr>
      <p:cViewPr varScale="1">
        <p:scale>
          <a:sx n="70" d="100"/>
          <a:sy n="70" d="100"/>
        </p:scale>
        <p:origin x="-720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F8387-B346-44E9-B812-7CCA2F9143B4}" type="datetimeFigureOut">
              <a:rPr lang="pt-BR" smtClean="0"/>
              <a:t>10/09/2019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F318-06C5-4E00-BDA5-65F6C116D7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22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4:26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6193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4:32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4:33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4:33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4:34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4:35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4:36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4:36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4:37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4:37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4:26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4378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4:27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4:28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4:29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4:30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4:30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4:31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4:31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4:32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3667" y="1905001"/>
            <a:ext cx="10242551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3666" y="4344989"/>
            <a:ext cx="10242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538989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23775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1" y="6238876"/>
            <a:ext cx="12192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2968801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5273" y="4344989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62833551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963084" y="1905001"/>
            <a:ext cx="10720917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8331675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963084" y="1905001"/>
            <a:ext cx="10720917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157697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5273" y="4695528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425161994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3805459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8000" y="1412875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1098575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08000" y="1411553"/>
            <a:ext cx="54864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411553"/>
            <a:ext cx="54864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61604137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08000" y="1757802"/>
            <a:ext cx="54864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7999" y="2174876"/>
            <a:ext cx="54864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4642" y="1757802"/>
            <a:ext cx="548935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490632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494604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612642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58580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75240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08000" y="1412876"/>
            <a:ext cx="11176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12192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523" y="6093297"/>
            <a:ext cx="1341967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613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12192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3" y="1905001"/>
            <a:ext cx="10720917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7090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12192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3" y="1905001"/>
            <a:ext cx="10720917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59347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ANALISE ORIENTADA A OBJETOS</a:t>
            </a:r>
            <a:endParaRPr lang="pt-BR" dirty="0"/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254250" y="4344988"/>
            <a:ext cx="7681913" cy="1748308"/>
          </a:xfrm>
        </p:spPr>
        <p:txBody>
          <a:bodyPr>
            <a:normAutofit/>
          </a:bodyPr>
          <a:lstStyle/>
          <a:p>
            <a:r>
              <a:rPr lang="pt-BR" sz="4000" dirty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dirty="0" smtClean="0">
                <a:solidFill>
                  <a:srgbClr val="FFFFFF">
                    <a:tint val="75000"/>
                  </a:srgbClr>
                </a:solidFill>
              </a:rPr>
              <a:t>06</a:t>
            </a:r>
            <a:endParaRPr lang="pt-BR" sz="4000" dirty="0">
              <a:solidFill>
                <a:srgbClr val="FFFFFF">
                  <a:tint val="75000"/>
                </a:srgbClr>
              </a:solidFill>
            </a:endParaRPr>
          </a:p>
          <a:p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Ação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943528" cy="1871282"/>
          </a:xfrm>
        </p:spPr>
        <p:txBody>
          <a:bodyPr/>
          <a:lstStyle/>
          <a:p>
            <a:r>
              <a:rPr lang="pt-BR" dirty="0"/>
              <a:t>Ao transitar de um estado para outro, um objeto pode realizar uma ou mais </a:t>
            </a:r>
            <a:r>
              <a:rPr lang="pt-BR" dirty="0">
                <a:solidFill>
                  <a:schemeClr val="tx2">
                    <a:lumMod val="90000"/>
                  </a:schemeClr>
                </a:solidFill>
              </a:rPr>
              <a:t>ações</a:t>
            </a:r>
            <a:r>
              <a:rPr lang="pt-BR" b="1" dirty="0"/>
              <a:t>. </a:t>
            </a:r>
          </a:p>
          <a:p>
            <a:r>
              <a:rPr lang="pt-BR" dirty="0"/>
              <a:t>A ação associada a uma transição é executada se e somente se a transição for disparada</a:t>
            </a:r>
          </a:p>
        </p:txBody>
      </p:sp>
    </p:spTree>
    <p:extLst>
      <p:ext uri="{BB962C8B-B14F-4D97-AF65-F5344CB8AC3E}">
        <p14:creationId xmlns:p14="http://schemas.microsoft.com/office/powerpoint/2010/main" val="42054084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Exemplo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99656" y="980728"/>
            <a:ext cx="6336704" cy="5657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612881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Exemplo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3472" y="1052736"/>
            <a:ext cx="9399389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489128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Cláusula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943528" cy="1871282"/>
          </a:xfrm>
        </p:spPr>
        <p:txBody>
          <a:bodyPr/>
          <a:lstStyle/>
          <a:p>
            <a:r>
              <a:rPr lang="pt-BR" dirty="0"/>
              <a:t>No compartimento adicional de um retângulo de estado podem-se especificar ações ou atividades a serem executadas. </a:t>
            </a:r>
          </a:p>
          <a:p>
            <a:r>
              <a:rPr lang="pt-BR" dirty="0"/>
              <a:t>Sintaxe geral: </a:t>
            </a:r>
            <a:r>
              <a:rPr lang="pt-BR" b="1" dirty="0"/>
              <a:t>evento / [ação | atividade]</a:t>
            </a:r>
          </a:p>
        </p:txBody>
      </p:sp>
    </p:spTree>
    <p:extLst>
      <p:ext uri="{BB962C8B-B14F-4D97-AF65-F5344CB8AC3E}">
        <p14:creationId xmlns:p14="http://schemas.microsoft.com/office/powerpoint/2010/main" val="5286911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Cláusula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271464" y="1412776"/>
            <a:ext cx="9865096" cy="4585871"/>
          </a:xfrm>
        </p:spPr>
        <p:txBody>
          <a:bodyPr/>
          <a:lstStyle/>
          <a:p>
            <a:r>
              <a:rPr lang="pt-BR" dirty="0"/>
              <a:t>Cláusula </a:t>
            </a:r>
            <a:r>
              <a:rPr lang="pt-BR" b="1" dirty="0" err="1">
                <a:solidFill>
                  <a:schemeClr val="tx2">
                    <a:lumMod val="90000"/>
                  </a:schemeClr>
                </a:solidFill>
              </a:rPr>
              <a:t>entry</a:t>
            </a:r>
            <a:endParaRPr lang="pt-BR" b="1" dirty="0">
              <a:solidFill>
                <a:schemeClr val="tx2">
                  <a:lumMod val="90000"/>
                </a:schemeClr>
              </a:solidFill>
            </a:endParaRPr>
          </a:p>
          <a:p>
            <a:pPr lvl="1"/>
            <a:r>
              <a:rPr lang="pt-BR" dirty="0"/>
              <a:t>Pode ser usada para especificar uma ação a ser realizada no momento em que o objeto entra em um estado.</a:t>
            </a:r>
          </a:p>
          <a:p>
            <a:r>
              <a:rPr lang="pt-BR" dirty="0"/>
              <a:t>Cláusula </a:t>
            </a:r>
            <a:r>
              <a:rPr lang="pt-BR" b="1" dirty="0" err="1">
                <a:solidFill>
                  <a:schemeClr val="tx2">
                    <a:lumMod val="90000"/>
                  </a:schemeClr>
                </a:solidFill>
              </a:rPr>
              <a:t>exit</a:t>
            </a:r>
            <a:endParaRPr lang="pt-BR" b="1" dirty="0">
              <a:solidFill>
                <a:schemeClr val="tx2">
                  <a:lumMod val="90000"/>
                </a:schemeClr>
              </a:solidFill>
            </a:endParaRPr>
          </a:p>
          <a:p>
            <a:pPr lvl="1"/>
            <a:r>
              <a:rPr lang="pt-BR" dirty="0"/>
              <a:t>Declarar ações que são executadas sempre que o objeto sai de um estado.</a:t>
            </a:r>
          </a:p>
          <a:p>
            <a:r>
              <a:rPr lang="pt-BR" dirty="0"/>
              <a:t>Cláusula </a:t>
            </a:r>
            <a:r>
              <a:rPr lang="pt-BR" b="1" dirty="0">
                <a:solidFill>
                  <a:schemeClr val="tx2">
                    <a:lumMod val="90000"/>
                  </a:schemeClr>
                </a:solidFill>
              </a:rPr>
              <a:t>do</a:t>
            </a:r>
          </a:p>
          <a:p>
            <a:pPr lvl="1"/>
            <a:r>
              <a:rPr lang="pt-BR" dirty="0"/>
              <a:t>Usada para definir alguma atividade a ser executada em um determinado estado.</a:t>
            </a:r>
          </a:p>
          <a:p>
            <a:pPr lvl="1"/>
            <a:r>
              <a:rPr lang="pt-BR" dirty="0"/>
              <a:t>Especifica uma atividade, em vez de uma ação.  </a:t>
            </a:r>
          </a:p>
        </p:txBody>
      </p:sp>
    </p:spTree>
    <p:extLst>
      <p:ext uri="{BB962C8B-B14F-4D97-AF65-F5344CB8AC3E}">
        <p14:creationId xmlns:p14="http://schemas.microsoft.com/office/powerpoint/2010/main" val="19387939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Cláusula: </a:t>
            </a:r>
            <a:r>
              <a:rPr lang="pt-BR" dirty="0" err="1"/>
              <a:t>Entry</a:t>
            </a:r>
            <a:r>
              <a:rPr lang="pt-BR" dirty="0"/>
              <a:t> e </a:t>
            </a:r>
            <a:r>
              <a:rPr lang="pt-BR" dirty="0" err="1" smtClean="0"/>
              <a:t>exit</a:t>
            </a:r>
            <a:r>
              <a:rPr lang="pt-BR" dirty="0" smtClean="0"/>
              <a:t> (exemplo)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664" y="1556792"/>
            <a:ext cx="6278048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995775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Identificação de elementos no DTE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271464" y="1412776"/>
            <a:ext cx="9865096" cy="3207032"/>
          </a:xfrm>
        </p:spPr>
        <p:txBody>
          <a:bodyPr/>
          <a:lstStyle/>
          <a:p>
            <a:r>
              <a:rPr lang="pt-BR" dirty="0"/>
              <a:t>Cada operação com visibilidade pública de uma classe é um evento em potencial.</a:t>
            </a:r>
          </a:p>
          <a:p>
            <a:r>
              <a:rPr lang="pt-BR" dirty="0"/>
              <a:t>Outra fonte para identificação de eventos é analisar as </a:t>
            </a:r>
            <a:r>
              <a:rPr lang="pt-BR" i="1" dirty="0"/>
              <a:t>regras de negócio.</a:t>
            </a:r>
          </a:p>
          <a:p>
            <a:pPr lvl="1"/>
            <a:r>
              <a:rPr lang="pt-BR" i="1" dirty="0"/>
              <a:t>“Um cliente do banco não pode retirar mais de R$ 1.000 por dia de sua conta”. </a:t>
            </a:r>
          </a:p>
          <a:p>
            <a:pPr lvl="1"/>
            <a:r>
              <a:rPr lang="pt-BR" i="1" dirty="0"/>
              <a:t>“O número máximo de alunos por curso é igual a 30”. </a:t>
            </a:r>
          </a:p>
        </p:txBody>
      </p:sp>
    </p:spTree>
    <p:extLst>
      <p:ext uri="{BB962C8B-B14F-4D97-AF65-F5344CB8AC3E}">
        <p14:creationId xmlns:p14="http://schemas.microsoft.com/office/powerpoint/2010/main" val="38413959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Um DTE para cada classe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271464" y="1412776"/>
            <a:ext cx="10369152" cy="4555093"/>
          </a:xfrm>
        </p:spPr>
        <p:txBody>
          <a:bodyPr/>
          <a:lstStyle/>
          <a:p>
            <a:r>
              <a:rPr lang="pt-BR" dirty="0"/>
              <a:t>Os diagramas de estados são desenhados por classe.</a:t>
            </a:r>
          </a:p>
          <a:p>
            <a:r>
              <a:rPr lang="pt-BR" dirty="0"/>
              <a:t>Desvantagens: </a:t>
            </a:r>
          </a:p>
          <a:p>
            <a:pPr lvl="1"/>
            <a:r>
              <a:rPr lang="pt-BR" dirty="0"/>
              <a:t>dificuldade na visualização do estado do sistema como um todo.</a:t>
            </a:r>
          </a:p>
          <a:p>
            <a:pPr lvl="1"/>
            <a:r>
              <a:rPr lang="pt-BR" dirty="0"/>
              <a:t>Essa desvantagem é parcialmente compensada pelos diagramas de interação.</a:t>
            </a:r>
          </a:p>
          <a:p>
            <a:r>
              <a:rPr lang="pt-BR" dirty="0"/>
              <a:t>Nem todas as classes de um sistema precisam de um DTE.</a:t>
            </a:r>
          </a:p>
          <a:p>
            <a:pPr lvl="1"/>
            <a:r>
              <a:rPr lang="pt-BR" dirty="0"/>
              <a:t>Somente classes que exibem um comportamento dinâmico relevante.</a:t>
            </a:r>
          </a:p>
        </p:txBody>
      </p:sp>
    </p:spTree>
    <p:extLst>
      <p:ext uri="{BB962C8B-B14F-4D97-AF65-F5344CB8AC3E}">
        <p14:creationId xmlns:p14="http://schemas.microsoft.com/office/powerpoint/2010/main" val="19590728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9519592" cy="1329595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Modelagem de estados em um processo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271464" y="1412776"/>
            <a:ext cx="10369152" cy="4555093"/>
          </a:xfrm>
        </p:spPr>
        <p:txBody>
          <a:bodyPr/>
          <a:lstStyle/>
          <a:p>
            <a:r>
              <a:rPr lang="pt-BR" dirty="0"/>
              <a:t>Os </a:t>
            </a:r>
            <a:r>
              <a:rPr lang="pt-BR" dirty="0" err="1"/>
              <a:t>DTEs</a:t>
            </a:r>
            <a:r>
              <a:rPr lang="pt-BR" dirty="0"/>
              <a:t> podem ser construídos com base nos diagramas de interação e nos diagramas de classes. </a:t>
            </a:r>
          </a:p>
          <a:p>
            <a:r>
              <a:rPr lang="pt-BR" dirty="0"/>
              <a:t>Durante a construção do DTE para uma classe, novos atributos e operações podem surgir.</a:t>
            </a:r>
          </a:p>
          <a:p>
            <a:pPr lvl="1"/>
            <a:r>
              <a:rPr lang="pt-BR" dirty="0"/>
              <a:t>Essas novas propriedades devem ser adicionadas ao modelo de classes. </a:t>
            </a:r>
          </a:p>
          <a:p>
            <a:r>
              <a:rPr lang="pt-BR" dirty="0"/>
              <a:t>A construção de um DTE </a:t>
            </a:r>
            <a:r>
              <a:rPr lang="pt-BR" dirty="0" smtClean="0"/>
              <a:t>frequentemente </a:t>
            </a:r>
            <a:r>
              <a:rPr lang="pt-BR" dirty="0"/>
              <a:t>leva à descoberta de novos atributos para uma classe</a:t>
            </a:r>
          </a:p>
          <a:p>
            <a:pPr lvl="1"/>
            <a:r>
              <a:rPr lang="pt-BR" dirty="0"/>
              <a:t>Este processo de construção permite identificar novas operações na classe</a:t>
            </a:r>
          </a:p>
        </p:txBody>
      </p:sp>
    </p:spTree>
    <p:extLst>
      <p:ext uri="{BB962C8B-B14F-4D97-AF65-F5344CB8AC3E}">
        <p14:creationId xmlns:p14="http://schemas.microsoft.com/office/powerpoint/2010/main" val="31067844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9519592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Exercícios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271464" y="1412776"/>
            <a:ext cx="10369152" cy="4825937"/>
          </a:xfrm>
        </p:spPr>
        <p:txBody>
          <a:bodyPr/>
          <a:lstStyle/>
          <a:p>
            <a:r>
              <a:rPr lang="pt-BR" dirty="0"/>
              <a:t>Desenvolva um diagrama de estados para o módulo de locação de DVDs, com foco nos estados do objeto da classe Locação, de acordo com os outros modelos e os seguintes dados:</a:t>
            </a:r>
          </a:p>
          <a:p>
            <a:endParaRPr lang="pt-BR" dirty="0"/>
          </a:p>
          <a:p>
            <a:r>
              <a:rPr lang="pt-BR" dirty="0"/>
              <a:t>Deve-se verificar se não há locações pendentes.</a:t>
            </a:r>
          </a:p>
          <a:p>
            <a:r>
              <a:rPr lang="pt-BR" dirty="0"/>
              <a:t>Caso não haja pendências, deve-se iniciar o registro da nova locação, bem como de cada item locado.</a:t>
            </a:r>
          </a:p>
          <a:p>
            <a:r>
              <a:rPr lang="pt-BR" dirty="0"/>
              <a:t>Após selecionar todas as cópias desejadas para a locação, esta deve ser finalizada</a:t>
            </a:r>
          </a:p>
        </p:txBody>
      </p:sp>
    </p:spTree>
    <p:extLst>
      <p:ext uri="{BB962C8B-B14F-4D97-AF65-F5344CB8AC3E}">
        <p14:creationId xmlns:p14="http://schemas.microsoft.com/office/powerpoint/2010/main" val="25196105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Conteúdo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583488" cy="1865126"/>
          </a:xfrm>
        </p:spPr>
        <p:txBody>
          <a:bodyPr/>
          <a:lstStyle/>
          <a:p>
            <a:pPr lvl="0"/>
            <a:r>
              <a:rPr lang="pt-BR" dirty="0" smtClean="0"/>
              <a:t>Diagrama de </a:t>
            </a:r>
            <a:r>
              <a:rPr lang="pt-BR" dirty="0" smtClean="0"/>
              <a:t>Transição de Estado</a:t>
            </a:r>
          </a:p>
          <a:p>
            <a:pPr lvl="1"/>
            <a:r>
              <a:rPr lang="pt-BR" dirty="0"/>
              <a:t>Conceitos</a:t>
            </a:r>
          </a:p>
          <a:p>
            <a:pPr lvl="1"/>
            <a:r>
              <a:rPr lang="pt-BR" dirty="0" smtClean="0"/>
              <a:t>Exemplos</a:t>
            </a:r>
          </a:p>
          <a:p>
            <a:pPr lvl="1"/>
            <a:r>
              <a:rPr lang="pt-BR" dirty="0" smtClean="0"/>
              <a:t>Exercícios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29122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Referências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3"/>
            <a:ext cx="8382000" cy="775597"/>
          </a:xfrm>
        </p:spPr>
        <p:txBody>
          <a:bodyPr/>
          <a:lstStyle/>
          <a:p>
            <a:r>
              <a:rPr lang="pt-BR" sz="2800" dirty="0"/>
              <a:t>GILLEANES, T. A. Guedes. UML 2: Uma abordagem prática. 3.ed. São Paulo: </a:t>
            </a:r>
            <a:r>
              <a:rPr lang="pt-BR" sz="2800" dirty="0" err="1"/>
              <a:t>Novatec</a:t>
            </a:r>
            <a:r>
              <a:rPr lang="pt-BR" sz="2800" dirty="0"/>
              <a:t>, 2009</a:t>
            </a:r>
          </a:p>
        </p:txBody>
      </p:sp>
    </p:spTree>
    <p:extLst>
      <p:ext uri="{BB962C8B-B14F-4D97-AF65-F5344CB8AC3E}">
        <p14:creationId xmlns:p14="http://schemas.microsoft.com/office/powerpoint/2010/main" val="29290506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Introdução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943528" cy="3176254"/>
          </a:xfrm>
        </p:spPr>
        <p:txBody>
          <a:bodyPr/>
          <a:lstStyle/>
          <a:p>
            <a:r>
              <a:rPr lang="pt-BR" dirty="0"/>
              <a:t>Cada objeto participante de um software orientado a objetos se encontra em um </a:t>
            </a:r>
            <a:r>
              <a:rPr lang="pt-BR" i="1" dirty="0"/>
              <a:t>estado particular</a:t>
            </a:r>
            <a:r>
              <a:rPr lang="pt-BR" i="1" dirty="0" smtClean="0"/>
              <a:t>.</a:t>
            </a:r>
          </a:p>
          <a:p>
            <a:pPr lvl="1"/>
            <a:r>
              <a:rPr lang="pt-BR" dirty="0"/>
              <a:t>Um objeto muda de estado quando acontece algum </a:t>
            </a:r>
            <a:r>
              <a:rPr lang="pt-BR" i="1" dirty="0"/>
              <a:t>evento interno ou externo ao sistema.</a:t>
            </a:r>
            <a:endParaRPr lang="pt-BR" sz="2000" i="1" dirty="0"/>
          </a:p>
          <a:p>
            <a:r>
              <a:rPr lang="pt-BR" dirty="0"/>
              <a:t>Quando um objeto transita de um estado para outro, significa que o sistema no qual ele está inserido também está mudando de </a:t>
            </a:r>
            <a:r>
              <a:rPr lang="pt-BR" dirty="0" smtClean="0"/>
              <a:t>estado.</a:t>
            </a:r>
            <a:endParaRPr lang="pt-BR" sz="2800" i="1" dirty="0"/>
          </a:p>
        </p:txBody>
      </p:sp>
    </p:spTree>
    <p:extLst>
      <p:ext uri="{BB962C8B-B14F-4D97-AF65-F5344CB8AC3E}">
        <p14:creationId xmlns:p14="http://schemas.microsoft.com/office/powerpoint/2010/main" val="22633584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Estado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943528" cy="4456605"/>
          </a:xfrm>
        </p:spPr>
        <p:txBody>
          <a:bodyPr/>
          <a:lstStyle/>
          <a:p>
            <a:r>
              <a:rPr lang="pt-BR" dirty="0"/>
              <a:t>Situação na vida de um objeto em que ele satisfaz a alguma condição ou realiza alguma atividade. </a:t>
            </a:r>
          </a:p>
          <a:p>
            <a:r>
              <a:rPr lang="pt-BR" dirty="0"/>
              <a:t>É função dos </a:t>
            </a:r>
            <a:r>
              <a:rPr lang="pt-BR" b="1" i="1" dirty="0"/>
              <a:t>valores dos atributos e (ou) das ligações com outros objetos. </a:t>
            </a:r>
            <a:r>
              <a:rPr lang="pt-BR" b="1" i="1" dirty="0" err="1"/>
              <a:t>Exs</a:t>
            </a:r>
            <a:r>
              <a:rPr lang="pt-BR" b="1" i="1" dirty="0"/>
              <a:t>:</a:t>
            </a:r>
          </a:p>
          <a:p>
            <a:pPr lvl="1"/>
            <a:r>
              <a:rPr lang="pt-BR" dirty="0"/>
              <a:t>O atributo </a:t>
            </a:r>
            <a:r>
              <a:rPr lang="pt-BR" i="1" dirty="0"/>
              <a:t>reservado deste objeto livro tem valor verdadeiro.</a:t>
            </a:r>
          </a:p>
          <a:p>
            <a:pPr lvl="1"/>
            <a:r>
              <a:rPr lang="pt-BR" dirty="0"/>
              <a:t>Uma conta bancária passa para o </a:t>
            </a:r>
            <a:r>
              <a:rPr lang="pt-BR" i="1" dirty="0"/>
              <a:t>vermelho quando o seu saldo fica negativo.</a:t>
            </a:r>
          </a:p>
          <a:p>
            <a:pPr lvl="1"/>
            <a:r>
              <a:rPr lang="pt-BR" dirty="0"/>
              <a:t>Um tanque está </a:t>
            </a:r>
            <a:r>
              <a:rPr lang="pt-BR" i="1" dirty="0"/>
              <a:t>na reserva quando o nível está abaixo de 20</a:t>
            </a:r>
            <a:r>
              <a:rPr lang="pt-BR" i="1" dirty="0" smtClean="0"/>
              <a:t>%.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42923568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Estado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943528" cy="4284250"/>
          </a:xfrm>
        </p:spPr>
        <p:txBody>
          <a:bodyPr/>
          <a:lstStyle/>
          <a:p>
            <a:r>
              <a:rPr lang="pt-BR" dirty="0" smtClean="0"/>
              <a:t>Estados </a:t>
            </a:r>
            <a:r>
              <a:rPr lang="pt-BR" dirty="0"/>
              <a:t>podem ser vistos como uma abstração dos atributos e associações de um </a:t>
            </a:r>
            <a:r>
              <a:rPr lang="pt-BR" dirty="0" smtClean="0"/>
              <a:t>objeto</a:t>
            </a:r>
            <a:r>
              <a:rPr lang="pt-BR" dirty="0"/>
              <a:t>;</a:t>
            </a:r>
            <a:endParaRPr lang="pt-BR" dirty="0" smtClean="0"/>
          </a:p>
          <a:p>
            <a:r>
              <a:rPr lang="pt-BR" dirty="0"/>
              <a:t>O estado </a:t>
            </a:r>
            <a:r>
              <a:rPr lang="pt-BR" dirty="0">
                <a:solidFill>
                  <a:srgbClr val="FFFF00"/>
                </a:solidFill>
              </a:rPr>
              <a:t>inicial</a:t>
            </a:r>
            <a:r>
              <a:rPr lang="pt-BR" dirty="0"/>
              <a:t> indica o estado de um objeto quando ele é </a:t>
            </a:r>
            <a:r>
              <a:rPr lang="pt-BR" dirty="0" smtClean="0"/>
              <a:t>criado; </a:t>
            </a:r>
            <a:endParaRPr lang="pt-BR" dirty="0"/>
          </a:p>
          <a:p>
            <a:r>
              <a:rPr lang="pt-BR" dirty="0"/>
              <a:t>O estado </a:t>
            </a:r>
            <a:r>
              <a:rPr lang="pt-BR" dirty="0">
                <a:solidFill>
                  <a:srgbClr val="FFFF00"/>
                </a:solidFill>
              </a:rPr>
              <a:t>final</a:t>
            </a:r>
            <a:r>
              <a:rPr lang="pt-BR" dirty="0"/>
              <a:t> indica o fim do ciclo de vida de um </a:t>
            </a:r>
            <a:r>
              <a:rPr lang="pt-BR" dirty="0" smtClean="0"/>
              <a:t>objeto;</a:t>
            </a:r>
          </a:p>
          <a:p>
            <a:r>
              <a:rPr lang="pt-BR" dirty="0"/>
              <a:t>Normalmente verbos no gerúndio (esperando, cadastrando) ou representando uma condição (ligado</a:t>
            </a:r>
            <a:r>
              <a:rPr lang="pt-BR" dirty="0" smtClean="0"/>
              <a:t>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06047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Estado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3472" y="1772816"/>
            <a:ext cx="10013029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845788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Evento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943528" cy="3834896"/>
          </a:xfrm>
        </p:spPr>
        <p:txBody>
          <a:bodyPr/>
          <a:lstStyle/>
          <a:p>
            <a:r>
              <a:rPr lang="pt-BR" dirty="0"/>
              <a:t>Ocorrência em um determinado momento do tempo</a:t>
            </a:r>
            <a:endParaRPr lang="pt-BR" sz="2800" dirty="0"/>
          </a:p>
          <a:p>
            <a:pPr lvl="1"/>
            <a:r>
              <a:rPr lang="pt-BR" dirty="0"/>
              <a:t>Usuário pressiona um botão</a:t>
            </a:r>
            <a:endParaRPr lang="pt-BR" sz="2000" dirty="0"/>
          </a:p>
          <a:p>
            <a:pPr lvl="1"/>
            <a:r>
              <a:rPr lang="pt-BR" dirty="0"/>
              <a:t>Carro é ligado</a:t>
            </a:r>
            <a:endParaRPr lang="pt-BR" sz="2000" dirty="0"/>
          </a:p>
          <a:p>
            <a:pPr lvl="1"/>
            <a:r>
              <a:rPr lang="pt-BR" dirty="0"/>
              <a:t>Ação é comprada</a:t>
            </a:r>
            <a:endParaRPr lang="pt-BR" sz="2000" dirty="0"/>
          </a:p>
          <a:p>
            <a:r>
              <a:rPr lang="pt-BR" dirty="0"/>
              <a:t>Por definição, um evento é instantâneo</a:t>
            </a:r>
            <a:endParaRPr lang="pt-BR" sz="2800" dirty="0"/>
          </a:p>
          <a:p>
            <a:r>
              <a:rPr lang="pt-BR" dirty="0"/>
              <a:t>Eventos não relacionados de modo causal são considerados concorrentes.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77234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Transição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943528" cy="3834896"/>
          </a:xfrm>
        </p:spPr>
        <p:txBody>
          <a:bodyPr/>
          <a:lstStyle/>
          <a:p>
            <a:r>
              <a:rPr lang="pt-BR" dirty="0"/>
              <a:t>Os estados estão associados a outros pelas transições.</a:t>
            </a:r>
          </a:p>
          <a:p>
            <a:r>
              <a:rPr lang="pt-BR" dirty="0"/>
              <a:t>Uma transição</a:t>
            </a:r>
          </a:p>
          <a:p>
            <a:pPr lvl="1"/>
            <a:r>
              <a:rPr lang="pt-BR" dirty="0"/>
              <a:t>indica mudança de estados.</a:t>
            </a:r>
          </a:p>
          <a:p>
            <a:pPr lvl="1"/>
            <a:r>
              <a:rPr lang="pt-BR" dirty="0"/>
              <a:t>é mostrada como uma linha conectando estados, com uma seta apontando para um dos estados.</a:t>
            </a:r>
          </a:p>
          <a:p>
            <a:r>
              <a:rPr lang="pt-BR" dirty="0"/>
              <a:t>Quando uma transição entre estados ocorre, diz-se que a transição foi disparada.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5640" y="5445224"/>
            <a:ext cx="6853237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945068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Condição de Guarda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943528" cy="3120854"/>
          </a:xfrm>
        </p:spPr>
        <p:txBody>
          <a:bodyPr/>
          <a:lstStyle/>
          <a:p>
            <a:r>
              <a:rPr lang="pt-BR" dirty="0"/>
              <a:t>É uma expressão de valor lógico que condiciona o disparo de uma transição.</a:t>
            </a:r>
          </a:p>
          <a:p>
            <a:pPr lvl="1"/>
            <a:r>
              <a:rPr lang="pt-BR" dirty="0"/>
              <a:t>A transição correspondente é disparada se e somente se o evento associado ocorre </a:t>
            </a:r>
            <a:r>
              <a:rPr lang="pt-BR" i="1" dirty="0"/>
              <a:t>e a condição de guarda é verdadeira.</a:t>
            </a:r>
          </a:p>
          <a:p>
            <a:r>
              <a:rPr lang="pt-BR" dirty="0"/>
              <a:t>Uma transição que não possui condição de guarda é sempre disparada quando o evento ocorre.</a:t>
            </a:r>
          </a:p>
        </p:txBody>
      </p:sp>
    </p:spTree>
    <p:extLst>
      <p:ext uri="{BB962C8B-B14F-4D97-AF65-F5344CB8AC3E}">
        <p14:creationId xmlns:p14="http://schemas.microsoft.com/office/powerpoint/2010/main" val="22411668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FEUC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Tema FEUC" id="{B2B82C96-EDA3-4194-BBCE-6970A3170711}" vid="{16526833-0511-4A6E-8BAA-C595FC14324E}"/>
    </a:ext>
  </a:extLst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FEUC</Template>
  <TotalTime>637</TotalTime>
  <Words>2874</Words>
  <Application>Microsoft Office PowerPoint</Application>
  <PresentationFormat>Personalizar</PresentationFormat>
  <Paragraphs>160</Paragraphs>
  <Slides>20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20</vt:i4>
      </vt:variant>
    </vt:vector>
  </HeadingPairs>
  <TitlesOfParts>
    <vt:vector size="23" baseType="lpstr">
      <vt:lpstr>Tema FEUC</vt:lpstr>
      <vt:lpstr>Branco com fonte Courier para slides de código</vt:lpstr>
      <vt:lpstr>1_Branco com fonte Courier para slides de código</vt:lpstr>
      <vt:lpstr>ANALISE ORIENTADA A OBJETOS</vt:lpstr>
      <vt:lpstr>Conteúdo</vt:lpstr>
      <vt:lpstr>Introdução</vt:lpstr>
      <vt:lpstr>Estado</vt:lpstr>
      <vt:lpstr>Estado</vt:lpstr>
      <vt:lpstr>Estado</vt:lpstr>
      <vt:lpstr>Evento</vt:lpstr>
      <vt:lpstr>Transição</vt:lpstr>
      <vt:lpstr>Condição de Guarda</vt:lpstr>
      <vt:lpstr>Ação</vt:lpstr>
      <vt:lpstr>Exemplo</vt:lpstr>
      <vt:lpstr>Exemplo</vt:lpstr>
      <vt:lpstr>Cláusula</vt:lpstr>
      <vt:lpstr>Cláusula</vt:lpstr>
      <vt:lpstr>Cláusula: Entry e exit (exemplo)</vt:lpstr>
      <vt:lpstr>Identificação de elementos no DTE</vt:lpstr>
      <vt:lpstr>Um DTE para cada classe</vt:lpstr>
      <vt:lpstr>Modelagem de estados em um processo</vt:lpstr>
      <vt:lpstr>Exercícios</vt:lpstr>
      <vt:lpstr>Referências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Análise Orientada a Objetos</dc:title>
  <dc:creator>Varajão</dc:creator>
  <cp:lastModifiedBy>Fabricio de Freitas Varajão</cp:lastModifiedBy>
  <cp:revision>64</cp:revision>
  <dcterms:created xsi:type="dcterms:W3CDTF">2014-04-01T21:25:56Z</dcterms:created>
  <dcterms:modified xsi:type="dcterms:W3CDTF">2019-09-10T19:38:19Z</dcterms:modified>
</cp:coreProperties>
</file>