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8" r:id="rId1"/>
    <p:sldMasterId id="2147483711" r:id="rId2"/>
    <p:sldMasterId id="2147483713" r:id="rId3"/>
  </p:sldMasterIdLst>
  <p:notesMasterIdLst>
    <p:notesMasterId r:id="rId24"/>
  </p:notesMasterIdLst>
  <p:sldIdLst>
    <p:sldId id="271" r:id="rId4"/>
    <p:sldId id="276" r:id="rId5"/>
    <p:sldId id="296" r:id="rId6"/>
    <p:sldId id="297" r:id="rId7"/>
    <p:sldId id="298" r:id="rId8"/>
    <p:sldId id="300" r:id="rId9"/>
    <p:sldId id="301" r:id="rId10"/>
    <p:sldId id="302" r:id="rId11"/>
    <p:sldId id="303" r:id="rId12"/>
    <p:sldId id="306" r:id="rId13"/>
    <p:sldId id="308" r:id="rId14"/>
    <p:sldId id="309" r:id="rId15"/>
    <p:sldId id="310" r:id="rId16"/>
    <p:sldId id="311" r:id="rId17"/>
    <p:sldId id="312" r:id="rId18"/>
    <p:sldId id="313" r:id="rId19"/>
    <p:sldId id="314" r:id="rId20"/>
    <p:sldId id="315" r:id="rId21"/>
    <p:sldId id="316" r:id="rId22"/>
    <p:sldId id="287" r:id="rId23"/>
  </p:sldIdLst>
  <p:sldSz cx="12192000" cy="6858000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64" d="100"/>
          <a:sy n="64" d="100"/>
        </p:scale>
        <p:origin x="90" y="2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ableStyles" Target="tableStyle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5F8387-B346-44E9-B812-7CCA2F9143B4}" type="datetimeFigureOut">
              <a:rPr lang="pt-BR" smtClean="0"/>
              <a:t>17/09/2019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F7F318-06C5-4E00-BDA5-65F6C116D7C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2290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16193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645229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0437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9/17/2019 9:20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73828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73667" y="1905001"/>
            <a:ext cx="10242551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973666" y="4344989"/>
            <a:ext cx="10242551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5389894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94237752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508000" y="1411553"/>
            <a:ext cx="11176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1" y="6238876"/>
            <a:ext cx="12192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  <p:extLst>
      <p:ext uri="{BB962C8B-B14F-4D97-AF65-F5344CB8AC3E}">
        <p14:creationId xmlns:p14="http://schemas.microsoft.com/office/powerpoint/2010/main" val="1829688019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344989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162833551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83316756"/>
      </p:ext>
    </p:extLst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963084" y="1905001"/>
            <a:ext cx="10720917" cy="2108269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61576977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25625" y="649805"/>
            <a:ext cx="9390944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5273" y="4695528"/>
            <a:ext cx="9390944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962732" y="2355850"/>
            <a:ext cx="10253485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  <p:extLst>
      <p:ext uri="{BB962C8B-B14F-4D97-AF65-F5344CB8AC3E}">
        <p14:creationId xmlns:p14="http://schemas.microsoft.com/office/powerpoint/2010/main" val="4251619947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508000" y="1411552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380545940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08000" y="1412875"/>
            <a:ext cx="11176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310985755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508000" y="1411553"/>
            <a:ext cx="5486400" cy="1742015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97600" y="1411553"/>
            <a:ext cx="5486400" cy="1742015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616041377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757802"/>
            <a:ext cx="5486400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7999" y="2174876"/>
            <a:ext cx="54864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94642" y="1757802"/>
            <a:ext cx="5489359" cy="346249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490632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449460472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161264221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87585805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43752407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08000" y="1412876"/>
            <a:ext cx="11176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12192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00523" y="6093297"/>
            <a:ext cx="1341967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761336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2570900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12192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508000" y="230189"/>
            <a:ext cx="11176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963083" y="1905001"/>
            <a:ext cx="10720917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159347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pt-BR" dirty="0" smtClean="0"/>
              <a:t>ANALISE ORIENTADA A OBJETOS</a:t>
            </a:r>
            <a:endParaRPr lang="pt-BR" dirty="0"/>
          </a:p>
        </p:txBody>
      </p:sp>
      <p:sp>
        <p:nvSpPr>
          <p:cNvPr id="5" name="Subtítulo 2"/>
          <p:cNvSpPr>
            <a:spLocks noGrp="1"/>
          </p:cNvSpPr>
          <p:nvPr>
            <p:ph type="subTitle" idx="1"/>
          </p:nvPr>
        </p:nvSpPr>
        <p:spPr>
          <a:xfrm>
            <a:off x="2254250" y="4344988"/>
            <a:ext cx="7681913" cy="1748308"/>
          </a:xfrm>
        </p:spPr>
        <p:txBody>
          <a:bodyPr>
            <a:normAutofit/>
          </a:bodyPr>
          <a:lstStyle/>
          <a:p>
            <a:r>
              <a:rPr lang="pt-BR" sz="4000" dirty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dirty="0" smtClean="0">
                <a:solidFill>
                  <a:srgbClr val="FFFFFF">
                    <a:tint val="75000"/>
                  </a:srgbClr>
                </a:solidFill>
              </a:rPr>
              <a:t>07</a:t>
            </a:r>
            <a:endParaRPr lang="pt-BR" sz="4000" dirty="0">
              <a:solidFill>
                <a:srgbClr val="FFFFFF">
                  <a:tint val="75000"/>
                </a:srgbClr>
              </a:solidFill>
            </a:endParaRPr>
          </a:p>
          <a:p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err="1"/>
              <a:t>Swimlanes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330142"/>
          </a:xfrm>
        </p:spPr>
        <p:txBody>
          <a:bodyPr/>
          <a:lstStyle/>
          <a:p>
            <a:r>
              <a:rPr lang="pt-BR" dirty="0"/>
              <a:t>As atividades de um processo podem ser distribuídas por vários agentes que o executarão.</a:t>
            </a:r>
          </a:p>
          <a:p>
            <a:pPr lvl="1"/>
            <a:r>
              <a:rPr lang="pt-BR" dirty="0"/>
              <a:t>Ex. processos de negócio de uma organização.</a:t>
            </a:r>
            <a:endParaRPr lang="pt-BR" i="1" dirty="0"/>
          </a:p>
          <a:p>
            <a:r>
              <a:rPr lang="pt-BR" dirty="0"/>
              <a:t>As raias de natação (</a:t>
            </a:r>
            <a:r>
              <a:rPr lang="pt-BR" i="1" dirty="0" err="1"/>
              <a:t>swim</a:t>
            </a:r>
            <a:r>
              <a:rPr lang="pt-BR" i="1" dirty="0"/>
              <a:t> </a:t>
            </a:r>
            <a:r>
              <a:rPr lang="pt-BR" i="1" dirty="0" err="1"/>
              <a:t>lanes</a:t>
            </a:r>
            <a:r>
              <a:rPr lang="pt-BR" dirty="0"/>
              <a:t>) dividem o diagrama de atividade em </a:t>
            </a:r>
            <a:r>
              <a:rPr lang="pt-BR" i="1" dirty="0"/>
              <a:t>compartimentos .</a:t>
            </a:r>
          </a:p>
          <a:p>
            <a:r>
              <a:rPr lang="pt-BR" dirty="0"/>
              <a:t>Cada compartimento contém atividades que são realizadas por uma entidade.</a:t>
            </a:r>
          </a:p>
        </p:txBody>
      </p:sp>
    </p:spTree>
    <p:extLst>
      <p:ext uri="{BB962C8B-B14F-4D97-AF65-F5344CB8AC3E}">
        <p14:creationId xmlns:p14="http://schemas.microsoft.com/office/powerpoint/2010/main" val="52869117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err="1" smtClean="0"/>
              <a:t>Swimlanes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5520" y="1196752"/>
            <a:ext cx="9246205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957754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1329595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de processo de negócios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287688" y="980728"/>
            <a:ext cx="5256584" cy="55947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4139593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087544" cy="1329595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da lógica de casos de uso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3293209"/>
          </a:xfrm>
        </p:spPr>
        <p:txBody>
          <a:bodyPr/>
          <a:lstStyle/>
          <a:p>
            <a:r>
              <a:rPr lang="pt-BR" dirty="0"/>
              <a:t>A realização de um caso de uso requer que alguma computação seja realizada.</a:t>
            </a:r>
          </a:p>
          <a:p>
            <a:pPr lvl="1"/>
            <a:r>
              <a:rPr lang="pt-BR" dirty="0"/>
              <a:t>Esta computação pode ser dividida em atividades.</a:t>
            </a:r>
          </a:p>
          <a:p>
            <a:pPr lvl="1"/>
            <a:r>
              <a:rPr lang="pt-BR" dirty="0"/>
              <a:t>“Passo P ocorre até que a C seja verdadeira”</a:t>
            </a:r>
          </a:p>
          <a:p>
            <a:pPr lvl="1"/>
            <a:r>
              <a:rPr lang="pt-BR" dirty="0"/>
              <a:t>“Se ocorre C, vai para o passo P”.</a:t>
            </a:r>
          </a:p>
          <a:p>
            <a:r>
              <a:rPr lang="pt-BR" dirty="0"/>
              <a:t>Nessas situações, é interessante complementar a descrição do caso de uso com um diagrama de atividade.</a:t>
            </a:r>
          </a:p>
        </p:txBody>
      </p:sp>
    </p:spTree>
    <p:extLst>
      <p:ext uri="{BB962C8B-B14F-4D97-AF65-F5344CB8AC3E}">
        <p14:creationId xmlns:p14="http://schemas.microsoft.com/office/powerpoint/2010/main" val="195907288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da lógica de casos de uso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1871282"/>
          </a:xfrm>
        </p:spPr>
        <p:txBody>
          <a:bodyPr/>
          <a:lstStyle/>
          <a:p>
            <a:r>
              <a:rPr lang="pt-BR" dirty="0"/>
              <a:t>Os fluxos principal, alternativos e de exceção podem ser representados em um único diagrama de atividade.</a:t>
            </a:r>
          </a:p>
          <a:p>
            <a:r>
              <a:rPr lang="pt-BR" dirty="0"/>
              <a:t>Identificação de </a:t>
            </a:r>
            <a:r>
              <a:rPr lang="pt-BR" u="sng" dirty="0"/>
              <a:t>atividades através do exame dos fluxos do caso de uso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0678442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de Casos de Uso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11624" y="908720"/>
            <a:ext cx="6552728" cy="56793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1961059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de Algoritmos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984885"/>
          </a:xfrm>
        </p:spPr>
        <p:txBody>
          <a:bodyPr/>
          <a:lstStyle/>
          <a:p>
            <a:r>
              <a:rPr lang="pt-BR" dirty="0"/>
              <a:t>Nível de abstração mais baixo</a:t>
            </a:r>
          </a:p>
          <a:p>
            <a:r>
              <a:rPr lang="pt-BR" dirty="0"/>
              <a:t>Possibilidades de modularização</a:t>
            </a:r>
          </a:p>
        </p:txBody>
      </p:sp>
    </p:spTree>
    <p:extLst>
      <p:ext uri="{BB962C8B-B14F-4D97-AF65-F5344CB8AC3E}">
        <p14:creationId xmlns:p14="http://schemas.microsoft.com/office/powerpoint/2010/main" val="183225026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Modelagem de Algoritmos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 cstate="print"/>
          <a:srcRect t="10654"/>
          <a:stretch/>
        </p:blipFill>
        <p:spPr bwMode="auto">
          <a:xfrm>
            <a:off x="1271463" y="980728"/>
            <a:ext cx="9061995" cy="5616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427509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Exercício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271464" y="1412776"/>
            <a:ext cx="10369152" cy="886397"/>
          </a:xfrm>
        </p:spPr>
        <p:txBody>
          <a:bodyPr/>
          <a:lstStyle/>
          <a:p>
            <a:r>
              <a:rPr lang="pt-BR" dirty="0"/>
              <a:t>Faça um diagrama de atividades para representar o  algoritmo para o cálculo do fatorial de um </a:t>
            </a:r>
            <a:r>
              <a:rPr lang="pt-BR" dirty="0" smtClean="0"/>
              <a:t>número.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135779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9519592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Exercício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1664" y="980728"/>
            <a:ext cx="4896544" cy="5620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60865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Conteúdo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583488" cy="1865126"/>
          </a:xfrm>
        </p:spPr>
        <p:txBody>
          <a:bodyPr/>
          <a:lstStyle/>
          <a:p>
            <a:pPr lvl="0"/>
            <a:r>
              <a:rPr lang="pt-BR" dirty="0" smtClean="0"/>
              <a:t>Diagrama de Atividades</a:t>
            </a:r>
          </a:p>
          <a:p>
            <a:pPr lvl="1"/>
            <a:r>
              <a:rPr lang="pt-BR" dirty="0"/>
              <a:t>Conceitos</a:t>
            </a:r>
          </a:p>
          <a:p>
            <a:pPr lvl="1"/>
            <a:r>
              <a:rPr lang="pt-BR" dirty="0" smtClean="0"/>
              <a:t>Exemplos</a:t>
            </a:r>
          </a:p>
          <a:p>
            <a:pPr lvl="1"/>
            <a:r>
              <a:rPr lang="pt-BR" dirty="0" smtClean="0"/>
              <a:t>Exercícios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29122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cs typeface="Arial"/>
              </a:rPr>
              <a:t>Referências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3"/>
            <a:ext cx="8382000" cy="775597"/>
          </a:xfrm>
        </p:spPr>
        <p:txBody>
          <a:bodyPr/>
          <a:lstStyle/>
          <a:p>
            <a:r>
              <a:rPr lang="pt-BR" sz="2800" dirty="0"/>
              <a:t>GILLEANES, T. A. Guedes. UML 2: Uma abordagem prática. 3.ed. São Paulo: </a:t>
            </a:r>
            <a:r>
              <a:rPr lang="pt-BR" sz="2800" dirty="0" err="1"/>
              <a:t>Novatec</a:t>
            </a:r>
            <a:r>
              <a:rPr lang="pt-BR" sz="2800" dirty="0"/>
              <a:t>, 2009</a:t>
            </a:r>
          </a:p>
        </p:txBody>
      </p:sp>
    </p:spTree>
    <p:extLst>
      <p:ext uri="{BB962C8B-B14F-4D97-AF65-F5344CB8AC3E}">
        <p14:creationId xmlns:p14="http://schemas.microsoft.com/office/powerpoint/2010/main" val="292905066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Introdução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3865674"/>
          </a:xfrm>
        </p:spPr>
        <p:txBody>
          <a:bodyPr/>
          <a:lstStyle/>
          <a:p>
            <a:r>
              <a:rPr lang="pt-BR" dirty="0"/>
              <a:t>Tipo de </a:t>
            </a:r>
            <a:r>
              <a:rPr lang="pt-BR" i="1" dirty="0"/>
              <a:t>fluxograma estendido</a:t>
            </a:r>
          </a:p>
          <a:p>
            <a:r>
              <a:rPr lang="pt-BR" dirty="0"/>
              <a:t>Permite representar ações concorrentes e sua sincronização.</a:t>
            </a:r>
          </a:p>
          <a:p>
            <a:r>
              <a:rPr lang="pt-BR" dirty="0"/>
              <a:t>Pode-se especificar:</a:t>
            </a:r>
          </a:p>
          <a:p>
            <a:pPr lvl="1"/>
            <a:r>
              <a:rPr lang="pt-BR" dirty="0"/>
              <a:t>Processos de negócios</a:t>
            </a:r>
          </a:p>
          <a:p>
            <a:pPr lvl="1"/>
            <a:r>
              <a:rPr lang="pt-BR" dirty="0"/>
              <a:t>Comportamento interno de um objeto</a:t>
            </a:r>
          </a:p>
          <a:p>
            <a:pPr lvl="1"/>
            <a:r>
              <a:rPr lang="pt-BR" dirty="0"/>
              <a:t>Comportamento de casos de uso</a:t>
            </a:r>
          </a:p>
          <a:p>
            <a:pPr lvl="1"/>
            <a:r>
              <a:rPr lang="pt-BR" dirty="0"/>
              <a:t>Algoritmos</a:t>
            </a:r>
          </a:p>
        </p:txBody>
      </p:sp>
    </p:spTree>
    <p:extLst>
      <p:ext uri="{BB962C8B-B14F-4D97-AF65-F5344CB8AC3E}">
        <p14:creationId xmlns:p14="http://schemas.microsoft.com/office/powerpoint/2010/main" val="226335840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Elementos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9663608" cy="5219891"/>
          </a:xfrm>
        </p:spPr>
        <p:txBody>
          <a:bodyPr/>
          <a:lstStyle/>
          <a:p>
            <a:r>
              <a:rPr lang="pt-BR" dirty="0"/>
              <a:t>Elementos podem ser divididos em dois grupos: </a:t>
            </a:r>
            <a:r>
              <a:rPr lang="pt-BR" u="sng" dirty="0">
                <a:solidFill>
                  <a:srgbClr val="FFFF00"/>
                </a:solidFill>
              </a:rPr>
              <a:t>controle </a:t>
            </a:r>
            <a:r>
              <a:rPr lang="pt-BR" u="sng" dirty="0" smtClean="0">
                <a:solidFill>
                  <a:srgbClr val="FFFF00"/>
                </a:solidFill>
              </a:rPr>
              <a:t>sequencial</a:t>
            </a:r>
            <a:r>
              <a:rPr lang="pt-BR" u="sng" dirty="0" smtClean="0"/>
              <a:t>  </a:t>
            </a:r>
            <a:r>
              <a:rPr lang="pt-BR" u="sng" dirty="0"/>
              <a:t>e </a:t>
            </a:r>
            <a:r>
              <a:rPr lang="pt-BR" u="sng" dirty="0">
                <a:solidFill>
                  <a:srgbClr val="FFFF00"/>
                </a:solidFill>
              </a:rPr>
              <a:t>controle </a:t>
            </a:r>
            <a:r>
              <a:rPr lang="pt-BR" u="sng" dirty="0" smtClean="0">
                <a:solidFill>
                  <a:srgbClr val="FFFF00"/>
                </a:solidFill>
              </a:rPr>
              <a:t>paralelo</a:t>
            </a:r>
            <a:r>
              <a:rPr lang="pt-BR" u="sng" dirty="0" smtClean="0"/>
              <a:t>.</a:t>
            </a:r>
            <a:endParaRPr lang="pt-BR" u="sng" dirty="0"/>
          </a:p>
          <a:p>
            <a:pPr lvl="1"/>
            <a:r>
              <a:rPr lang="pt-BR" dirty="0"/>
              <a:t>Elementos utilizados em fluxos </a:t>
            </a:r>
            <a:r>
              <a:rPr lang="pt-BR" dirty="0" smtClean="0">
                <a:solidFill>
                  <a:srgbClr val="FFFF00"/>
                </a:solidFill>
              </a:rPr>
              <a:t>sequenciais</a:t>
            </a:r>
            <a:r>
              <a:rPr lang="pt-BR" dirty="0"/>
              <a:t>:</a:t>
            </a:r>
          </a:p>
          <a:p>
            <a:pPr lvl="2"/>
            <a:r>
              <a:rPr lang="pt-BR" dirty="0"/>
              <a:t>Ação</a:t>
            </a:r>
          </a:p>
          <a:p>
            <a:pPr lvl="2"/>
            <a:r>
              <a:rPr lang="pt-BR" dirty="0"/>
              <a:t>Atividade</a:t>
            </a:r>
          </a:p>
          <a:p>
            <a:pPr lvl="2"/>
            <a:r>
              <a:rPr lang="pt-BR" dirty="0"/>
              <a:t>Estados inicial e final, e condição de guarda</a:t>
            </a:r>
          </a:p>
          <a:p>
            <a:pPr lvl="2"/>
            <a:r>
              <a:rPr lang="pt-BR" dirty="0"/>
              <a:t>Transição de término</a:t>
            </a:r>
          </a:p>
          <a:p>
            <a:pPr lvl="2"/>
            <a:r>
              <a:rPr lang="pt-BR" dirty="0"/>
              <a:t>Pontos de ramificação e de união </a:t>
            </a:r>
          </a:p>
          <a:p>
            <a:pPr lvl="1"/>
            <a:r>
              <a:rPr lang="pt-BR" dirty="0"/>
              <a:t>Elementos utilizados em fluxos </a:t>
            </a:r>
            <a:r>
              <a:rPr lang="pt-BR" dirty="0">
                <a:solidFill>
                  <a:srgbClr val="FFFF00"/>
                </a:solidFill>
              </a:rPr>
              <a:t>paralelos</a:t>
            </a:r>
            <a:r>
              <a:rPr lang="pt-BR" dirty="0"/>
              <a:t>:</a:t>
            </a:r>
          </a:p>
          <a:p>
            <a:pPr lvl="2"/>
            <a:r>
              <a:rPr lang="pt-BR" dirty="0"/>
              <a:t>Barras de sincronização</a:t>
            </a:r>
          </a:p>
          <a:p>
            <a:pPr lvl="2"/>
            <a:r>
              <a:rPr lang="pt-BR" dirty="0"/>
              <a:t>Barra de bifurcação (</a:t>
            </a:r>
            <a:r>
              <a:rPr lang="pt-BR" i="1" dirty="0" err="1"/>
              <a:t>fork</a:t>
            </a:r>
            <a:r>
              <a:rPr lang="pt-BR" dirty="0"/>
              <a:t>)</a:t>
            </a:r>
          </a:p>
          <a:p>
            <a:pPr lvl="2"/>
            <a:r>
              <a:rPr lang="pt-BR" dirty="0"/>
              <a:t>Barra de junção (</a:t>
            </a:r>
            <a:r>
              <a:rPr lang="pt-BR" i="1" dirty="0" err="1"/>
              <a:t>join</a:t>
            </a:r>
            <a:r>
              <a:rPr lang="pt-BR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2923568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Elementos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9349" y="1124744"/>
            <a:ext cx="10263261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9060474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Fluxo de controle sequencial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2763834"/>
          </a:xfrm>
        </p:spPr>
        <p:txBody>
          <a:bodyPr/>
          <a:lstStyle/>
          <a:p>
            <a:r>
              <a:rPr lang="pt-BR" dirty="0"/>
              <a:t>Um estado em um diagrama de atividade pode ser:</a:t>
            </a:r>
          </a:p>
          <a:p>
            <a:pPr lvl="1"/>
            <a:r>
              <a:rPr lang="pt-BR" dirty="0"/>
              <a:t>um</a:t>
            </a:r>
            <a:r>
              <a:rPr lang="pt-BR" b="1" i="1" dirty="0"/>
              <a:t> estado </a:t>
            </a:r>
            <a:r>
              <a:rPr lang="pt-BR" b="1" i="1" dirty="0" smtClean="0"/>
              <a:t>atividade:</a:t>
            </a:r>
            <a:r>
              <a:rPr lang="pt-BR" i="1" dirty="0" smtClean="0"/>
              <a:t> </a:t>
            </a:r>
            <a:r>
              <a:rPr lang="pt-BR" i="1" dirty="0"/>
              <a:t>leva um certo tempo para ser finalizado.</a:t>
            </a:r>
          </a:p>
          <a:p>
            <a:pPr lvl="1"/>
            <a:r>
              <a:rPr lang="pt-BR" dirty="0"/>
              <a:t>um</a:t>
            </a:r>
            <a:r>
              <a:rPr lang="pt-BR" b="1" i="1" dirty="0"/>
              <a:t> estado ação: </a:t>
            </a:r>
            <a:r>
              <a:rPr lang="pt-BR" i="1" dirty="0"/>
              <a:t>realizado instantaneamente.</a:t>
            </a:r>
          </a:p>
          <a:p>
            <a:r>
              <a:rPr lang="pt-BR" dirty="0"/>
              <a:t>Deve haver um </a:t>
            </a:r>
            <a:r>
              <a:rPr lang="pt-BR" b="1" i="1" dirty="0"/>
              <a:t>estado inicial e podem haver vários estados finais </a:t>
            </a:r>
            <a:r>
              <a:rPr lang="pt-BR" i="1" dirty="0"/>
              <a:t>e guardas associadas a transições.</a:t>
            </a:r>
          </a:p>
        </p:txBody>
      </p:sp>
    </p:spTree>
    <p:extLst>
      <p:ext uri="{BB962C8B-B14F-4D97-AF65-F5344CB8AC3E}">
        <p14:creationId xmlns:p14="http://schemas.microsoft.com/office/powerpoint/2010/main" val="370772341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Fluxo de controle sequencial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4899803"/>
          </a:xfrm>
        </p:spPr>
        <p:txBody>
          <a:bodyPr/>
          <a:lstStyle/>
          <a:p>
            <a:r>
              <a:rPr lang="pt-BR" dirty="0"/>
              <a:t>Um </a:t>
            </a:r>
            <a:r>
              <a:rPr lang="pt-BR" b="1" i="1" dirty="0"/>
              <a:t>ponto de ramificação possui uma única transição de entrada e várias transições de saída.</a:t>
            </a:r>
          </a:p>
          <a:p>
            <a:pPr lvl="1"/>
            <a:r>
              <a:rPr lang="pt-BR" dirty="0"/>
              <a:t>Para cada transição de saída, há uma condição de guarda associada.</a:t>
            </a:r>
          </a:p>
          <a:p>
            <a:pPr lvl="1"/>
            <a:r>
              <a:rPr lang="pt-BR" dirty="0"/>
              <a:t>Quando o fluxo de controle chega a um ponto de ramificação, uma e somente uma das condições de guarda deve ser verdadeira.</a:t>
            </a:r>
          </a:p>
          <a:p>
            <a:pPr lvl="1"/>
            <a:r>
              <a:rPr lang="pt-BR" dirty="0"/>
              <a:t>Pode haver uma transição com </a:t>
            </a:r>
            <a:r>
              <a:rPr lang="pt-BR" b="1" dirty="0"/>
              <a:t>[</a:t>
            </a:r>
            <a:r>
              <a:rPr lang="pt-BR" b="1" dirty="0" err="1"/>
              <a:t>else</a:t>
            </a:r>
            <a:r>
              <a:rPr lang="pt-BR" b="1" dirty="0"/>
              <a:t>].</a:t>
            </a:r>
          </a:p>
          <a:p>
            <a:r>
              <a:rPr lang="pt-BR" dirty="0"/>
              <a:t>Um </a:t>
            </a:r>
            <a:r>
              <a:rPr lang="pt-BR" b="1" i="1" dirty="0"/>
              <a:t>ponto de união reúne diversas transições que, direta ou indiretamente, têm um ponto de ramificação em comum. </a:t>
            </a:r>
          </a:p>
        </p:txBody>
      </p:sp>
    </p:spTree>
    <p:extLst>
      <p:ext uri="{BB962C8B-B14F-4D97-AF65-F5344CB8AC3E}">
        <p14:creationId xmlns:p14="http://schemas.microsoft.com/office/powerpoint/2010/main" val="279450684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Fluxo de controle paralelo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1905000" y="1411552"/>
            <a:ext cx="8943528" cy="4869025"/>
          </a:xfrm>
        </p:spPr>
        <p:txBody>
          <a:bodyPr/>
          <a:lstStyle/>
          <a:p>
            <a:r>
              <a:rPr lang="pt-BR" dirty="0"/>
              <a:t>Uma </a:t>
            </a:r>
            <a:r>
              <a:rPr lang="pt-BR" b="1" i="1" dirty="0"/>
              <a:t>barra de bifurcação recebe uma transição de entrada, e cria dois ou mais fluxos de controle paralelos.</a:t>
            </a:r>
          </a:p>
          <a:p>
            <a:pPr lvl="1"/>
            <a:r>
              <a:rPr lang="pt-BR" dirty="0"/>
              <a:t>cada fluxo é executado independentemente e em paralelo com os demais.</a:t>
            </a:r>
          </a:p>
          <a:p>
            <a:r>
              <a:rPr lang="pt-BR" dirty="0"/>
              <a:t>Uma </a:t>
            </a:r>
            <a:r>
              <a:rPr lang="pt-BR" b="1" i="1" dirty="0"/>
              <a:t>barra de junção recebe duas ou mais transições de entrada e une os fluxos de controle em um único fluxo.</a:t>
            </a:r>
          </a:p>
          <a:p>
            <a:pPr lvl="1"/>
            <a:r>
              <a:rPr lang="pt-BR" dirty="0"/>
              <a:t>A transição de saída da barra de junção somente é disparada quando todas as transições de entrada tiverem sido disparadas.</a:t>
            </a:r>
            <a:r>
              <a:rPr lang="pt-BR" i="1" u="sng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1166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05000" y="230189"/>
            <a:ext cx="8382000" cy="664797"/>
          </a:xfrm>
        </p:spPr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/>
              <a:t>Diagrama de Atividades</a:t>
            </a:r>
            <a:endParaRPr lang="pt-BR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cs typeface="Arial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47528" y="1052736"/>
            <a:ext cx="9001598" cy="5328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540848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FEUC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ma FEUC" id="{B2B82C96-EDA3-4194-BBCE-6970A3170711}" vid="{16526833-0511-4A6E-8BAA-C595FC14324E}"/>
    </a:ext>
  </a:extLst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4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Tema FEUC</Template>
  <TotalTime>649</TotalTime>
  <Words>2646</Words>
  <Application>Microsoft Office PowerPoint</Application>
  <PresentationFormat>Widescreen</PresentationFormat>
  <Paragraphs>148</Paragraphs>
  <Slides>20</Slides>
  <Notes>19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3</vt:i4>
      </vt:variant>
      <vt:variant>
        <vt:lpstr>Títulos de slides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Courier New</vt:lpstr>
      <vt:lpstr>Wingdings</vt:lpstr>
      <vt:lpstr>Tema FEUC</vt:lpstr>
      <vt:lpstr>Branco com fonte Courier para slides de código</vt:lpstr>
      <vt:lpstr>1_Branco com fonte Courier para slides de código</vt:lpstr>
      <vt:lpstr>ANALISE ORIENTADA A OBJETOS</vt:lpstr>
      <vt:lpstr>Conteúdo</vt:lpstr>
      <vt:lpstr>Introdução</vt:lpstr>
      <vt:lpstr>Elementos</vt:lpstr>
      <vt:lpstr>Elementos</vt:lpstr>
      <vt:lpstr>Fluxo de controle sequencial</vt:lpstr>
      <vt:lpstr>Fluxo de controle sequencial</vt:lpstr>
      <vt:lpstr>Fluxo de controle paralelo</vt:lpstr>
      <vt:lpstr>Diagrama de Atividades</vt:lpstr>
      <vt:lpstr>Swimlanes</vt:lpstr>
      <vt:lpstr>Swimlanes</vt:lpstr>
      <vt:lpstr>Modelagem de processo de negócios</vt:lpstr>
      <vt:lpstr>Modelagem da lógica de casos de uso</vt:lpstr>
      <vt:lpstr>Modelagem da lógica de casos de uso</vt:lpstr>
      <vt:lpstr>Modelagem de Casos de Uso</vt:lpstr>
      <vt:lpstr>Modelagem de Algoritmos</vt:lpstr>
      <vt:lpstr>Modelagem de Algoritmos</vt:lpstr>
      <vt:lpstr>Exercício</vt:lpstr>
      <vt:lpstr>Exercício</vt:lpstr>
      <vt:lpstr>Referências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Análise Orientada a Objetos</dc:title>
  <dc:creator>Varajão</dc:creator>
  <cp:lastModifiedBy>LABD</cp:lastModifiedBy>
  <cp:revision>68</cp:revision>
  <dcterms:created xsi:type="dcterms:W3CDTF">2014-04-01T21:25:56Z</dcterms:created>
  <dcterms:modified xsi:type="dcterms:W3CDTF">2019-09-18T00:21:27Z</dcterms:modified>
</cp:coreProperties>
</file>