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20"/>
  </p:notesMasterIdLst>
  <p:sldIdLst>
    <p:sldId id="257" r:id="rId4"/>
    <p:sldId id="294" r:id="rId5"/>
    <p:sldId id="258" r:id="rId6"/>
    <p:sldId id="295" r:id="rId7"/>
    <p:sldId id="296" r:id="rId8"/>
    <p:sldId id="299" r:id="rId9"/>
    <p:sldId id="300" r:id="rId10"/>
    <p:sldId id="297" r:id="rId11"/>
    <p:sldId id="298" r:id="rId12"/>
    <p:sldId id="301" r:id="rId13"/>
    <p:sldId id="302" r:id="rId14"/>
    <p:sldId id="303" r:id="rId15"/>
    <p:sldId id="304" r:id="rId16"/>
    <p:sldId id="305" r:id="rId17"/>
    <p:sldId id="306" r:id="rId18"/>
    <p:sldId id="307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enhum Estilo, Nenhuma Grad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>
      <p:cViewPr varScale="1">
        <p:scale>
          <a:sx n="66" d="100"/>
          <a:sy n="66" d="100"/>
        </p:scale>
        <p:origin x="78" y="6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3" Type="http://schemas.openxmlformats.org/officeDocument/2006/relationships/slideMaster" Target="slideMasters/slideMaster2.xml"/><Relationship Id="rId21" Type="http://schemas.openxmlformats.org/officeDocument/2006/relationships/presProps" Target="presProp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notesMaster" Target="notesMasters/notes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theme" Target="theme/theme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4/11/2020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10:51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1:24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0573390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1:23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888782253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1:23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900893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1:23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9676753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1:20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36175351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2:05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503163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10:51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3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10:51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4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04207762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10:58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5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284497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11:34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12440466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11:39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7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8967109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11:22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8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196690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11:22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9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4370183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4/11/2020 12:06 PM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10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861481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cs typeface="Arial"/>
              </a:rPr>
              <a:t>ESTRUTURAS DE DADOS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05</a:t>
            </a: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ço Reservado para Texto 2"/>
          <p:cNvSpPr txBox="1">
            <a:spLocks/>
          </p:cNvSpPr>
          <p:nvPr/>
        </p:nvSpPr>
        <p:spPr>
          <a:xfrm>
            <a:off x="377089" y="1398589"/>
            <a:ext cx="4482943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n1 = 3, n2 = 5, n3 = 1;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Vetores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350295"/>
              </p:ext>
            </p:extLst>
          </p:nvPr>
        </p:nvGraphicFramePr>
        <p:xfrm>
          <a:off x="5066928" y="1947043"/>
          <a:ext cx="3696072" cy="2824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018"/>
                <a:gridCol w="924018"/>
                <a:gridCol w="924018"/>
                <a:gridCol w="924018"/>
              </a:tblGrid>
              <a:tr h="7060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9" name="Grupo 18"/>
          <p:cNvGrpSpPr/>
          <p:nvPr/>
        </p:nvGrpSpPr>
        <p:grpSpPr>
          <a:xfrm>
            <a:off x="5084688" y="1482637"/>
            <a:ext cx="889372" cy="1141575"/>
            <a:chOff x="5084688" y="1482637"/>
            <a:chExt cx="889372" cy="1141575"/>
          </a:xfrm>
        </p:grpSpPr>
        <p:sp>
          <p:nvSpPr>
            <p:cNvPr id="20" name="CaixaDeTexto 19"/>
            <p:cNvSpPr txBox="1"/>
            <p:nvPr/>
          </p:nvSpPr>
          <p:spPr>
            <a:xfrm>
              <a:off x="5292080" y="1482637"/>
              <a:ext cx="43204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tx1">
                      <a:lumMod val="75000"/>
                    </a:schemeClr>
                  </a:solidFill>
                </a:rPr>
                <a:t>n1</a:t>
              </a:r>
              <a:endParaRPr lang="pt-BR" b="1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21" name="Retângulo 20"/>
            <p:cNvSpPr/>
            <p:nvPr/>
          </p:nvSpPr>
          <p:spPr bwMode="auto">
            <a:xfrm>
              <a:off x="5084688" y="1968500"/>
              <a:ext cx="889372" cy="655712"/>
            </a:xfrm>
            <a:prstGeom prst="rect">
              <a:avLst/>
            </a:prstGeom>
            <a:noFill/>
            <a:ln w="38100">
              <a:solidFill>
                <a:schemeClr val="tx1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6004317" y="2233423"/>
            <a:ext cx="889372" cy="1092511"/>
            <a:chOff x="6004317" y="2233423"/>
            <a:chExt cx="889372" cy="1092511"/>
          </a:xfrm>
        </p:grpSpPr>
        <p:sp>
          <p:nvSpPr>
            <p:cNvPr id="23" name="Retângulo 22"/>
            <p:cNvSpPr/>
            <p:nvPr/>
          </p:nvSpPr>
          <p:spPr bwMode="auto">
            <a:xfrm>
              <a:off x="6004317" y="2670222"/>
              <a:ext cx="889372" cy="655712"/>
            </a:xfrm>
            <a:prstGeom prst="rect">
              <a:avLst/>
            </a:prstGeom>
            <a:noFill/>
            <a:ln w="38100">
              <a:solidFill>
                <a:schemeClr val="tx1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6232979" y="2233423"/>
              <a:ext cx="43204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tx1">
                      <a:lumMod val="75000"/>
                    </a:schemeClr>
                  </a:solidFill>
                </a:rPr>
                <a:t>n2</a:t>
              </a:r>
              <a:endParaRPr lang="pt-BR" b="1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7873628" y="1398589"/>
            <a:ext cx="889372" cy="1204166"/>
            <a:chOff x="7873628" y="1398589"/>
            <a:chExt cx="889372" cy="1204166"/>
          </a:xfrm>
        </p:grpSpPr>
        <p:sp>
          <p:nvSpPr>
            <p:cNvPr id="26" name="Retângulo 25"/>
            <p:cNvSpPr/>
            <p:nvPr/>
          </p:nvSpPr>
          <p:spPr bwMode="auto">
            <a:xfrm>
              <a:off x="7873628" y="1947043"/>
              <a:ext cx="889372" cy="655712"/>
            </a:xfrm>
            <a:prstGeom prst="rect">
              <a:avLst/>
            </a:prstGeom>
            <a:noFill/>
            <a:ln w="38100">
              <a:solidFill>
                <a:schemeClr val="tx1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8102290" y="1398589"/>
              <a:ext cx="43204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tx1">
                      <a:lumMod val="75000"/>
                    </a:schemeClr>
                  </a:solidFill>
                </a:rPr>
                <a:t>n3</a:t>
              </a:r>
              <a:endParaRPr lang="pt-BR" b="1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5422393" y="2049926"/>
            <a:ext cx="3039937" cy="1169751"/>
            <a:chOff x="5422393" y="2049926"/>
            <a:chExt cx="3039937" cy="1169751"/>
          </a:xfrm>
        </p:grpSpPr>
        <p:sp>
          <p:nvSpPr>
            <p:cNvPr id="28" name="Espaço Reservado para Texto 2"/>
            <p:cNvSpPr txBox="1">
              <a:spLocks/>
            </p:cNvSpPr>
            <p:nvPr/>
          </p:nvSpPr>
          <p:spPr>
            <a:xfrm>
              <a:off x="5422393" y="2102465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 smtClean="0">
                  <a:solidFill>
                    <a:srgbClr val="FFFFFF"/>
                  </a:solidFill>
                  <a:latin typeface="Calibri"/>
                </a:rPr>
                <a:t>3</a:t>
              </a:r>
              <a:endParaRPr lang="pt-BR" dirty="0">
                <a:solidFill>
                  <a:srgbClr val="FFFFFF"/>
                </a:solidFill>
              </a:endParaRPr>
            </a:p>
          </p:txBody>
        </p:sp>
        <p:sp>
          <p:nvSpPr>
            <p:cNvPr id="29" name="Espaço Reservado para Texto 2"/>
            <p:cNvSpPr txBox="1">
              <a:spLocks/>
            </p:cNvSpPr>
            <p:nvPr/>
          </p:nvSpPr>
          <p:spPr>
            <a:xfrm>
              <a:off x="6304987" y="2776479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>
                  <a:solidFill>
                    <a:srgbClr val="FFFFFF"/>
                  </a:solidFill>
                  <a:latin typeface="Calibri"/>
                </a:rPr>
                <a:t>5</a:t>
              </a:r>
              <a:endParaRPr lang="pt-BR" dirty="0">
                <a:solidFill>
                  <a:srgbClr val="FFFFFF"/>
                </a:solidFill>
              </a:endParaRPr>
            </a:p>
          </p:txBody>
        </p:sp>
        <p:sp>
          <p:nvSpPr>
            <p:cNvPr id="30" name="Espaço Reservado para Texto 2"/>
            <p:cNvSpPr txBox="1">
              <a:spLocks/>
            </p:cNvSpPr>
            <p:nvPr/>
          </p:nvSpPr>
          <p:spPr>
            <a:xfrm>
              <a:off x="8174298" y="2049926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 smtClean="0">
                  <a:solidFill>
                    <a:srgbClr val="FFFFFF"/>
                  </a:solidFill>
                  <a:latin typeface="Calibri"/>
                </a:rPr>
                <a:t>1</a:t>
              </a:r>
              <a:endParaRPr lang="pt-BR" dirty="0">
                <a:solidFill>
                  <a:srgbClr val="FFFFFF"/>
                </a:solidFill>
              </a:endParaRPr>
            </a:p>
          </p:txBody>
        </p:sp>
      </p:grpSp>
      <p:sp>
        <p:nvSpPr>
          <p:cNvPr id="32" name="Espaço Reservado para Texto 2"/>
          <p:cNvSpPr txBox="1">
            <a:spLocks/>
          </p:cNvSpPr>
          <p:nvPr/>
        </p:nvSpPr>
        <p:spPr>
          <a:xfrm>
            <a:off x="381000" y="1891652"/>
            <a:ext cx="8382000" cy="4431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n[3];</a:t>
            </a:r>
            <a:endParaRPr lang="pt-BR" dirty="0">
              <a:solidFill>
                <a:srgbClr val="FFFFFF"/>
              </a:solidFill>
            </a:endParaRPr>
          </a:p>
        </p:txBody>
      </p:sp>
      <p:grpSp>
        <p:nvGrpSpPr>
          <p:cNvPr id="34" name="Grupo 33"/>
          <p:cNvGrpSpPr/>
          <p:nvPr/>
        </p:nvGrpSpPr>
        <p:grpSpPr>
          <a:xfrm>
            <a:off x="5106257" y="3383757"/>
            <a:ext cx="3305634" cy="655712"/>
            <a:chOff x="5084688" y="1968500"/>
            <a:chExt cx="3305634" cy="655712"/>
          </a:xfrm>
        </p:grpSpPr>
        <p:sp>
          <p:nvSpPr>
            <p:cNvPr id="35" name="CaixaDeTexto 34"/>
            <p:cNvSpPr txBox="1"/>
            <p:nvPr/>
          </p:nvSpPr>
          <p:spPr>
            <a:xfrm>
              <a:off x="7958274" y="2111690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  <p:sp>
          <p:nvSpPr>
            <p:cNvPr id="36" name="Retângulo 35"/>
            <p:cNvSpPr/>
            <p:nvPr/>
          </p:nvSpPr>
          <p:spPr bwMode="auto">
            <a:xfrm>
              <a:off x="5084688" y="1968500"/>
              <a:ext cx="273851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sp>
        <p:nvSpPr>
          <p:cNvPr id="33" name="Espaço Reservado para Texto 2"/>
          <p:cNvSpPr txBox="1">
            <a:spLocks/>
          </p:cNvSpPr>
          <p:nvPr/>
        </p:nvSpPr>
        <p:spPr>
          <a:xfrm>
            <a:off x="377089" y="2363709"/>
            <a:ext cx="8382000" cy="4431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n[0] = 3;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38" name="Texto explicativo retangular com cantos arredondados 37"/>
          <p:cNvSpPr/>
          <p:nvPr/>
        </p:nvSpPr>
        <p:spPr bwMode="auto">
          <a:xfrm>
            <a:off x="405255" y="4048639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Vamos então atribuir o valor 3 na primeira posição do vetor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.</a:t>
            </a:r>
            <a:endParaRPr lang="pt-BR" sz="2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9" name="Espaço Reservado para Texto 2"/>
          <p:cNvSpPr txBox="1">
            <a:spLocks/>
          </p:cNvSpPr>
          <p:nvPr/>
        </p:nvSpPr>
        <p:spPr>
          <a:xfrm>
            <a:off x="5427892" y="3453081"/>
            <a:ext cx="288032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3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40" name="Espaço Reservado para Texto 2"/>
          <p:cNvSpPr txBox="1">
            <a:spLocks/>
          </p:cNvSpPr>
          <p:nvPr/>
        </p:nvSpPr>
        <p:spPr>
          <a:xfrm>
            <a:off x="373178" y="2806907"/>
            <a:ext cx="8382000" cy="98898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n[1] = 5;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 smtClean="0">
                <a:solidFill>
                  <a:srgbClr val="FFFFFF"/>
                </a:solidFill>
              </a:rPr>
              <a:t>n[2] </a:t>
            </a:r>
            <a:r>
              <a:rPr lang="pt-BR" dirty="0">
                <a:solidFill>
                  <a:srgbClr val="FFFFFF"/>
                </a:solidFill>
              </a:rPr>
              <a:t>= </a:t>
            </a:r>
            <a:r>
              <a:rPr lang="pt-BR" dirty="0" smtClean="0">
                <a:solidFill>
                  <a:srgbClr val="FFFFFF"/>
                </a:solidFill>
              </a:rPr>
              <a:t>1;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42" name="Espaço Reservado para Texto 2"/>
          <p:cNvSpPr txBox="1">
            <a:spLocks/>
          </p:cNvSpPr>
          <p:nvPr/>
        </p:nvSpPr>
        <p:spPr>
          <a:xfrm>
            <a:off x="6348298" y="3453081"/>
            <a:ext cx="288032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5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43" name="Espaço Reservado para Texto 2"/>
          <p:cNvSpPr txBox="1">
            <a:spLocks/>
          </p:cNvSpPr>
          <p:nvPr/>
        </p:nvSpPr>
        <p:spPr>
          <a:xfrm>
            <a:off x="7340702" y="3453081"/>
            <a:ext cx="288032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1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44" name="Texto explicativo retangular com cantos arredondados 43"/>
          <p:cNvSpPr/>
          <p:nvPr/>
        </p:nvSpPr>
        <p:spPr bwMode="auto">
          <a:xfrm>
            <a:off x="405255" y="4057809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 agora os demais valores nas posições seguintes.</a:t>
            </a:r>
            <a:endParaRPr lang="pt-BR" sz="2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5" name="Texto explicativo retangular com cantos arredondados 44"/>
          <p:cNvSpPr/>
          <p:nvPr/>
        </p:nvSpPr>
        <p:spPr bwMode="auto">
          <a:xfrm>
            <a:off x="392566" y="4079167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Entendeu por que ela é composta?</a:t>
            </a:r>
            <a:endParaRPr lang="pt-BR" sz="2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6" name="Texto explicativo retangular com cantos arredondados 45"/>
          <p:cNvSpPr/>
          <p:nvPr/>
        </p:nvSpPr>
        <p:spPr bwMode="auto">
          <a:xfrm>
            <a:off x="392566" y="4080088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Entendeu por que ela é homogênea?</a:t>
            </a:r>
            <a:endParaRPr lang="pt-BR" sz="2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9" name="Texto explicativo retangular com cantos arredondados 48"/>
          <p:cNvSpPr/>
          <p:nvPr/>
        </p:nvSpPr>
        <p:spPr bwMode="auto">
          <a:xfrm>
            <a:off x="417944" y="4067241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Entendeu por que ela é unidimensional?</a:t>
            </a:r>
            <a:endParaRPr lang="pt-BR" sz="2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grpSp>
        <p:nvGrpSpPr>
          <p:cNvPr id="15" name="Grupo 14"/>
          <p:cNvGrpSpPr/>
          <p:nvPr/>
        </p:nvGrpSpPr>
        <p:grpSpPr>
          <a:xfrm>
            <a:off x="4903574" y="2551111"/>
            <a:ext cx="3101139" cy="878768"/>
            <a:chOff x="4903574" y="2551111"/>
            <a:chExt cx="3101139" cy="878768"/>
          </a:xfrm>
        </p:grpSpPr>
        <p:sp>
          <p:nvSpPr>
            <p:cNvPr id="3" name="Chave esquerda 2"/>
            <p:cNvSpPr/>
            <p:nvPr/>
          </p:nvSpPr>
          <p:spPr>
            <a:xfrm rot="5400000">
              <a:off x="6190645" y="1675753"/>
              <a:ext cx="516714" cy="2991537"/>
            </a:xfrm>
            <a:prstGeom prst="leftBrace">
              <a:avLst/>
            </a:prstGeom>
            <a:ln w="38100"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pt-BR" dirty="0"/>
            </a:p>
          </p:txBody>
        </p:sp>
        <p:sp>
          <p:nvSpPr>
            <p:cNvPr id="12" name="CaixaDeTexto 11"/>
            <p:cNvSpPr txBox="1"/>
            <p:nvPr/>
          </p:nvSpPr>
          <p:spPr>
            <a:xfrm>
              <a:off x="4903574" y="2551111"/>
              <a:ext cx="3101139" cy="369332"/>
            </a:xfrm>
            <a:prstGeom prst="rect">
              <a:avLst/>
            </a:prstGeom>
            <a:solidFill>
              <a:schemeClr val="tx2"/>
            </a:solidFill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srgbClr val="FF0000"/>
                  </a:solidFill>
                </a:rPr>
                <a:t>uma variável, diversos valores</a:t>
              </a:r>
              <a:endParaRPr lang="pt-B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358664" y="2305338"/>
            <a:ext cx="4204592" cy="1490557"/>
            <a:chOff x="358664" y="2305338"/>
            <a:chExt cx="4204592" cy="1490557"/>
          </a:xfrm>
        </p:grpSpPr>
        <p:grpSp>
          <p:nvGrpSpPr>
            <p:cNvPr id="7" name="Grupo 6"/>
            <p:cNvGrpSpPr/>
            <p:nvPr/>
          </p:nvGrpSpPr>
          <p:grpSpPr>
            <a:xfrm>
              <a:off x="358664" y="2305338"/>
              <a:ext cx="1777722" cy="1490557"/>
              <a:chOff x="358664" y="2305338"/>
              <a:chExt cx="1777722" cy="1490557"/>
            </a:xfrm>
          </p:grpSpPr>
          <p:sp>
            <p:nvSpPr>
              <p:cNvPr id="48" name="Chave esquerda 47"/>
              <p:cNvSpPr/>
              <p:nvPr/>
            </p:nvSpPr>
            <p:spPr>
              <a:xfrm rot="10800000">
                <a:off x="1619672" y="2366389"/>
                <a:ext cx="516714" cy="1429506"/>
              </a:xfrm>
              <a:prstGeom prst="leftBrac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  <p:txBody>
              <a:bodyPr rtlCol="0" anchor="ctr"/>
              <a:lstStyle/>
              <a:p>
                <a:pPr algn="ctr"/>
                <a:endParaRPr lang="pt-BR"/>
              </a:p>
            </p:txBody>
          </p:sp>
          <p:cxnSp>
            <p:nvCxnSpPr>
              <p:cNvPr id="6" name="Conector reto 5"/>
              <p:cNvCxnSpPr/>
              <p:nvPr/>
            </p:nvCxnSpPr>
            <p:spPr>
              <a:xfrm>
                <a:off x="358664" y="2305338"/>
                <a:ext cx="526414" cy="0"/>
              </a:xfrm>
              <a:prstGeom prst="line">
                <a:avLst/>
              </a:prstGeom>
              <a:ln w="38100">
                <a:solidFill>
                  <a:srgbClr val="FF000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</p:grpSp>
        <p:sp>
          <p:nvSpPr>
            <p:cNvPr id="51" name="CaixaDeTexto 50"/>
            <p:cNvSpPr txBox="1"/>
            <p:nvPr/>
          </p:nvSpPr>
          <p:spPr>
            <a:xfrm>
              <a:off x="2242033" y="2865277"/>
              <a:ext cx="2321223" cy="369332"/>
            </a:xfrm>
            <a:prstGeom prst="rect">
              <a:avLst/>
            </a:prstGeom>
            <a:solidFill>
              <a:schemeClr val="tx2"/>
            </a:solidFill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srgbClr val="FF0000"/>
                  </a:solidFill>
                </a:rPr>
                <a:t>valores do mesmo tipo</a:t>
              </a:r>
              <a:endParaRPr lang="pt-BR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58" name="Grupo 57"/>
          <p:cNvGrpSpPr/>
          <p:nvPr/>
        </p:nvGrpSpPr>
        <p:grpSpPr>
          <a:xfrm>
            <a:off x="877975" y="2661950"/>
            <a:ext cx="3180307" cy="1382328"/>
            <a:chOff x="877975" y="2661950"/>
            <a:chExt cx="3180307" cy="1382328"/>
          </a:xfrm>
        </p:grpSpPr>
        <p:sp>
          <p:nvSpPr>
            <p:cNvPr id="52" name="CaixaDeTexto 51"/>
            <p:cNvSpPr txBox="1"/>
            <p:nvPr/>
          </p:nvSpPr>
          <p:spPr>
            <a:xfrm>
              <a:off x="1692217" y="3674946"/>
              <a:ext cx="2366065" cy="369332"/>
            </a:xfrm>
            <a:prstGeom prst="rect">
              <a:avLst/>
            </a:prstGeom>
            <a:solidFill>
              <a:schemeClr val="tx2"/>
            </a:solidFill>
          </p:spPr>
          <p:txBody>
            <a:bodyPr wrap="square" rtlCol="0">
              <a:spAutoFit/>
            </a:bodyPr>
            <a:lstStyle/>
            <a:p>
              <a:r>
                <a:rPr lang="pt-BR" dirty="0" smtClean="0">
                  <a:solidFill>
                    <a:srgbClr val="FF0000"/>
                  </a:solidFill>
                </a:rPr>
                <a:t>uma posição/endereço</a:t>
              </a:r>
              <a:endParaRPr lang="pt-BR" dirty="0">
                <a:solidFill>
                  <a:srgbClr val="FF0000"/>
                </a:solidFill>
              </a:endParaRPr>
            </a:p>
          </p:txBody>
        </p:sp>
        <p:cxnSp>
          <p:nvCxnSpPr>
            <p:cNvPr id="18" name="Conector de seta reta 17"/>
            <p:cNvCxnSpPr/>
            <p:nvPr/>
          </p:nvCxnSpPr>
          <p:spPr>
            <a:xfrm flipH="1" flipV="1">
              <a:off x="921750" y="2661950"/>
              <a:ext cx="925418" cy="1049663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3" name="Conector de seta reta 52"/>
            <p:cNvCxnSpPr/>
            <p:nvPr/>
          </p:nvCxnSpPr>
          <p:spPr>
            <a:xfrm flipH="1" flipV="1">
              <a:off x="877975" y="3161932"/>
              <a:ext cx="789179" cy="618240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Conector de seta reta 53"/>
            <p:cNvCxnSpPr>
              <a:stCxn id="52" idx="1"/>
            </p:cNvCxnSpPr>
            <p:nvPr/>
          </p:nvCxnSpPr>
          <p:spPr>
            <a:xfrm flipH="1" flipV="1">
              <a:off x="998707" y="3609376"/>
              <a:ext cx="693510" cy="250236"/>
            </a:xfrm>
            <a:prstGeom prst="straightConnector1">
              <a:avLst/>
            </a:prstGeom>
            <a:ln w="38100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909179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 build="allAtOnce"/>
      <p:bldP spid="38" grpId="0" animBg="1"/>
      <p:bldP spid="39" grpId="0"/>
      <p:bldP spid="40" grpId="0" build="allAtOnce"/>
      <p:bldP spid="42" grpId="0"/>
      <p:bldP spid="43" grpId="0"/>
      <p:bldP spid="44" grpId="0" animBg="1"/>
      <p:bldP spid="45" grpId="0" animBg="1"/>
      <p:bldP spid="46" grpId="0" animBg="1"/>
      <p:bldP spid="49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ço Reservado para Texto 2"/>
          <p:cNvSpPr txBox="1">
            <a:spLocks/>
          </p:cNvSpPr>
          <p:nvPr/>
        </p:nvSpPr>
        <p:spPr>
          <a:xfrm>
            <a:off x="377089" y="1398589"/>
            <a:ext cx="4482943" cy="208057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n[3];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/>
              <a:t>for </a:t>
            </a:r>
            <a:r>
              <a:rPr lang="pt-BR" dirty="0" smtClean="0"/>
              <a:t>(</a:t>
            </a:r>
            <a:r>
              <a:rPr lang="pt-BR" dirty="0" err="1" smtClean="0"/>
              <a:t>int</a:t>
            </a:r>
            <a:r>
              <a:rPr lang="pt-BR" dirty="0" smtClean="0"/>
              <a:t> i=0</a:t>
            </a:r>
            <a:r>
              <a:rPr lang="pt-BR" dirty="0"/>
              <a:t>; </a:t>
            </a:r>
            <a:r>
              <a:rPr lang="pt-BR" dirty="0" smtClean="0"/>
              <a:t>i&lt;3; </a:t>
            </a:r>
            <a:r>
              <a:rPr lang="pt-BR" dirty="0"/>
              <a:t>i</a:t>
            </a:r>
            <a:r>
              <a:rPr lang="pt-BR" dirty="0" smtClean="0"/>
              <a:t>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/>
              <a:t> </a:t>
            </a:r>
            <a:r>
              <a:rPr lang="pt-BR" dirty="0" smtClean="0"/>
              <a:t>   </a:t>
            </a:r>
            <a:r>
              <a:rPr lang="pt-BR" dirty="0" err="1" smtClean="0"/>
              <a:t>scanf</a:t>
            </a:r>
            <a:r>
              <a:rPr lang="pt-BR" dirty="0" smtClean="0"/>
              <a:t>(</a:t>
            </a:r>
            <a:r>
              <a:rPr lang="pt-BR" dirty="0">
                <a:solidFill>
                  <a:srgbClr val="FFFFFF"/>
                </a:solidFill>
              </a:rPr>
              <a:t>"</a:t>
            </a:r>
            <a:r>
              <a:rPr lang="pt-BR" dirty="0" smtClean="0"/>
              <a:t>%d</a:t>
            </a:r>
            <a:r>
              <a:rPr lang="pt-BR" dirty="0">
                <a:solidFill>
                  <a:srgbClr val="FFFFFF"/>
                </a:solidFill>
              </a:rPr>
              <a:t>"</a:t>
            </a:r>
            <a:r>
              <a:rPr lang="pt-BR" dirty="0" smtClean="0"/>
              <a:t>, &amp;n[i]);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}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Vetores: Exemplo 1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350295"/>
              </p:ext>
            </p:extLst>
          </p:nvPr>
        </p:nvGraphicFramePr>
        <p:xfrm>
          <a:off x="5066928" y="1947043"/>
          <a:ext cx="3696072" cy="2824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018"/>
                <a:gridCol w="924018"/>
                <a:gridCol w="924018"/>
                <a:gridCol w="924018"/>
              </a:tblGrid>
              <a:tr h="7060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34" name="Grupo 33"/>
          <p:cNvGrpSpPr/>
          <p:nvPr/>
        </p:nvGrpSpPr>
        <p:grpSpPr>
          <a:xfrm>
            <a:off x="5112612" y="1987489"/>
            <a:ext cx="3305634" cy="655712"/>
            <a:chOff x="5084688" y="1968500"/>
            <a:chExt cx="3305634" cy="655712"/>
          </a:xfrm>
        </p:grpSpPr>
        <p:sp>
          <p:nvSpPr>
            <p:cNvPr id="35" name="CaixaDeTexto 34"/>
            <p:cNvSpPr txBox="1"/>
            <p:nvPr/>
          </p:nvSpPr>
          <p:spPr>
            <a:xfrm>
              <a:off x="7958274" y="2111690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  <p:sp>
          <p:nvSpPr>
            <p:cNvPr id="36" name="Retângulo 35"/>
            <p:cNvSpPr/>
            <p:nvPr/>
          </p:nvSpPr>
          <p:spPr bwMode="auto">
            <a:xfrm>
              <a:off x="5084688" y="1968500"/>
              <a:ext cx="273851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Vamos escrever um pequeno código para atribuir valores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inteiros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lidos do teclado para um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vetor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com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3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posições. E vamos utilizar 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for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para nos ajudar.</a:t>
            </a:r>
            <a:endParaRPr lang="pt-BR" sz="2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3" name="Espaço Reservado para Texto 2"/>
          <p:cNvSpPr txBox="1">
            <a:spLocks/>
          </p:cNvSpPr>
          <p:nvPr/>
        </p:nvSpPr>
        <p:spPr>
          <a:xfrm>
            <a:off x="5447928" y="2123836"/>
            <a:ext cx="2403196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?        ?        ?</a:t>
            </a:r>
            <a:endParaRPr lang="pt-BR" dirty="0">
              <a:solidFill>
                <a:srgbClr val="FFFFFF"/>
              </a:solidFill>
            </a:endParaRPr>
          </a:p>
        </p:txBody>
      </p:sp>
      <p:sp>
        <p:nvSpPr>
          <p:cNvPr id="40" name="Texto explicativo retangular com cantos arredondados 39"/>
          <p:cNvSpPr/>
          <p:nvPr/>
        </p:nvSpPr>
        <p:spPr bwMode="auto">
          <a:xfrm>
            <a:off x="402573" y="4021216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No laço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for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temos a variável de controle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sendo iniciada em 0 (zero) por ser ela utilizada para apontar o índice (posição) do vetor.</a:t>
            </a:r>
            <a:endParaRPr lang="pt-BR" sz="2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1" name="Texto explicativo retangular com cantos arredondados 40"/>
          <p:cNvSpPr/>
          <p:nvPr/>
        </p:nvSpPr>
        <p:spPr bwMode="auto">
          <a:xfrm>
            <a:off x="402573" y="4030907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for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deve seguir 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enquanto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menor 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que 3,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pois, já 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que o vetor tem 3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posições sua última posição é a 2, lembra disso?</a:t>
            </a:r>
            <a:endParaRPr lang="pt-BR" sz="2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42" name="Texto explicativo retangular com cantos arredondados 41"/>
          <p:cNvSpPr/>
          <p:nvPr/>
        </p:nvSpPr>
        <p:spPr bwMode="auto">
          <a:xfrm>
            <a:off x="402573" y="4040598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Dentro do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for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temos a leitura do endereço do vetor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sendo feita pelo </a:t>
            </a:r>
            <a:r>
              <a:rPr lang="pt-BR" sz="2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scanf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. Lembre-se que o </a:t>
            </a:r>
            <a:r>
              <a:rPr lang="pt-BR" sz="2300" dirty="0" err="1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scanf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aponta para o endereço da variável, então usa-se 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&amp;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na frente dela, sendo então &amp;n[índice], onde o índice alternará seguidamente entre 0, 1 e 2</a:t>
            </a:r>
            <a:endParaRPr lang="pt-BR" sz="2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99165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build="p"/>
      <p:bldP spid="14" grpId="0" animBg="1"/>
      <p:bldP spid="33" grpId="0"/>
      <p:bldP spid="40" grpId="0" animBg="1"/>
      <p:bldP spid="41" grpId="0" animBg="1"/>
      <p:bldP spid="4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ço Reservado para Texto 2"/>
          <p:cNvSpPr txBox="1">
            <a:spLocks/>
          </p:cNvSpPr>
          <p:nvPr/>
        </p:nvSpPr>
        <p:spPr>
          <a:xfrm>
            <a:off x="377089" y="1398589"/>
            <a:ext cx="4735523" cy="333014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n[6];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tPares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= 0;</a:t>
            </a:r>
            <a:endParaRPr lang="pt-BR" sz="2800" dirty="0" smtClean="0">
              <a:solidFill>
                <a:srgbClr val="FFFFFF"/>
              </a:solidFill>
              <a:latin typeface="Calibri"/>
            </a:endParaRP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/>
              <a:t>for </a:t>
            </a:r>
            <a:r>
              <a:rPr lang="pt-BR" sz="2800" dirty="0" smtClean="0"/>
              <a:t>(</a:t>
            </a:r>
            <a:r>
              <a:rPr lang="pt-BR" sz="2800" dirty="0" err="1" smtClean="0"/>
              <a:t>int</a:t>
            </a:r>
            <a:r>
              <a:rPr lang="pt-BR" sz="2800" dirty="0" smtClean="0"/>
              <a:t> i=0</a:t>
            </a:r>
            <a:r>
              <a:rPr lang="pt-BR" sz="2800" dirty="0"/>
              <a:t>; </a:t>
            </a:r>
            <a:r>
              <a:rPr lang="pt-BR" sz="2800" dirty="0" smtClean="0"/>
              <a:t>i&lt;6; </a:t>
            </a:r>
            <a:r>
              <a:rPr lang="pt-BR" sz="2800" dirty="0"/>
              <a:t>i</a:t>
            </a:r>
            <a:r>
              <a:rPr lang="pt-BR" sz="2800" dirty="0" smtClean="0"/>
              <a:t>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/>
              <a:t> </a:t>
            </a:r>
            <a:r>
              <a:rPr lang="pt-BR" sz="2800" dirty="0" smtClean="0"/>
              <a:t>   </a:t>
            </a:r>
            <a:r>
              <a:rPr lang="pt-BR" sz="2800" dirty="0" err="1" smtClean="0"/>
              <a:t>scanf</a:t>
            </a:r>
            <a:r>
              <a:rPr lang="pt-BR" sz="2800" dirty="0" smtClean="0"/>
              <a:t>(</a:t>
            </a:r>
            <a:r>
              <a:rPr lang="pt-BR" sz="2800" dirty="0">
                <a:solidFill>
                  <a:srgbClr val="FFFFFF"/>
                </a:solidFill>
              </a:rPr>
              <a:t>"</a:t>
            </a:r>
            <a:r>
              <a:rPr lang="pt-BR" sz="2800" dirty="0" smtClean="0"/>
              <a:t>%d</a:t>
            </a:r>
            <a:r>
              <a:rPr lang="pt-BR" sz="2800" dirty="0">
                <a:solidFill>
                  <a:srgbClr val="FFFFFF"/>
                </a:solidFill>
              </a:rPr>
              <a:t>"</a:t>
            </a:r>
            <a:r>
              <a:rPr lang="pt-BR" sz="2800" dirty="0" smtClean="0"/>
              <a:t>, &amp;n[i]);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/>
              <a:t> </a:t>
            </a:r>
            <a:r>
              <a:rPr lang="pt-BR" sz="2800" dirty="0" smtClean="0"/>
              <a:t>   </a:t>
            </a:r>
            <a:r>
              <a:rPr lang="pt-BR" sz="2800" dirty="0" err="1" smtClean="0"/>
              <a:t>if</a:t>
            </a:r>
            <a:r>
              <a:rPr lang="pt-BR" sz="2800" dirty="0" smtClean="0"/>
              <a:t> (n[i] % 2 ==0) </a:t>
            </a:r>
            <a:r>
              <a:rPr lang="pt-BR" sz="2800" dirty="0" err="1" smtClean="0"/>
              <a:t>tPares</a:t>
            </a:r>
            <a:r>
              <a:rPr lang="pt-BR" sz="2800" dirty="0" smtClean="0"/>
              <a:t>++;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}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printf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(</a:t>
            </a:r>
            <a:r>
              <a:rPr lang="pt-BR" sz="2800" dirty="0">
                <a:solidFill>
                  <a:srgbClr val="FFFFFF"/>
                </a:solidFill>
              </a:rPr>
              <a:t>"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Pares: %d</a:t>
            </a:r>
            <a:r>
              <a:rPr lang="pt-BR" sz="2800" dirty="0">
                <a:solidFill>
                  <a:srgbClr val="FFFFFF"/>
                </a:solidFill>
              </a:rPr>
              <a:t>"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,</a:t>
            </a: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tPares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);</a:t>
            </a:r>
            <a:endParaRPr lang="pt-BR" sz="2800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Vetores: Exemplo 2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4" name="Texto explicativo retangular com cantos arredondados 13"/>
          <p:cNvSpPr/>
          <p:nvPr/>
        </p:nvSpPr>
        <p:spPr bwMode="auto">
          <a:xfrm>
            <a:off x="5868144" y="2636912"/>
            <a:ext cx="2448272" cy="326212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Um código agora para ler 6 valores inteiros e indicar quantos são os valores pares.</a:t>
            </a:r>
            <a:endParaRPr lang="pt-BR" sz="2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5123826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build="p"/>
      <p:bldP spid="14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ço Reservado para Texto 2"/>
          <p:cNvSpPr txBox="1">
            <a:spLocks/>
          </p:cNvSpPr>
          <p:nvPr/>
        </p:nvSpPr>
        <p:spPr>
          <a:xfrm>
            <a:off x="377089" y="1398589"/>
            <a:ext cx="4735523" cy="524451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n[6];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tPares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= 0;</a:t>
            </a:r>
            <a:endParaRPr lang="pt-BR" sz="2800" dirty="0" smtClean="0">
              <a:solidFill>
                <a:srgbClr val="FFFFFF"/>
              </a:solidFill>
              <a:latin typeface="Calibri"/>
            </a:endParaRP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/>
              <a:t>for </a:t>
            </a:r>
            <a:r>
              <a:rPr lang="pt-BR" sz="2800" dirty="0" smtClean="0"/>
              <a:t>(</a:t>
            </a:r>
            <a:r>
              <a:rPr lang="pt-BR" sz="2800" dirty="0" err="1" smtClean="0"/>
              <a:t>int</a:t>
            </a:r>
            <a:r>
              <a:rPr lang="pt-BR" sz="2800" dirty="0" smtClean="0"/>
              <a:t> i=0</a:t>
            </a:r>
            <a:r>
              <a:rPr lang="pt-BR" sz="2800" dirty="0"/>
              <a:t>; </a:t>
            </a:r>
            <a:r>
              <a:rPr lang="pt-BR" sz="2800" dirty="0" smtClean="0"/>
              <a:t>i&lt;6; </a:t>
            </a:r>
            <a:r>
              <a:rPr lang="pt-BR" sz="2800" dirty="0"/>
              <a:t>i</a:t>
            </a:r>
            <a:r>
              <a:rPr lang="pt-BR" sz="2800" dirty="0" smtClean="0"/>
              <a:t>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/>
              <a:t> </a:t>
            </a:r>
            <a:r>
              <a:rPr lang="pt-BR" sz="2800" dirty="0" smtClean="0"/>
              <a:t>   </a:t>
            </a:r>
            <a:r>
              <a:rPr lang="pt-BR" sz="2800" dirty="0" err="1" smtClean="0"/>
              <a:t>scanf</a:t>
            </a:r>
            <a:r>
              <a:rPr lang="pt-BR" sz="2800" dirty="0" smtClean="0"/>
              <a:t>(</a:t>
            </a:r>
            <a:r>
              <a:rPr lang="pt-BR" sz="2800" dirty="0">
                <a:solidFill>
                  <a:srgbClr val="FFFFFF"/>
                </a:solidFill>
              </a:rPr>
              <a:t>"</a:t>
            </a:r>
            <a:r>
              <a:rPr lang="pt-BR" sz="2800" dirty="0" smtClean="0"/>
              <a:t>%d</a:t>
            </a:r>
            <a:r>
              <a:rPr lang="pt-BR" sz="2800" dirty="0">
                <a:solidFill>
                  <a:srgbClr val="FFFFFF"/>
                </a:solidFill>
              </a:rPr>
              <a:t>"</a:t>
            </a:r>
            <a:r>
              <a:rPr lang="pt-BR" sz="2800" dirty="0" smtClean="0"/>
              <a:t>, &amp;n[i]);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/>
              <a:t> </a:t>
            </a:r>
            <a:r>
              <a:rPr lang="pt-BR" sz="2800" dirty="0" smtClean="0"/>
              <a:t>   </a:t>
            </a:r>
            <a:r>
              <a:rPr lang="pt-BR" sz="2800" dirty="0" err="1" smtClean="0"/>
              <a:t>if</a:t>
            </a:r>
            <a:r>
              <a:rPr lang="pt-BR" sz="2800" dirty="0" smtClean="0"/>
              <a:t> (n[i] % 2 ==0) </a:t>
            </a:r>
            <a:r>
              <a:rPr lang="pt-BR" sz="2800" dirty="0" err="1" smtClean="0"/>
              <a:t>tPares</a:t>
            </a:r>
            <a:r>
              <a:rPr lang="pt-BR" sz="2800" dirty="0" smtClean="0"/>
              <a:t>++;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}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printf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(</a:t>
            </a:r>
            <a:r>
              <a:rPr lang="pt-BR" sz="2800" dirty="0">
                <a:solidFill>
                  <a:srgbClr val="FFFFFF"/>
                </a:solidFill>
              </a:rPr>
              <a:t>"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Pares: %d</a:t>
            </a:r>
            <a:r>
              <a:rPr lang="pt-BR" sz="2800" dirty="0">
                <a:solidFill>
                  <a:srgbClr val="FFFFFF"/>
                </a:solidFill>
              </a:rPr>
              <a:t>"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,</a:t>
            </a: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tPares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/>
              <a:t>for (</a:t>
            </a:r>
            <a:r>
              <a:rPr lang="pt-BR" sz="2800" dirty="0" err="1"/>
              <a:t>int</a:t>
            </a:r>
            <a:r>
              <a:rPr lang="pt-BR" sz="2800" dirty="0"/>
              <a:t> i=0; i&lt;6; i++) </a:t>
            </a:r>
            <a:r>
              <a:rPr lang="pt-BR" sz="2800" dirty="0" smtClean="0"/>
              <a:t>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smtClean="0"/>
              <a:t>    </a:t>
            </a:r>
            <a:r>
              <a:rPr lang="pt-BR" sz="2800" dirty="0" err="1" smtClean="0"/>
              <a:t>if</a:t>
            </a:r>
            <a:r>
              <a:rPr lang="pt-BR" sz="2800" dirty="0" smtClean="0"/>
              <a:t> </a:t>
            </a:r>
            <a:r>
              <a:rPr lang="pt-BR" sz="2800" dirty="0"/>
              <a:t>(n[i] % 2 ==</a:t>
            </a:r>
            <a:r>
              <a:rPr lang="pt-BR" sz="2800" dirty="0" smtClean="0"/>
              <a:t>0)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/>
              <a:t> </a:t>
            </a:r>
            <a:r>
              <a:rPr lang="pt-BR" sz="2800" dirty="0" smtClean="0"/>
              <a:t>     </a:t>
            </a:r>
            <a:r>
              <a:rPr lang="pt-BR" sz="2800" dirty="0" err="1" smtClean="0"/>
              <a:t>printf</a:t>
            </a:r>
            <a:r>
              <a:rPr lang="pt-BR" sz="2800" dirty="0" smtClean="0"/>
              <a:t>(</a:t>
            </a:r>
            <a:r>
              <a:rPr lang="pt-BR" sz="2800" dirty="0">
                <a:solidFill>
                  <a:srgbClr val="FFFFFF"/>
                </a:solidFill>
              </a:rPr>
              <a:t>"</a:t>
            </a:r>
            <a:r>
              <a:rPr lang="pt-BR" sz="2800" dirty="0" err="1" smtClean="0"/>
              <a:t>indice</a:t>
            </a:r>
            <a:r>
              <a:rPr lang="pt-BR" sz="2800" dirty="0" smtClean="0"/>
              <a:t>: %d \</a:t>
            </a:r>
            <a:r>
              <a:rPr lang="pt-BR" sz="2800" dirty="0" err="1" smtClean="0"/>
              <a:t>n</a:t>
            </a:r>
            <a:r>
              <a:rPr lang="pt-BR" sz="2800" dirty="0" err="1">
                <a:solidFill>
                  <a:srgbClr val="FFFFFF"/>
                </a:solidFill>
              </a:rPr>
              <a:t>"</a:t>
            </a:r>
            <a:r>
              <a:rPr lang="pt-BR" sz="2800" dirty="0" err="1" smtClean="0"/>
              <a:t>,i</a:t>
            </a:r>
            <a:r>
              <a:rPr lang="pt-BR" sz="2800" dirty="0" smtClean="0"/>
              <a:t>); }</a:t>
            </a:r>
            <a:endParaRPr lang="pt-BR" sz="2800" dirty="0"/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}</a:t>
            </a:r>
            <a:endParaRPr lang="pt-BR" sz="2800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Vetores: Exemplo 2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4" name="Texto explicativo retangular com cantos arredondados 13"/>
          <p:cNvSpPr/>
          <p:nvPr/>
        </p:nvSpPr>
        <p:spPr bwMode="auto">
          <a:xfrm>
            <a:off x="5868144" y="1772816"/>
            <a:ext cx="2448272" cy="4126219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Vamos modificar este para que além de mostrar quantos são os valores pares, também mostre em que posições eles estão.</a:t>
            </a:r>
            <a:endParaRPr lang="pt-BR" sz="2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736165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allAtOnce"/>
      <p:bldP spid="1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ço Reservado para Texto 2"/>
          <p:cNvSpPr txBox="1">
            <a:spLocks/>
          </p:cNvSpPr>
          <p:nvPr/>
        </p:nvSpPr>
        <p:spPr>
          <a:xfrm>
            <a:off x="377089" y="1398589"/>
            <a:ext cx="4735523" cy="529170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n[6];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sz="2800" dirty="0" err="1" smtClean="0">
                <a:solidFill>
                  <a:srgbClr val="FFFFFF"/>
                </a:solidFill>
                <a:latin typeface="Calibri"/>
              </a:rPr>
              <a:t>tPares</a:t>
            </a: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 = 0;</a:t>
            </a:r>
            <a:endParaRPr lang="pt-BR" sz="2800" dirty="0" smtClean="0">
              <a:solidFill>
                <a:srgbClr val="FFFFFF"/>
              </a:solidFill>
              <a:latin typeface="Calibri"/>
            </a:endParaRP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/>
              <a:t>for </a:t>
            </a:r>
            <a:r>
              <a:rPr lang="pt-BR" sz="2800" dirty="0" smtClean="0"/>
              <a:t>(</a:t>
            </a:r>
            <a:r>
              <a:rPr lang="pt-BR" sz="2800" dirty="0" err="1" smtClean="0"/>
              <a:t>int</a:t>
            </a:r>
            <a:r>
              <a:rPr lang="pt-BR" sz="2800" dirty="0" smtClean="0"/>
              <a:t> i=0</a:t>
            </a:r>
            <a:r>
              <a:rPr lang="pt-BR" sz="2800" dirty="0"/>
              <a:t>; </a:t>
            </a:r>
            <a:r>
              <a:rPr lang="pt-BR" sz="2800" dirty="0" smtClean="0"/>
              <a:t>i&lt;6; </a:t>
            </a:r>
            <a:r>
              <a:rPr lang="pt-BR" sz="2800" dirty="0"/>
              <a:t>i</a:t>
            </a:r>
            <a:r>
              <a:rPr lang="pt-BR" sz="2800" dirty="0" smtClean="0"/>
              <a:t>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/>
              <a:t> </a:t>
            </a:r>
            <a:r>
              <a:rPr lang="pt-BR" sz="2800" dirty="0" smtClean="0"/>
              <a:t>   </a:t>
            </a:r>
            <a:r>
              <a:rPr lang="pt-BR" sz="2800" dirty="0" err="1" smtClean="0"/>
              <a:t>scanf</a:t>
            </a:r>
            <a:r>
              <a:rPr lang="pt-BR" sz="2800" dirty="0" smtClean="0"/>
              <a:t>(</a:t>
            </a:r>
            <a:r>
              <a:rPr lang="pt-BR" sz="2800" dirty="0">
                <a:solidFill>
                  <a:srgbClr val="FFFFFF"/>
                </a:solidFill>
              </a:rPr>
              <a:t>"</a:t>
            </a:r>
            <a:r>
              <a:rPr lang="pt-BR" sz="2800" dirty="0" smtClean="0"/>
              <a:t>%d</a:t>
            </a:r>
            <a:r>
              <a:rPr lang="pt-BR" sz="2800" dirty="0">
                <a:solidFill>
                  <a:srgbClr val="FFFFFF"/>
                </a:solidFill>
              </a:rPr>
              <a:t>"</a:t>
            </a:r>
            <a:r>
              <a:rPr lang="pt-BR" sz="2800" dirty="0" smtClean="0"/>
              <a:t>, &amp;n[i]);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}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smtClean="0"/>
              <a:t>for </a:t>
            </a:r>
            <a:r>
              <a:rPr lang="pt-BR" sz="2800" dirty="0"/>
              <a:t>(</a:t>
            </a:r>
            <a:r>
              <a:rPr lang="pt-BR" sz="2800" dirty="0" err="1"/>
              <a:t>int</a:t>
            </a:r>
            <a:r>
              <a:rPr lang="pt-BR" sz="2800" dirty="0"/>
              <a:t> i=0; i&lt;6; i++) </a:t>
            </a:r>
            <a:r>
              <a:rPr lang="pt-BR" sz="2800" dirty="0" smtClean="0"/>
              <a:t>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smtClean="0"/>
              <a:t>    </a:t>
            </a:r>
            <a:r>
              <a:rPr lang="pt-BR" sz="2800" dirty="0" err="1" smtClean="0"/>
              <a:t>if</a:t>
            </a:r>
            <a:r>
              <a:rPr lang="pt-BR" sz="2800" dirty="0" smtClean="0"/>
              <a:t> </a:t>
            </a:r>
            <a:r>
              <a:rPr lang="pt-BR" sz="2800" dirty="0"/>
              <a:t>(n[i] % 2 ==</a:t>
            </a:r>
            <a:r>
              <a:rPr lang="pt-BR" sz="2800" dirty="0" smtClean="0"/>
              <a:t>0)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smtClean="0"/>
              <a:t>         </a:t>
            </a:r>
            <a:r>
              <a:rPr lang="pt-BR" sz="2800" dirty="0" err="1" smtClean="0"/>
              <a:t>tPares</a:t>
            </a:r>
            <a:r>
              <a:rPr lang="pt-BR" sz="2800" dirty="0" smtClean="0"/>
              <a:t>++;</a:t>
            </a:r>
            <a:endParaRPr lang="pt-BR" sz="2800" dirty="0"/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smtClean="0"/>
              <a:t>         </a:t>
            </a:r>
            <a:r>
              <a:rPr lang="pt-BR" sz="2800" dirty="0" err="1" smtClean="0"/>
              <a:t>printf</a:t>
            </a:r>
            <a:r>
              <a:rPr lang="pt-BR" sz="2800" dirty="0" smtClean="0"/>
              <a:t>(</a:t>
            </a:r>
            <a:r>
              <a:rPr lang="pt-BR" sz="2800" dirty="0">
                <a:solidFill>
                  <a:srgbClr val="FFFFFF"/>
                </a:solidFill>
              </a:rPr>
              <a:t>"</a:t>
            </a:r>
            <a:r>
              <a:rPr lang="pt-BR" sz="2800" dirty="0" err="1" smtClean="0"/>
              <a:t>indice</a:t>
            </a:r>
            <a:r>
              <a:rPr lang="pt-BR" sz="2800" dirty="0" smtClean="0"/>
              <a:t>: %d \</a:t>
            </a:r>
            <a:r>
              <a:rPr lang="pt-BR" sz="2800" dirty="0" err="1" smtClean="0"/>
              <a:t>n</a:t>
            </a:r>
            <a:r>
              <a:rPr lang="pt-BR" sz="2800" dirty="0" err="1">
                <a:solidFill>
                  <a:srgbClr val="FFFFFF"/>
                </a:solidFill>
              </a:rPr>
              <a:t>"</a:t>
            </a:r>
            <a:r>
              <a:rPr lang="pt-BR" sz="2800" dirty="0" err="1" smtClean="0"/>
              <a:t>,i</a:t>
            </a:r>
            <a:r>
              <a:rPr lang="pt-BR" sz="2800" dirty="0" smtClean="0"/>
              <a:t>);   }</a:t>
            </a:r>
            <a:endParaRPr lang="pt-BR" sz="2800" dirty="0"/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smtClean="0">
                <a:solidFill>
                  <a:srgbClr val="FFFFFF"/>
                </a:solidFill>
                <a:latin typeface="Calibri"/>
              </a:rPr>
              <a:t>}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800" dirty="0" err="1" smtClean="0">
                <a:solidFill>
                  <a:srgbClr val="FFFFFF"/>
                </a:solidFill>
              </a:rPr>
              <a:t>printf</a:t>
            </a:r>
            <a:r>
              <a:rPr lang="pt-BR" sz="2800" dirty="0" smtClean="0">
                <a:solidFill>
                  <a:srgbClr val="FFFFFF"/>
                </a:solidFill>
              </a:rPr>
              <a:t>(</a:t>
            </a:r>
            <a:r>
              <a:rPr lang="pt-BR" sz="2800" dirty="0">
                <a:solidFill>
                  <a:srgbClr val="FFFFFF"/>
                </a:solidFill>
              </a:rPr>
              <a:t>"</a:t>
            </a:r>
            <a:r>
              <a:rPr lang="pt-BR" sz="2800" dirty="0" smtClean="0">
                <a:solidFill>
                  <a:srgbClr val="FFFFFF"/>
                </a:solidFill>
              </a:rPr>
              <a:t>Pares</a:t>
            </a:r>
            <a:r>
              <a:rPr lang="pt-BR" sz="2800" dirty="0">
                <a:solidFill>
                  <a:srgbClr val="FFFFFF"/>
                </a:solidFill>
              </a:rPr>
              <a:t>: %</a:t>
            </a:r>
            <a:r>
              <a:rPr lang="pt-BR" sz="2800" dirty="0" smtClean="0">
                <a:solidFill>
                  <a:srgbClr val="FFFFFF"/>
                </a:solidFill>
              </a:rPr>
              <a:t>d</a:t>
            </a:r>
            <a:r>
              <a:rPr lang="pt-BR" sz="2800" dirty="0">
                <a:solidFill>
                  <a:srgbClr val="FFFFFF"/>
                </a:solidFill>
              </a:rPr>
              <a:t>"</a:t>
            </a:r>
            <a:r>
              <a:rPr lang="pt-BR" sz="2800" dirty="0" smtClean="0">
                <a:solidFill>
                  <a:srgbClr val="FFFFFF"/>
                </a:solidFill>
              </a:rPr>
              <a:t>,</a:t>
            </a:r>
            <a:r>
              <a:rPr lang="pt-BR" sz="2800" dirty="0" err="1" smtClean="0">
                <a:solidFill>
                  <a:srgbClr val="FFFFFF"/>
                </a:solidFill>
              </a:rPr>
              <a:t>tPares</a:t>
            </a:r>
            <a:r>
              <a:rPr lang="pt-BR" sz="2800" dirty="0" smtClean="0">
                <a:solidFill>
                  <a:srgbClr val="FFFFFF"/>
                </a:solidFill>
              </a:rPr>
              <a:t>);</a:t>
            </a:r>
            <a:endParaRPr lang="pt-BR" sz="2800" dirty="0">
              <a:solidFill>
                <a:srgbClr val="FFFFFF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Vetores: Exemplo 2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4" name="Texto explicativo retangular com cantos arredondados 13"/>
          <p:cNvSpPr/>
          <p:nvPr/>
        </p:nvSpPr>
        <p:spPr bwMode="auto">
          <a:xfrm>
            <a:off x="5868144" y="1124744"/>
            <a:ext cx="2448272" cy="4774291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Vamos simplificar a lógica mantendo somente a leitura no primeiro laço, agrupando teste e impressão do segundo, e deixando o total pro final</a:t>
            </a:r>
            <a:endParaRPr lang="pt-BR" sz="2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4201216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allAtOnce"/>
      <p:bldP spid="1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ço Reservado para Texto 2"/>
          <p:cNvSpPr txBox="1">
            <a:spLocks/>
          </p:cNvSpPr>
          <p:nvPr/>
        </p:nvSpPr>
        <p:spPr>
          <a:xfrm>
            <a:off x="377089" y="1398589"/>
            <a:ext cx="7219247" cy="4832092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err="1">
                <a:solidFill>
                  <a:srgbClr val="FFFFFF"/>
                </a:solidFill>
              </a:rPr>
              <a:t>int</a:t>
            </a:r>
            <a:r>
              <a:rPr lang="pt-BR" sz="2000" dirty="0">
                <a:solidFill>
                  <a:srgbClr val="FFFFFF"/>
                </a:solidFill>
              </a:rPr>
              <a:t> matricula[3];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err="1" smtClean="0">
                <a:solidFill>
                  <a:srgbClr val="FFFFFF"/>
                </a:solidFill>
              </a:rPr>
              <a:t>int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>
                <a:solidFill>
                  <a:srgbClr val="FFFFFF"/>
                </a:solidFill>
              </a:rPr>
              <a:t>nota1[3];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err="1" smtClean="0">
                <a:solidFill>
                  <a:srgbClr val="FFFFFF"/>
                </a:solidFill>
              </a:rPr>
              <a:t>int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>
                <a:solidFill>
                  <a:srgbClr val="FFFFFF"/>
                </a:solidFill>
              </a:rPr>
              <a:t>nota2[3];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err="1" smtClean="0">
                <a:solidFill>
                  <a:srgbClr val="FFFFFF"/>
                </a:solidFill>
              </a:rPr>
              <a:t>float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>
                <a:solidFill>
                  <a:srgbClr val="FFFFFF"/>
                </a:solidFill>
              </a:rPr>
              <a:t>media[3];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for </a:t>
            </a:r>
            <a:r>
              <a:rPr lang="pt-BR" sz="2000" dirty="0">
                <a:solidFill>
                  <a:srgbClr val="FFFFFF"/>
                </a:solidFill>
              </a:rPr>
              <a:t>(</a:t>
            </a:r>
            <a:r>
              <a:rPr lang="pt-BR" sz="2000" dirty="0" err="1">
                <a:solidFill>
                  <a:srgbClr val="FFFFFF"/>
                </a:solidFill>
              </a:rPr>
              <a:t>int</a:t>
            </a:r>
            <a:r>
              <a:rPr lang="pt-BR" sz="2000" dirty="0">
                <a:solidFill>
                  <a:srgbClr val="FFFFFF"/>
                </a:solidFill>
              </a:rPr>
              <a:t> i=0; i&lt;3; i++)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</a:t>
            </a:r>
            <a:r>
              <a:rPr lang="pt-BR" sz="2000" dirty="0" err="1" smtClean="0">
                <a:solidFill>
                  <a:srgbClr val="FFFFFF"/>
                </a:solidFill>
              </a:rPr>
              <a:t>printf</a:t>
            </a:r>
            <a:r>
              <a:rPr lang="pt-BR" sz="2000" dirty="0">
                <a:solidFill>
                  <a:srgbClr val="FFFFFF"/>
                </a:solidFill>
              </a:rPr>
              <a:t>("matricula:", i</a:t>
            </a:r>
            <a:r>
              <a:rPr lang="pt-BR" sz="2000" dirty="0" smtClean="0">
                <a:solidFill>
                  <a:srgbClr val="FFFFFF"/>
                </a:solidFill>
              </a:rPr>
              <a:t>);      </a:t>
            </a:r>
            <a:r>
              <a:rPr lang="pt-BR" sz="2000" dirty="0" err="1" smtClean="0">
                <a:solidFill>
                  <a:srgbClr val="FFFFFF"/>
                </a:solidFill>
              </a:rPr>
              <a:t>scanf</a:t>
            </a:r>
            <a:r>
              <a:rPr lang="pt-BR" sz="2000" dirty="0">
                <a:solidFill>
                  <a:srgbClr val="FFFFFF"/>
                </a:solidFill>
              </a:rPr>
              <a:t>("%d", &amp;matricula[i]);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</a:t>
            </a:r>
            <a:r>
              <a:rPr lang="pt-BR" sz="2000" dirty="0" err="1" smtClean="0">
                <a:solidFill>
                  <a:srgbClr val="FFFFFF"/>
                </a:solidFill>
              </a:rPr>
              <a:t>printf</a:t>
            </a:r>
            <a:r>
              <a:rPr lang="pt-BR" sz="2000" dirty="0">
                <a:solidFill>
                  <a:srgbClr val="FFFFFF"/>
                </a:solidFill>
              </a:rPr>
              <a:t>("nota1</a:t>
            </a:r>
            <a:r>
              <a:rPr lang="pt-BR" sz="2000" dirty="0" smtClean="0">
                <a:solidFill>
                  <a:srgbClr val="FFFFFF"/>
                </a:solidFill>
              </a:rPr>
              <a:t>:");     </a:t>
            </a:r>
            <a:r>
              <a:rPr lang="pt-BR" sz="2000" dirty="0" err="1">
                <a:solidFill>
                  <a:srgbClr val="FFFFFF"/>
                </a:solidFill>
              </a:rPr>
              <a:t>scanf</a:t>
            </a:r>
            <a:r>
              <a:rPr lang="pt-BR" sz="2000" dirty="0">
                <a:solidFill>
                  <a:srgbClr val="FFFFFF"/>
                </a:solidFill>
              </a:rPr>
              <a:t>("%d", &amp;nota1[i]);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</a:t>
            </a:r>
            <a:r>
              <a:rPr lang="pt-BR" sz="2000" dirty="0" err="1" smtClean="0">
                <a:solidFill>
                  <a:srgbClr val="FFFFFF"/>
                </a:solidFill>
              </a:rPr>
              <a:t>printf</a:t>
            </a:r>
            <a:r>
              <a:rPr lang="pt-BR" sz="2000" dirty="0">
                <a:solidFill>
                  <a:srgbClr val="FFFFFF"/>
                </a:solidFill>
              </a:rPr>
              <a:t>("nota2</a:t>
            </a:r>
            <a:r>
              <a:rPr lang="pt-BR" sz="2000" dirty="0" smtClean="0">
                <a:solidFill>
                  <a:srgbClr val="FFFFFF"/>
                </a:solidFill>
              </a:rPr>
              <a:t>:");     </a:t>
            </a:r>
            <a:r>
              <a:rPr lang="pt-BR" sz="2000" dirty="0" err="1">
                <a:solidFill>
                  <a:srgbClr val="FFFFFF"/>
                </a:solidFill>
              </a:rPr>
              <a:t>scanf</a:t>
            </a:r>
            <a:r>
              <a:rPr lang="pt-BR" sz="2000" dirty="0">
                <a:solidFill>
                  <a:srgbClr val="FFFFFF"/>
                </a:solidFill>
              </a:rPr>
              <a:t>("%d", &amp;nota2[i]);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</a:t>
            </a:r>
            <a:r>
              <a:rPr lang="pt-BR" sz="2000" dirty="0">
                <a:solidFill>
                  <a:srgbClr val="FFFFFF"/>
                </a:solidFill>
              </a:rPr>
              <a:t>media[i] = (nota1[i]+nota2[i])/2.0;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}</a:t>
            </a:r>
            <a:endParaRPr lang="pt-BR" sz="2000" dirty="0">
              <a:solidFill>
                <a:srgbClr val="FFFFFF"/>
              </a:solidFill>
            </a:endParaRP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for </a:t>
            </a:r>
            <a:r>
              <a:rPr lang="pt-BR" sz="2000" dirty="0">
                <a:solidFill>
                  <a:srgbClr val="FFFFFF"/>
                </a:solidFill>
              </a:rPr>
              <a:t>(</a:t>
            </a:r>
            <a:r>
              <a:rPr lang="pt-BR" sz="2000" dirty="0" err="1">
                <a:solidFill>
                  <a:srgbClr val="FFFFFF"/>
                </a:solidFill>
              </a:rPr>
              <a:t>int</a:t>
            </a:r>
            <a:r>
              <a:rPr lang="pt-BR" sz="2000" dirty="0">
                <a:solidFill>
                  <a:srgbClr val="FFFFFF"/>
                </a:solidFill>
              </a:rPr>
              <a:t> i=0; i&lt;3; i++)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</a:t>
            </a:r>
            <a:r>
              <a:rPr lang="pt-BR" sz="2000" dirty="0" err="1" smtClean="0">
                <a:solidFill>
                  <a:srgbClr val="FFFFFF"/>
                </a:solidFill>
              </a:rPr>
              <a:t>printf</a:t>
            </a:r>
            <a:r>
              <a:rPr lang="pt-BR" sz="2000" dirty="0">
                <a:solidFill>
                  <a:srgbClr val="FFFFFF"/>
                </a:solidFill>
              </a:rPr>
              <a:t>("matricula: %d, media: %2.1f \n", matricula[i], media[i]);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}</a:t>
            </a:r>
            <a:endParaRPr lang="pt-BR" sz="2000" dirty="0">
              <a:solidFill>
                <a:srgbClr val="FFFFFF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Vetores: Exemplo 3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4" name="Texto explicativo retangular com cantos arredondados 13"/>
          <p:cNvSpPr/>
          <p:nvPr/>
        </p:nvSpPr>
        <p:spPr bwMode="auto">
          <a:xfrm>
            <a:off x="6156176" y="1772816"/>
            <a:ext cx="2448272" cy="3118107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Vamos ler a matrícula de 3 alunos, duas notas, calcular a média e listar as matrículas e as médias no final.</a:t>
            </a:r>
            <a:endParaRPr lang="pt-BR" sz="2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14069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uiExpand="1" build="allAtOnce"/>
      <p:bldP spid="14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ço Reservado para Texto 2"/>
          <p:cNvSpPr txBox="1">
            <a:spLocks/>
          </p:cNvSpPr>
          <p:nvPr/>
        </p:nvSpPr>
        <p:spPr>
          <a:xfrm>
            <a:off x="377089" y="1398589"/>
            <a:ext cx="7219247" cy="521168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err="1">
                <a:solidFill>
                  <a:srgbClr val="FFFFFF"/>
                </a:solidFill>
              </a:rPr>
              <a:t>int</a:t>
            </a:r>
            <a:r>
              <a:rPr lang="pt-BR" sz="2000" dirty="0">
                <a:solidFill>
                  <a:srgbClr val="FFFFFF"/>
                </a:solidFill>
              </a:rPr>
              <a:t> vetor[4] = {5,9,2,6};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err="1" smtClean="0">
                <a:solidFill>
                  <a:srgbClr val="FFFFFF"/>
                </a:solidFill>
              </a:rPr>
              <a:t>int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 err="1">
                <a:solidFill>
                  <a:srgbClr val="FFFFFF"/>
                </a:solidFill>
              </a:rPr>
              <a:t>aux</a:t>
            </a:r>
            <a:r>
              <a:rPr lang="pt-BR" sz="2000" dirty="0">
                <a:solidFill>
                  <a:srgbClr val="FFFFFF"/>
                </a:solidFill>
              </a:rPr>
              <a:t>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for </a:t>
            </a:r>
            <a:r>
              <a:rPr lang="pt-BR" sz="2000" dirty="0">
                <a:solidFill>
                  <a:srgbClr val="FFFFFF"/>
                </a:solidFill>
              </a:rPr>
              <a:t>(</a:t>
            </a:r>
            <a:r>
              <a:rPr lang="pt-BR" sz="2000" dirty="0" err="1">
                <a:solidFill>
                  <a:srgbClr val="FFFFFF"/>
                </a:solidFill>
              </a:rPr>
              <a:t>int</a:t>
            </a:r>
            <a:r>
              <a:rPr lang="pt-BR" sz="2000" dirty="0">
                <a:solidFill>
                  <a:srgbClr val="FFFFFF"/>
                </a:solidFill>
              </a:rPr>
              <a:t> i=0; i&lt;3; i++)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 for </a:t>
            </a:r>
            <a:r>
              <a:rPr lang="pt-BR" sz="2000" dirty="0">
                <a:solidFill>
                  <a:srgbClr val="FFFFFF"/>
                </a:solidFill>
              </a:rPr>
              <a:t>(</a:t>
            </a:r>
            <a:r>
              <a:rPr lang="pt-BR" sz="2000" dirty="0" err="1">
                <a:solidFill>
                  <a:srgbClr val="FFFFFF"/>
                </a:solidFill>
              </a:rPr>
              <a:t>int</a:t>
            </a:r>
            <a:r>
              <a:rPr lang="pt-BR" sz="2000" dirty="0">
                <a:solidFill>
                  <a:srgbClr val="FFFFFF"/>
                </a:solidFill>
              </a:rPr>
              <a:t> j = i+1; j&lt;4; j++)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    </a:t>
            </a:r>
            <a:r>
              <a:rPr lang="pt-BR" sz="2000" dirty="0" err="1" smtClean="0">
                <a:solidFill>
                  <a:srgbClr val="FFFFFF"/>
                </a:solidFill>
              </a:rPr>
              <a:t>if</a:t>
            </a:r>
            <a:r>
              <a:rPr lang="pt-BR" sz="2000" dirty="0" smtClean="0">
                <a:solidFill>
                  <a:srgbClr val="FFFFFF"/>
                </a:solidFill>
              </a:rPr>
              <a:t>(vetor[i</a:t>
            </a:r>
            <a:r>
              <a:rPr lang="pt-BR" sz="2000" dirty="0">
                <a:solidFill>
                  <a:srgbClr val="FFFFFF"/>
                </a:solidFill>
              </a:rPr>
              <a:t>] &gt; vetor[j])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	</a:t>
            </a:r>
            <a:r>
              <a:rPr lang="pt-BR" sz="2000" dirty="0" err="1" smtClean="0">
                <a:solidFill>
                  <a:srgbClr val="FFFFFF"/>
                </a:solidFill>
              </a:rPr>
              <a:t>aux</a:t>
            </a:r>
            <a:r>
              <a:rPr lang="pt-BR" sz="2000" dirty="0" smtClean="0">
                <a:solidFill>
                  <a:srgbClr val="FFFFFF"/>
                </a:solidFill>
              </a:rPr>
              <a:t> </a:t>
            </a:r>
            <a:r>
              <a:rPr lang="pt-BR" sz="2000" dirty="0">
                <a:solidFill>
                  <a:srgbClr val="FFFFFF"/>
                </a:solidFill>
              </a:rPr>
              <a:t>= vetor[i];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	</a:t>
            </a:r>
            <a:r>
              <a:rPr lang="pt-BR" sz="2000" dirty="0" smtClean="0">
                <a:solidFill>
                  <a:srgbClr val="FFFFFF"/>
                </a:solidFill>
              </a:rPr>
              <a:t>vetor[i</a:t>
            </a:r>
            <a:r>
              <a:rPr lang="pt-BR" sz="2000" dirty="0">
                <a:solidFill>
                  <a:srgbClr val="FFFFFF"/>
                </a:solidFill>
              </a:rPr>
              <a:t>] = vetor[j];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	</a:t>
            </a:r>
            <a:r>
              <a:rPr lang="pt-BR" sz="2000" dirty="0" smtClean="0">
                <a:solidFill>
                  <a:srgbClr val="FFFFFF"/>
                </a:solidFill>
              </a:rPr>
              <a:t>vetor[j</a:t>
            </a:r>
            <a:r>
              <a:rPr lang="pt-BR" sz="2000" dirty="0">
                <a:solidFill>
                  <a:srgbClr val="FFFFFF"/>
                </a:solidFill>
              </a:rPr>
              <a:t>] = </a:t>
            </a:r>
            <a:r>
              <a:rPr lang="pt-BR" sz="2000" dirty="0" err="1">
                <a:solidFill>
                  <a:srgbClr val="FFFFFF"/>
                </a:solidFill>
              </a:rPr>
              <a:t>aux</a:t>
            </a:r>
            <a:r>
              <a:rPr lang="pt-BR" sz="2000" dirty="0">
                <a:solidFill>
                  <a:srgbClr val="FFFFFF"/>
                </a:solidFill>
              </a:rPr>
              <a:t>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    }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   }</a:t>
            </a:r>
            <a:endParaRPr lang="pt-BR" sz="2000" dirty="0">
              <a:solidFill>
                <a:srgbClr val="FFFFFF"/>
              </a:solidFill>
            </a:endParaRP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}</a:t>
            </a:r>
            <a:endParaRPr lang="pt-BR" sz="2000" dirty="0">
              <a:solidFill>
                <a:srgbClr val="FFFFFF"/>
              </a:solidFill>
            </a:endParaRP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for </a:t>
            </a:r>
            <a:r>
              <a:rPr lang="pt-BR" sz="2000" dirty="0">
                <a:solidFill>
                  <a:srgbClr val="FFFFFF"/>
                </a:solidFill>
              </a:rPr>
              <a:t>(</a:t>
            </a:r>
            <a:r>
              <a:rPr lang="pt-BR" sz="2000" dirty="0" err="1">
                <a:solidFill>
                  <a:srgbClr val="FFFFFF"/>
                </a:solidFill>
              </a:rPr>
              <a:t>int</a:t>
            </a:r>
            <a:r>
              <a:rPr lang="pt-BR" sz="2000" dirty="0">
                <a:solidFill>
                  <a:srgbClr val="FFFFFF"/>
                </a:solidFill>
              </a:rPr>
              <a:t> i=0; i&lt;4; i++) {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>
                <a:solidFill>
                  <a:srgbClr val="FFFFFF"/>
                </a:solidFill>
              </a:rPr>
              <a:t>	</a:t>
            </a:r>
            <a:r>
              <a:rPr lang="pt-BR" sz="2000" dirty="0" err="1">
                <a:solidFill>
                  <a:srgbClr val="FFFFFF"/>
                </a:solidFill>
              </a:rPr>
              <a:t>printf</a:t>
            </a:r>
            <a:r>
              <a:rPr lang="pt-BR" sz="2000" dirty="0">
                <a:solidFill>
                  <a:srgbClr val="FFFFFF"/>
                </a:solidFill>
              </a:rPr>
              <a:t>("%d \n", vetor[i]);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2000" dirty="0" smtClean="0">
                <a:solidFill>
                  <a:srgbClr val="FFFFFF"/>
                </a:solidFill>
              </a:rPr>
              <a:t>}</a:t>
            </a:r>
            <a:endParaRPr lang="pt-BR" sz="2000" dirty="0">
              <a:solidFill>
                <a:srgbClr val="FFFFFF"/>
              </a:solidFill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Vetores: Exemplo 4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14" name="Texto explicativo retangular com cantos arredondados 13"/>
          <p:cNvSpPr/>
          <p:nvPr/>
        </p:nvSpPr>
        <p:spPr bwMode="auto">
          <a:xfrm>
            <a:off x="5148064" y="1844824"/>
            <a:ext cx="3456384" cy="4118362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Vamos ordenar os valores de um vetor. Para isso vamos comparar a primeira com as demais posições e quando encontrar um valor menor trocamos. Isso só acaba quando não houver mais trocas.</a:t>
            </a:r>
            <a:endParaRPr lang="pt-BR" sz="2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08695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build="allAtOnce"/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t-BR" dirty="0" smtClean="0"/>
              <a:t>Variáveis Compostas Homogêneas Unidimensionais</a:t>
            </a:r>
            <a:endParaRPr lang="pt-BR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pt-BR" dirty="0" smtClean="0"/>
              <a:t>Vetores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768637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Relembrando: Variáveis simples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43198"/>
          </a:xfrm>
        </p:spPr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sz="3200" b="0" i="0" dirty="0" err="1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int</a:t>
            </a:r>
            <a:r>
              <a:rPr lang="pt-BR" sz="3200" b="0" i="0" dirty="0" smtClean="0">
                <a:solidFill>
                  <a:srgbClr val="FFFFFF"/>
                </a:solidFill>
                <a:latin typeface="Calibri"/>
                <a:ea typeface="+mn-ea"/>
                <a:cs typeface="+mn-cs"/>
              </a:rPr>
              <a:t> n1;</a:t>
            </a: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350295"/>
              </p:ext>
            </p:extLst>
          </p:nvPr>
        </p:nvGraphicFramePr>
        <p:xfrm>
          <a:off x="5066928" y="1947043"/>
          <a:ext cx="3696072" cy="2824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018"/>
                <a:gridCol w="924018"/>
                <a:gridCol w="924018"/>
                <a:gridCol w="924018"/>
              </a:tblGrid>
              <a:tr h="7060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4" name="Grupo 13"/>
          <p:cNvGrpSpPr/>
          <p:nvPr/>
        </p:nvGrpSpPr>
        <p:grpSpPr>
          <a:xfrm>
            <a:off x="5084688" y="1482637"/>
            <a:ext cx="889372" cy="1141575"/>
            <a:chOff x="5084688" y="1482637"/>
            <a:chExt cx="889372" cy="1141575"/>
          </a:xfrm>
        </p:grpSpPr>
        <p:sp>
          <p:nvSpPr>
            <p:cNvPr id="5" name="CaixaDeTexto 4"/>
            <p:cNvSpPr txBox="1"/>
            <p:nvPr/>
          </p:nvSpPr>
          <p:spPr>
            <a:xfrm>
              <a:off x="5292080" y="1482637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n1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  <p:sp>
          <p:nvSpPr>
            <p:cNvPr id="6" name="Retângulo 5"/>
            <p:cNvSpPr/>
            <p:nvPr/>
          </p:nvSpPr>
          <p:spPr bwMode="auto">
            <a:xfrm>
              <a:off x="5084688" y="1968500"/>
              <a:ext cx="88937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sp>
        <p:nvSpPr>
          <p:cNvPr id="13" name="Texto explicativo retangular com cantos arredondados 12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Vamos criar uma variável do tipo inteira e chamá-la de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n1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. Isso vai fazer com que um espaço na memória do computador seja endereçado a ela e nele só possam ser armazenados números inteiros.</a:t>
            </a: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Relembrando: Variáveis simples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988989"/>
          </a:xfrm>
        </p:spPr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None/>
            </a:pPr>
            <a:endParaRPr lang="pt-BR" dirty="0" smtClean="0">
              <a:solidFill>
                <a:srgbClr val="FFFFFF"/>
              </a:solidFill>
              <a:latin typeface="Calibri"/>
            </a:endParaRPr>
          </a:p>
          <a:p>
            <a:pPr marL="0" indent="0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n2, n3;</a:t>
            </a:r>
            <a:endParaRPr lang="pt-BR" dirty="0" smtClean="0">
              <a:solidFill>
                <a:srgbClr val="FFFFFF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350295"/>
              </p:ext>
            </p:extLst>
          </p:nvPr>
        </p:nvGraphicFramePr>
        <p:xfrm>
          <a:off x="5066928" y="1947043"/>
          <a:ext cx="3696072" cy="2824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018"/>
                <a:gridCol w="924018"/>
                <a:gridCol w="924018"/>
                <a:gridCol w="924018"/>
              </a:tblGrid>
              <a:tr h="7060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Vamos criar mais duas variáveis do tipo inteira e chamá-las de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n2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e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n3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. Assim mais dois espaços na memória serão alocados.</a:t>
            </a:r>
          </a:p>
        </p:txBody>
      </p:sp>
      <p:grpSp>
        <p:nvGrpSpPr>
          <p:cNvPr id="17" name="Grupo 16"/>
          <p:cNvGrpSpPr/>
          <p:nvPr/>
        </p:nvGrpSpPr>
        <p:grpSpPr>
          <a:xfrm>
            <a:off x="5084688" y="1482637"/>
            <a:ext cx="889372" cy="1141575"/>
            <a:chOff x="5084688" y="1482637"/>
            <a:chExt cx="889372" cy="1141575"/>
          </a:xfrm>
        </p:grpSpPr>
        <p:sp>
          <p:nvSpPr>
            <p:cNvPr id="5" name="CaixaDeTexto 4"/>
            <p:cNvSpPr txBox="1"/>
            <p:nvPr/>
          </p:nvSpPr>
          <p:spPr>
            <a:xfrm>
              <a:off x="5292080" y="1482637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n1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  <p:sp>
          <p:nvSpPr>
            <p:cNvPr id="6" name="Retângulo 5"/>
            <p:cNvSpPr/>
            <p:nvPr/>
          </p:nvSpPr>
          <p:spPr bwMode="auto">
            <a:xfrm>
              <a:off x="5084688" y="1968500"/>
              <a:ext cx="88937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grpSp>
        <p:nvGrpSpPr>
          <p:cNvPr id="11" name="Grupo 10"/>
          <p:cNvGrpSpPr/>
          <p:nvPr/>
        </p:nvGrpSpPr>
        <p:grpSpPr>
          <a:xfrm>
            <a:off x="6004317" y="2233423"/>
            <a:ext cx="889372" cy="1092511"/>
            <a:chOff x="6004317" y="2233423"/>
            <a:chExt cx="889372" cy="1092511"/>
          </a:xfrm>
        </p:grpSpPr>
        <p:sp>
          <p:nvSpPr>
            <p:cNvPr id="7" name="Retângulo 6"/>
            <p:cNvSpPr/>
            <p:nvPr/>
          </p:nvSpPr>
          <p:spPr bwMode="auto">
            <a:xfrm>
              <a:off x="6004317" y="2670222"/>
              <a:ext cx="88937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9" name="CaixaDeTexto 8"/>
            <p:cNvSpPr txBox="1"/>
            <p:nvPr/>
          </p:nvSpPr>
          <p:spPr>
            <a:xfrm>
              <a:off x="6232979" y="2233423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n2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6" name="Grupo 15"/>
          <p:cNvGrpSpPr/>
          <p:nvPr/>
        </p:nvGrpSpPr>
        <p:grpSpPr>
          <a:xfrm>
            <a:off x="7873628" y="1398589"/>
            <a:ext cx="889372" cy="1204166"/>
            <a:chOff x="7873628" y="1398589"/>
            <a:chExt cx="889372" cy="1204166"/>
          </a:xfrm>
        </p:grpSpPr>
        <p:sp>
          <p:nvSpPr>
            <p:cNvPr id="8" name="Retângulo 7"/>
            <p:cNvSpPr/>
            <p:nvPr/>
          </p:nvSpPr>
          <p:spPr bwMode="auto">
            <a:xfrm>
              <a:off x="7873628" y="1947043"/>
              <a:ext cx="88937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10" name="CaixaDeTexto 9"/>
            <p:cNvSpPr txBox="1"/>
            <p:nvPr/>
          </p:nvSpPr>
          <p:spPr>
            <a:xfrm>
              <a:off x="8102290" y="1398589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n3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</p:grpSp>
      <p:sp>
        <p:nvSpPr>
          <p:cNvPr id="12" name="Texto explicativo retangular com cantos arredondados 11"/>
          <p:cNvSpPr/>
          <p:nvPr/>
        </p:nvSpPr>
        <p:spPr bwMode="auto">
          <a:xfrm>
            <a:off x="402572" y="4011524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Note que as posições das variáveis na memória são aleatórias. Isso pode ocorrer </a:t>
            </a:r>
            <a:r>
              <a:rPr lang="pt-BR" sz="230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em virtude da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necessidade do sistema operacional.</a:t>
            </a:r>
          </a:p>
        </p:txBody>
      </p:sp>
      <p:sp>
        <p:nvSpPr>
          <p:cNvPr id="15" name="Espaço Reservado para Texto 2"/>
          <p:cNvSpPr txBox="1">
            <a:spLocks/>
          </p:cNvSpPr>
          <p:nvPr/>
        </p:nvSpPr>
        <p:spPr>
          <a:xfrm>
            <a:off x="381000" y="1411552"/>
            <a:ext cx="8382000" cy="4431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n1;</a:t>
            </a:r>
          </a:p>
        </p:txBody>
      </p:sp>
    </p:spTree>
    <p:extLst>
      <p:ext uri="{BB962C8B-B14F-4D97-AF65-F5344CB8AC3E}">
        <p14:creationId xmlns:p14="http://schemas.microsoft.com/office/powerpoint/2010/main" val="33216857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14" grpId="0" animBg="1"/>
      <p:bldP spid="1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Relembrando: Variáveis simples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2481746"/>
            <a:ext cx="8382000" cy="1534779"/>
          </a:xfrm>
        </p:spPr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>
                <a:solidFill>
                  <a:srgbClr val="FFFFFF"/>
                </a:solidFill>
                <a:latin typeface="Calibri"/>
              </a:rPr>
              <a:t>n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1 = 3;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 smtClean="0">
                <a:solidFill>
                  <a:srgbClr val="FFFFFF"/>
                </a:solidFill>
              </a:rPr>
              <a:t>n2 </a:t>
            </a:r>
            <a:r>
              <a:rPr lang="pt-BR" dirty="0">
                <a:solidFill>
                  <a:srgbClr val="FFFFFF"/>
                </a:solidFill>
              </a:rPr>
              <a:t>= </a:t>
            </a:r>
            <a:r>
              <a:rPr lang="pt-BR" dirty="0" smtClean="0">
                <a:solidFill>
                  <a:srgbClr val="FFFFFF"/>
                </a:solidFill>
              </a:rPr>
              <a:t>5;</a:t>
            </a:r>
            <a:endParaRPr lang="pt-BR" dirty="0">
              <a:solidFill>
                <a:srgbClr val="FFFFFF"/>
              </a:solidFill>
            </a:endParaRP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 smtClean="0">
                <a:solidFill>
                  <a:srgbClr val="FFFFFF"/>
                </a:solidFill>
              </a:rPr>
              <a:t>n3 </a:t>
            </a:r>
            <a:r>
              <a:rPr lang="pt-BR" dirty="0">
                <a:solidFill>
                  <a:srgbClr val="FFFFFF"/>
                </a:solidFill>
              </a:rPr>
              <a:t>= </a:t>
            </a:r>
            <a:r>
              <a:rPr lang="pt-BR" dirty="0" smtClean="0">
                <a:solidFill>
                  <a:srgbClr val="FFFFFF"/>
                </a:solidFill>
              </a:rPr>
              <a:t>1;</a:t>
            </a:r>
            <a:endParaRPr lang="pt-BR" dirty="0">
              <a:solidFill>
                <a:srgbClr val="FFFFFF"/>
              </a:solidFill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350295"/>
              </p:ext>
            </p:extLst>
          </p:nvPr>
        </p:nvGraphicFramePr>
        <p:xfrm>
          <a:off x="5066928" y="1947043"/>
          <a:ext cx="3696072" cy="2824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018"/>
                <a:gridCol w="924018"/>
                <a:gridCol w="924018"/>
                <a:gridCol w="924018"/>
              </a:tblGrid>
              <a:tr h="7060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Agora vamos atribuir valores a estas variáveis.</a:t>
            </a:r>
            <a:endParaRPr lang="pt-BR" sz="2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2" name="Texto explicativo retangular com cantos arredondados 11"/>
          <p:cNvSpPr/>
          <p:nvPr/>
        </p:nvSpPr>
        <p:spPr bwMode="auto">
          <a:xfrm>
            <a:off x="414564" y="401964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Com variáveis simples é assim que funciona se precisarmos armazenar 3 valores.</a:t>
            </a:r>
            <a:endParaRPr lang="pt-BR" sz="2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5" name="Espaço Reservado para Texto 2"/>
          <p:cNvSpPr txBox="1">
            <a:spLocks/>
          </p:cNvSpPr>
          <p:nvPr/>
        </p:nvSpPr>
        <p:spPr>
          <a:xfrm>
            <a:off x="381000" y="1411552"/>
            <a:ext cx="8382000" cy="4431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n1;</a:t>
            </a:r>
          </a:p>
        </p:txBody>
      </p:sp>
      <p:sp>
        <p:nvSpPr>
          <p:cNvPr id="18" name="Espaço Reservado para Texto 2"/>
          <p:cNvSpPr txBox="1">
            <a:spLocks/>
          </p:cNvSpPr>
          <p:nvPr/>
        </p:nvSpPr>
        <p:spPr>
          <a:xfrm>
            <a:off x="380416" y="1937240"/>
            <a:ext cx="8382000" cy="4431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n2, n3;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19" name="Grupo 18"/>
          <p:cNvGrpSpPr/>
          <p:nvPr/>
        </p:nvGrpSpPr>
        <p:grpSpPr>
          <a:xfrm>
            <a:off x="5084688" y="1482637"/>
            <a:ext cx="889372" cy="1141575"/>
            <a:chOff x="5084688" y="1482637"/>
            <a:chExt cx="889372" cy="1141575"/>
          </a:xfrm>
        </p:grpSpPr>
        <p:sp>
          <p:nvSpPr>
            <p:cNvPr id="20" name="CaixaDeTexto 19"/>
            <p:cNvSpPr txBox="1"/>
            <p:nvPr/>
          </p:nvSpPr>
          <p:spPr>
            <a:xfrm>
              <a:off x="5292080" y="1482637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n1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  <p:sp>
          <p:nvSpPr>
            <p:cNvPr id="21" name="Retângulo 20"/>
            <p:cNvSpPr/>
            <p:nvPr/>
          </p:nvSpPr>
          <p:spPr bwMode="auto">
            <a:xfrm>
              <a:off x="5084688" y="1968500"/>
              <a:ext cx="88937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6004317" y="2233423"/>
            <a:ext cx="889372" cy="1092511"/>
            <a:chOff x="6004317" y="2233423"/>
            <a:chExt cx="889372" cy="1092511"/>
          </a:xfrm>
        </p:grpSpPr>
        <p:sp>
          <p:nvSpPr>
            <p:cNvPr id="23" name="Retângulo 22"/>
            <p:cNvSpPr/>
            <p:nvPr/>
          </p:nvSpPr>
          <p:spPr bwMode="auto">
            <a:xfrm>
              <a:off x="6004317" y="2670222"/>
              <a:ext cx="88937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6232979" y="2233423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n2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7873628" y="1398589"/>
            <a:ext cx="889372" cy="1204166"/>
            <a:chOff x="7873628" y="1398589"/>
            <a:chExt cx="889372" cy="1204166"/>
          </a:xfrm>
        </p:grpSpPr>
        <p:sp>
          <p:nvSpPr>
            <p:cNvPr id="26" name="Retângulo 25"/>
            <p:cNvSpPr/>
            <p:nvPr/>
          </p:nvSpPr>
          <p:spPr bwMode="auto">
            <a:xfrm>
              <a:off x="7873628" y="1947043"/>
              <a:ext cx="88937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8102290" y="1398589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n3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5422393" y="2049926"/>
            <a:ext cx="3039937" cy="1169751"/>
            <a:chOff x="5422393" y="2049926"/>
            <a:chExt cx="3039937" cy="1169751"/>
          </a:xfrm>
        </p:grpSpPr>
        <p:sp>
          <p:nvSpPr>
            <p:cNvPr id="28" name="Espaço Reservado para Texto 2"/>
            <p:cNvSpPr txBox="1">
              <a:spLocks/>
            </p:cNvSpPr>
            <p:nvPr/>
          </p:nvSpPr>
          <p:spPr>
            <a:xfrm>
              <a:off x="5422393" y="2102465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 smtClean="0">
                  <a:solidFill>
                    <a:srgbClr val="FFFFFF"/>
                  </a:solidFill>
                  <a:latin typeface="Calibri"/>
                </a:rPr>
                <a:t>3</a:t>
              </a:r>
              <a:endParaRPr lang="pt-BR" dirty="0">
                <a:solidFill>
                  <a:srgbClr val="FFFFFF"/>
                </a:solidFill>
              </a:endParaRPr>
            </a:p>
          </p:txBody>
        </p:sp>
        <p:sp>
          <p:nvSpPr>
            <p:cNvPr id="29" name="Espaço Reservado para Texto 2"/>
            <p:cNvSpPr txBox="1">
              <a:spLocks/>
            </p:cNvSpPr>
            <p:nvPr/>
          </p:nvSpPr>
          <p:spPr>
            <a:xfrm>
              <a:off x="6304987" y="2776479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>
                  <a:solidFill>
                    <a:srgbClr val="FFFFFF"/>
                  </a:solidFill>
                  <a:latin typeface="Calibri"/>
                </a:rPr>
                <a:t>5</a:t>
              </a:r>
              <a:endParaRPr lang="pt-BR" dirty="0">
                <a:solidFill>
                  <a:srgbClr val="FFFFFF"/>
                </a:solidFill>
              </a:endParaRPr>
            </a:p>
          </p:txBody>
        </p:sp>
        <p:sp>
          <p:nvSpPr>
            <p:cNvPr id="30" name="Espaço Reservado para Texto 2"/>
            <p:cNvSpPr txBox="1">
              <a:spLocks/>
            </p:cNvSpPr>
            <p:nvPr/>
          </p:nvSpPr>
          <p:spPr>
            <a:xfrm>
              <a:off x="8174298" y="2049926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 smtClean="0">
                  <a:solidFill>
                    <a:srgbClr val="FFFFFF"/>
                  </a:solidFill>
                  <a:latin typeface="Calibri"/>
                </a:rPr>
                <a:t>1</a:t>
              </a:r>
              <a:endParaRPr lang="pt-BR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67488164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allAtOnce"/>
      <p:bldP spid="14" grpId="0" animBg="1"/>
      <p:bldP spid="1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Relembrando: Variáveis simples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350295"/>
              </p:ext>
            </p:extLst>
          </p:nvPr>
        </p:nvGraphicFramePr>
        <p:xfrm>
          <a:off x="5066928" y="1947043"/>
          <a:ext cx="3696072" cy="2824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018"/>
                <a:gridCol w="924018"/>
                <a:gridCol w="924018"/>
                <a:gridCol w="924018"/>
              </a:tblGrid>
              <a:tr h="7060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Agora vou fazer uma limpeza aqui para que possamos entrar em outro assunto. Mas quero manter estas variáveis e suas atribuições de valores para você ver a diferença.</a:t>
            </a:r>
            <a:endParaRPr lang="pt-BR" sz="2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2" name="Texto explicativo retangular com cantos arredondados 11"/>
          <p:cNvSpPr/>
          <p:nvPr/>
        </p:nvSpPr>
        <p:spPr bwMode="auto">
          <a:xfrm>
            <a:off x="395536" y="4012900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Você pode recorrer a apostila para ver como no ato da declaração da variável é possível atribuir valores e com isso entender a limpeza que vou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fazer. Mas é simples, veja...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grpSp>
        <p:nvGrpSpPr>
          <p:cNvPr id="19" name="Grupo 18"/>
          <p:cNvGrpSpPr/>
          <p:nvPr/>
        </p:nvGrpSpPr>
        <p:grpSpPr>
          <a:xfrm>
            <a:off x="5084688" y="1482637"/>
            <a:ext cx="889372" cy="1141575"/>
            <a:chOff x="5084688" y="1482637"/>
            <a:chExt cx="889372" cy="1141575"/>
          </a:xfrm>
        </p:grpSpPr>
        <p:sp>
          <p:nvSpPr>
            <p:cNvPr id="20" name="CaixaDeTexto 19"/>
            <p:cNvSpPr txBox="1"/>
            <p:nvPr/>
          </p:nvSpPr>
          <p:spPr>
            <a:xfrm>
              <a:off x="5292080" y="1482637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n1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  <p:sp>
          <p:nvSpPr>
            <p:cNvPr id="21" name="Retângulo 20"/>
            <p:cNvSpPr/>
            <p:nvPr/>
          </p:nvSpPr>
          <p:spPr bwMode="auto">
            <a:xfrm>
              <a:off x="5084688" y="1968500"/>
              <a:ext cx="88937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6004317" y="2233423"/>
            <a:ext cx="889372" cy="1092511"/>
            <a:chOff x="6004317" y="2233423"/>
            <a:chExt cx="889372" cy="1092511"/>
          </a:xfrm>
        </p:grpSpPr>
        <p:sp>
          <p:nvSpPr>
            <p:cNvPr id="23" name="Retângulo 22"/>
            <p:cNvSpPr/>
            <p:nvPr/>
          </p:nvSpPr>
          <p:spPr bwMode="auto">
            <a:xfrm>
              <a:off x="6004317" y="2670222"/>
              <a:ext cx="88937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6232979" y="2233423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n2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7873628" y="1398589"/>
            <a:ext cx="889372" cy="1204166"/>
            <a:chOff x="7873628" y="1398589"/>
            <a:chExt cx="889372" cy="1204166"/>
          </a:xfrm>
        </p:grpSpPr>
        <p:sp>
          <p:nvSpPr>
            <p:cNvPr id="26" name="Retângulo 25"/>
            <p:cNvSpPr/>
            <p:nvPr/>
          </p:nvSpPr>
          <p:spPr bwMode="auto">
            <a:xfrm>
              <a:off x="7873628" y="1947043"/>
              <a:ext cx="88937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8102290" y="1398589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n3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5422393" y="2049926"/>
            <a:ext cx="3039937" cy="1169751"/>
            <a:chOff x="5422393" y="2049926"/>
            <a:chExt cx="3039937" cy="1169751"/>
          </a:xfrm>
        </p:grpSpPr>
        <p:sp>
          <p:nvSpPr>
            <p:cNvPr id="28" name="Espaço Reservado para Texto 2"/>
            <p:cNvSpPr txBox="1">
              <a:spLocks/>
            </p:cNvSpPr>
            <p:nvPr/>
          </p:nvSpPr>
          <p:spPr>
            <a:xfrm>
              <a:off x="5422393" y="2102465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 smtClean="0">
                  <a:solidFill>
                    <a:srgbClr val="FFFFFF"/>
                  </a:solidFill>
                  <a:latin typeface="Calibri"/>
                </a:rPr>
                <a:t>3</a:t>
              </a:r>
              <a:endParaRPr lang="pt-BR" dirty="0">
                <a:solidFill>
                  <a:srgbClr val="FFFFFF"/>
                </a:solidFill>
              </a:endParaRPr>
            </a:p>
          </p:txBody>
        </p:sp>
        <p:sp>
          <p:nvSpPr>
            <p:cNvPr id="29" name="Espaço Reservado para Texto 2"/>
            <p:cNvSpPr txBox="1">
              <a:spLocks/>
            </p:cNvSpPr>
            <p:nvPr/>
          </p:nvSpPr>
          <p:spPr>
            <a:xfrm>
              <a:off x="6304987" y="2776479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>
                  <a:solidFill>
                    <a:srgbClr val="FFFFFF"/>
                  </a:solidFill>
                  <a:latin typeface="Calibri"/>
                </a:rPr>
                <a:t>5</a:t>
              </a:r>
              <a:endParaRPr lang="pt-BR" dirty="0">
                <a:solidFill>
                  <a:srgbClr val="FFFFFF"/>
                </a:solidFill>
              </a:endParaRPr>
            </a:p>
          </p:txBody>
        </p:sp>
        <p:sp>
          <p:nvSpPr>
            <p:cNvPr id="30" name="Espaço Reservado para Texto 2"/>
            <p:cNvSpPr txBox="1">
              <a:spLocks/>
            </p:cNvSpPr>
            <p:nvPr/>
          </p:nvSpPr>
          <p:spPr>
            <a:xfrm>
              <a:off x="8174298" y="2049926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 smtClean="0">
                  <a:solidFill>
                    <a:srgbClr val="FFFFFF"/>
                  </a:solidFill>
                  <a:latin typeface="Calibri"/>
                </a:rPr>
                <a:t>1</a:t>
              </a:r>
              <a:endParaRPr lang="pt-BR" dirty="0">
                <a:solidFill>
                  <a:srgbClr val="FFFFFF"/>
                </a:solidFill>
              </a:endParaRPr>
            </a:p>
          </p:txBody>
        </p:sp>
      </p:grpSp>
      <p:sp>
        <p:nvSpPr>
          <p:cNvPr id="31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22" y="1393218"/>
            <a:ext cx="8382000" cy="2626360"/>
          </a:xfrm>
        </p:spPr>
        <p:txBody>
          <a:bodyPr/>
          <a:lstStyle/>
          <a:p>
            <a:pPr marL="0" indent="0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 err="1">
                <a:solidFill>
                  <a:srgbClr val="FFFFFF"/>
                </a:solidFill>
                <a:latin typeface="Calibri"/>
              </a:rPr>
              <a:t>i</a:t>
            </a: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n1;</a:t>
            </a:r>
          </a:p>
          <a:p>
            <a:pPr marL="0" indent="0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n2, n3;</a:t>
            </a:r>
          </a:p>
          <a:p>
            <a:pPr marL="0" indent="0" algn="l" defTabSz="914400">
              <a:lnSpc>
                <a:spcPct val="90000"/>
              </a:lnSpc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 smtClean="0">
                <a:solidFill>
                  <a:srgbClr val="FFFFFF"/>
                </a:solidFill>
                <a:latin typeface="Calibri"/>
              </a:rPr>
              <a:t>n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1 = 3;</a:t>
            </a: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 smtClean="0">
                <a:solidFill>
                  <a:srgbClr val="FFFFFF"/>
                </a:solidFill>
              </a:rPr>
              <a:t>n2 </a:t>
            </a:r>
            <a:r>
              <a:rPr lang="pt-BR" dirty="0">
                <a:solidFill>
                  <a:srgbClr val="FFFFFF"/>
                </a:solidFill>
              </a:rPr>
              <a:t>= </a:t>
            </a:r>
            <a:r>
              <a:rPr lang="pt-BR" dirty="0" smtClean="0">
                <a:solidFill>
                  <a:srgbClr val="FFFFFF"/>
                </a:solidFill>
              </a:rPr>
              <a:t>5;</a:t>
            </a:r>
            <a:endParaRPr lang="pt-BR" dirty="0">
              <a:solidFill>
                <a:srgbClr val="FFFFFF"/>
              </a:solidFill>
            </a:endParaRPr>
          </a:p>
          <a:p>
            <a:pPr marL="0" indent="0" defTabSz="914400">
              <a:spcBef>
                <a:spcPts val="768"/>
              </a:spcBef>
              <a:buClr>
                <a:srgbClr val="FFFFFF"/>
              </a:buClr>
              <a:buNone/>
            </a:pPr>
            <a:r>
              <a:rPr lang="pt-BR" dirty="0" smtClean="0">
                <a:solidFill>
                  <a:srgbClr val="FFFFFF"/>
                </a:solidFill>
              </a:rPr>
              <a:t>n3 </a:t>
            </a:r>
            <a:r>
              <a:rPr lang="pt-BR" dirty="0">
                <a:solidFill>
                  <a:srgbClr val="FFFFFF"/>
                </a:solidFill>
              </a:rPr>
              <a:t>= </a:t>
            </a:r>
            <a:r>
              <a:rPr lang="pt-BR" dirty="0" smtClean="0">
                <a:solidFill>
                  <a:srgbClr val="FFFFFF"/>
                </a:solidFill>
              </a:rPr>
              <a:t>1;</a:t>
            </a:r>
            <a:endParaRPr lang="pt-BR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110773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Relembrando: Variáveis simples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350295"/>
              </p:ext>
            </p:extLst>
          </p:nvPr>
        </p:nvGraphicFramePr>
        <p:xfrm>
          <a:off x="5066928" y="1947043"/>
          <a:ext cx="3696072" cy="2824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018"/>
                <a:gridCol w="924018"/>
                <a:gridCol w="924018"/>
                <a:gridCol w="924018"/>
              </a:tblGrid>
              <a:tr h="7060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 assim, com uma forma mais compacta temos a mesma coisa. 3 variáveis do tipo inteiro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n1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n2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 e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n3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recebendo seus valores na mesma linha em que são declaradas.</a:t>
            </a:r>
            <a:endParaRPr lang="pt-BR" sz="2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15" name="Espaço Reservado para Texto 2"/>
          <p:cNvSpPr txBox="1">
            <a:spLocks/>
          </p:cNvSpPr>
          <p:nvPr/>
        </p:nvSpPr>
        <p:spPr>
          <a:xfrm>
            <a:off x="377089" y="1398589"/>
            <a:ext cx="4482943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n1 = 3, n2 = 5, n3 = 1;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grpSp>
        <p:nvGrpSpPr>
          <p:cNvPr id="19" name="Grupo 18"/>
          <p:cNvGrpSpPr/>
          <p:nvPr/>
        </p:nvGrpSpPr>
        <p:grpSpPr>
          <a:xfrm>
            <a:off x="5084688" y="1482637"/>
            <a:ext cx="889372" cy="1141575"/>
            <a:chOff x="5084688" y="1482637"/>
            <a:chExt cx="889372" cy="1141575"/>
          </a:xfrm>
        </p:grpSpPr>
        <p:sp>
          <p:nvSpPr>
            <p:cNvPr id="20" name="CaixaDeTexto 19"/>
            <p:cNvSpPr txBox="1"/>
            <p:nvPr/>
          </p:nvSpPr>
          <p:spPr>
            <a:xfrm>
              <a:off x="5292080" y="1482637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n1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  <p:sp>
          <p:nvSpPr>
            <p:cNvPr id="21" name="Retângulo 20"/>
            <p:cNvSpPr/>
            <p:nvPr/>
          </p:nvSpPr>
          <p:spPr bwMode="auto">
            <a:xfrm>
              <a:off x="5084688" y="1968500"/>
              <a:ext cx="88937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6004317" y="2233423"/>
            <a:ext cx="889372" cy="1092511"/>
            <a:chOff x="6004317" y="2233423"/>
            <a:chExt cx="889372" cy="1092511"/>
          </a:xfrm>
        </p:grpSpPr>
        <p:sp>
          <p:nvSpPr>
            <p:cNvPr id="23" name="Retângulo 22"/>
            <p:cNvSpPr/>
            <p:nvPr/>
          </p:nvSpPr>
          <p:spPr bwMode="auto">
            <a:xfrm>
              <a:off x="6004317" y="2670222"/>
              <a:ext cx="88937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6232979" y="2233423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n2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7873628" y="1398589"/>
            <a:ext cx="889372" cy="1204166"/>
            <a:chOff x="7873628" y="1398589"/>
            <a:chExt cx="889372" cy="1204166"/>
          </a:xfrm>
        </p:grpSpPr>
        <p:sp>
          <p:nvSpPr>
            <p:cNvPr id="26" name="Retângulo 25"/>
            <p:cNvSpPr/>
            <p:nvPr/>
          </p:nvSpPr>
          <p:spPr bwMode="auto">
            <a:xfrm>
              <a:off x="7873628" y="1947043"/>
              <a:ext cx="88937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8102290" y="1398589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n3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5422393" y="2049926"/>
            <a:ext cx="3039937" cy="1169751"/>
            <a:chOff x="5422393" y="2049926"/>
            <a:chExt cx="3039937" cy="1169751"/>
          </a:xfrm>
        </p:grpSpPr>
        <p:sp>
          <p:nvSpPr>
            <p:cNvPr id="28" name="Espaço Reservado para Texto 2"/>
            <p:cNvSpPr txBox="1">
              <a:spLocks/>
            </p:cNvSpPr>
            <p:nvPr/>
          </p:nvSpPr>
          <p:spPr>
            <a:xfrm>
              <a:off x="5422393" y="2102465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 smtClean="0">
                  <a:solidFill>
                    <a:srgbClr val="FFFFFF"/>
                  </a:solidFill>
                  <a:latin typeface="Calibri"/>
                </a:rPr>
                <a:t>3</a:t>
              </a:r>
              <a:endParaRPr lang="pt-BR" dirty="0">
                <a:solidFill>
                  <a:srgbClr val="FFFFFF"/>
                </a:solidFill>
              </a:endParaRPr>
            </a:p>
          </p:txBody>
        </p:sp>
        <p:sp>
          <p:nvSpPr>
            <p:cNvPr id="29" name="Espaço Reservado para Texto 2"/>
            <p:cNvSpPr txBox="1">
              <a:spLocks/>
            </p:cNvSpPr>
            <p:nvPr/>
          </p:nvSpPr>
          <p:spPr>
            <a:xfrm>
              <a:off x="6304987" y="2776479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>
                  <a:solidFill>
                    <a:srgbClr val="FFFFFF"/>
                  </a:solidFill>
                  <a:latin typeface="Calibri"/>
                </a:rPr>
                <a:t>5</a:t>
              </a:r>
              <a:endParaRPr lang="pt-BR" dirty="0">
                <a:solidFill>
                  <a:srgbClr val="FFFFFF"/>
                </a:solidFill>
              </a:endParaRPr>
            </a:p>
          </p:txBody>
        </p:sp>
        <p:sp>
          <p:nvSpPr>
            <p:cNvPr id="30" name="Espaço Reservado para Texto 2"/>
            <p:cNvSpPr txBox="1">
              <a:spLocks/>
            </p:cNvSpPr>
            <p:nvPr/>
          </p:nvSpPr>
          <p:spPr>
            <a:xfrm>
              <a:off x="8174298" y="2049926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 smtClean="0">
                  <a:solidFill>
                    <a:srgbClr val="FFFFFF"/>
                  </a:solidFill>
                  <a:latin typeface="Calibri"/>
                </a:rPr>
                <a:t>1</a:t>
              </a:r>
              <a:endParaRPr lang="pt-BR" dirty="0">
                <a:solidFill>
                  <a:srgbClr val="FFFFFF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255545892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Espaço Reservado para Texto 2"/>
          <p:cNvSpPr txBox="1">
            <a:spLocks/>
          </p:cNvSpPr>
          <p:nvPr/>
        </p:nvSpPr>
        <p:spPr>
          <a:xfrm>
            <a:off x="377089" y="1398589"/>
            <a:ext cx="4482943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n1 = 3, n2 = 5, n3 = 1;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Vetores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350295"/>
              </p:ext>
            </p:extLst>
          </p:nvPr>
        </p:nvGraphicFramePr>
        <p:xfrm>
          <a:off x="5066928" y="1947043"/>
          <a:ext cx="3696072" cy="2824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018"/>
                <a:gridCol w="924018"/>
                <a:gridCol w="924018"/>
                <a:gridCol w="924018"/>
              </a:tblGrid>
              <a:tr h="7060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Agora vamos ver as variáveis compostas.</a:t>
            </a:r>
          </a:p>
        </p:txBody>
      </p:sp>
      <p:grpSp>
        <p:nvGrpSpPr>
          <p:cNvPr id="19" name="Grupo 18"/>
          <p:cNvGrpSpPr/>
          <p:nvPr/>
        </p:nvGrpSpPr>
        <p:grpSpPr>
          <a:xfrm>
            <a:off x="5084688" y="1482637"/>
            <a:ext cx="889372" cy="1141575"/>
            <a:chOff x="5084688" y="1482637"/>
            <a:chExt cx="889372" cy="1141575"/>
          </a:xfrm>
        </p:grpSpPr>
        <p:sp>
          <p:nvSpPr>
            <p:cNvPr id="20" name="CaixaDeTexto 19"/>
            <p:cNvSpPr txBox="1"/>
            <p:nvPr/>
          </p:nvSpPr>
          <p:spPr>
            <a:xfrm>
              <a:off x="5292080" y="1482637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n1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  <p:sp>
          <p:nvSpPr>
            <p:cNvPr id="21" name="Retângulo 20"/>
            <p:cNvSpPr/>
            <p:nvPr/>
          </p:nvSpPr>
          <p:spPr bwMode="auto">
            <a:xfrm>
              <a:off x="5084688" y="1968500"/>
              <a:ext cx="88937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6004317" y="2233423"/>
            <a:ext cx="889372" cy="1092511"/>
            <a:chOff x="6004317" y="2233423"/>
            <a:chExt cx="889372" cy="1092511"/>
          </a:xfrm>
        </p:grpSpPr>
        <p:sp>
          <p:nvSpPr>
            <p:cNvPr id="23" name="Retângulo 22"/>
            <p:cNvSpPr/>
            <p:nvPr/>
          </p:nvSpPr>
          <p:spPr bwMode="auto">
            <a:xfrm>
              <a:off x="6004317" y="2670222"/>
              <a:ext cx="88937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6232979" y="2233423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n2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7873628" y="1398589"/>
            <a:ext cx="889372" cy="1204166"/>
            <a:chOff x="7873628" y="1398589"/>
            <a:chExt cx="889372" cy="1204166"/>
          </a:xfrm>
        </p:grpSpPr>
        <p:sp>
          <p:nvSpPr>
            <p:cNvPr id="26" name="Retângulo 25"/>
            <p:cNvSpPr/>
            <p:nvPr/>
          </p:nvSpPr>
          <p:spPr bwMode="auto">
            <a:xfrm>
              <a:off x="7873628" y="1947043"/>
              <a:ext cx="88937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8102290" y="1398589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n3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5422393" y="2049926"/>
            <a:ext cx="3039937" cy="1169751"/>
            <a:chOff x="5422393" y="2049926"/>
            <a:chExt cx="3039937" cy="1169751"/>
          </a:xfrm>
        </p:grpSpPr>
        <p:sp>
          <p:nvSpPr>
            <p:cNvPr id="28" name="Espaço Reservado para Texto 2"/>
            <p:cNvSpPr txBox="1">
              <a:spLocks/>
            </p:cNvSpPr>
            <p:nvPr/>
          </p:nvSpPr>
          <p:spPr>
            <a:xfrm>
              <a:off x="5422393" y="2102465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 smtClean="0">
                  <a:solidFill>
                    <a:srgbClr val="FFFFFF"/>
                  </a:solidFill>
                  <a:latin typeface="Calibri"/>
                </a:rPr>
                <a:t>3</a:t>
              </a:r>
              <a:endParaRPr lang="pt-BR" dirty="0">
                <a:solidFill>
                  <a:srgbClr val="FFFFFF"/>
                </a:solidFill>
              </a:endParaRPr>
            </a:p>
          </p:txBody>
        </p:sp>
        <p:sp>
          <p:nvSpPr>
            <p:cNvPr id="29" name="Espaço Reservado para Texto 2"/>
            <p:cNvSpPr txBox="1">
              <a:spLocks/>
            </p:cNvSpPr>
            <p:nvPr/>
          </p:nvSpPr>
          <p:spPr>
            <a:xfrm>
              <a:off x="6304987" y="2776479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>
                  <a:solidFill>
                    <a:srgbClr val="FFFFFF"/>
                  </a:solidFill>
                  <a:latin typeface="Calibri"/>
                </a:rPr>
                <a:t>5</a:t>
              </a:r>
              <a:endParaRPr lang="pt-BR" dirty="0">
                <a:solidFill>
                  <a:srgbClr val="FFFFFF"/>
                </a:solidFill>
              </a:endParaRPr>
            </a:p>
          </p:txBody>
        </p:sp>
        <p:sp>
          <p:nvSpPr>
            <p:cNvPr id="30" name="Espaço Reservado para Texto 2"/>
            <p:cNvSpPr txBox="1">
              <a:spLocks/>
            </p:cNvSpPr>
            <p:nvPr/>
          </p:nvSpPr>
          <p:spPr>
            <a:xfrm>
              <a:off x="8174298" y="2049926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 smtClean="0">
                  <a:solidFill>
                    <a:srgbClr val="FFFFFF"/>
                  </a:solidFill>
                  <a:latin typeface="Calibri"/>
                </a:rPr>
                <a:t>1</a:t>
              </a:r>
              <a:endParaRPr lang="pt-BR" dirty="0">
                <a:solidFill>
                  <a:srgbClr val="FFFFFF"/>
                </a:solidFill>
              </a:endParaRPr>
            </a:p>
          </p:txBody>
        </p:sp>
      </p:grpSp>
      <p:sp>
        <p:nvSpPr>
          <p:cNvPr id="31" name="Texto explicativo retangular com cantos arredondados 30"/>
          <p:cNvSpPr/>
          <p:nvPr/>
        </p:nvSpPr>
        <p:spPr bwMode="auto">
          <a:xfrm>
            <a:off x="424146" y="3995048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Começaremos com os </a:t>
            </a:r>
            <a:r>
              <a:rPr lang="pt-BR" sz="23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vetores</a:t>
            </a: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ou também conhecidos como ‘variáveis compostas homogêneas unidimensionais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’.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2" name="Texto explicativo retangular com cantos arredondados 31"/>
          <p:cNvSpPr/>
          <p:nvPr/>
        </p:nvSpPr>
        <p:spPr bwMode="auto">
          <a:xfrm>
            <a:off x="200784" y="369750"/>
            <a:ext cx="5333387" cy="2590193"/>
          </a:xfrm>
          <a:prstGeom prst="wedgeRoundRectCallout">
            <a:avLst>
              <a:gd name="adj1" fmla="val -21764"/>
              <a:gd name="adj2" fmla="val 145180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São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compostas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pois com uma só variável é possível alocar vários espaços de memória para valores diferentes.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3" name="Texto explicativo retangular com cantos arredondados 32"/>
          <p:cNvSpPr/>
          <p:nvPr/>
        </p:nvSpPr>
        <p:spPr bwMode="auto">
          <a:xfrm>
            <a:off x="2927151" y="996293"/>
            <a:ext cx="5333387" cy="2590193"/>
          </a:xfrm>
          <a:prstGeom prst="wedgeRoundRectCallout">
            <a:avLst>
              <a:gd name="adj1" fmla="val -47053"/>
              <a:gd name="adj2" fmla="val 116055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São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homogêneas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pois seus valores mesmo podendo ser diferentes, devem ser do mesmo tipo,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inteiro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por exemplo.</a:t>
            </a:r>
            <a:endParaRPr lang="pt-BR" sz="23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4" name="Texto explicativo retangular com cantos arredondados 33"/>
          <p:cNvSpPr/>
          <p:nvPr/>
        </p:nvSpPr>
        <p:spPr bwMode="auto">
          <a:xfrm>
            <a:off x="3669313" y="2657941"/>
            <a:ext cx="5333387" cy="2590193"/>
          </a:xfrm>
          <a:prstGeom prst="wedgeRoundRectCallout">
            <a:avLst>
              <a:gd name="adj1" fmla="val -53911"/>
              <a:gd name="adj2" fmla="val 69280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São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unidimensionais 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pois para acessar seus valores só indicamos uma dimensão, isto é, um endereço.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Você já vai entender...</a:t>
            </a:r>
            <a:endParaRPr lang="pt-BR" sz="23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1302929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Espaço Reservado para Texto 2"/>
          <p:cNvSpPr txBox="1">
            <a:spLocks/>
          </p:cNvSpPr>
          <p:nvPr/>
        </p:nvSpPr>
        <p:spPr>
          <a:xfrm>
            <a:off x="377089" y="1398589"/>
            <a:ext cx="4482943" cy="44319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n1 = 3, n2 = 5, n3 = 1;</a:t>
            </a:r>
            <a:endParaRPr lang="pt-BR" dirty="0" smtClean="0">
              <a:solidFill>
                <a:srgbClr val="FFFFFF"/>
              </a:solidFill>
              <a:latin typeface="Calibri"/>
            </a:endParaRPr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Vetores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graphicFrame>
        <p:nvGraphicFramePr>
          <p:cNvPr id="4" name="Tabe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93350295"/>
              </p:ext>
            </p:extLst>
          </p:nvPr>
        </p:nvGraphicFramePr>
        <p:xfrm>
          <a:off x="5066928" y="1947043"/>
          <a:ext cx="3696072" cy="2824088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924018"/>
                <a:gridCol w="924018"/>
                <a:gridCol w="924018"/>
                <a:gridCol w="924018"/>
              </a:tblGrid>
              <a:tr h="706022"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6022"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pt-BR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19" name="Grupo 18"/>
          <p:cNvGrpSpPr/>
          <p:nvPr/>
        </p:nvGrpSpPr>
        <p:grpSpPr>
          <a:xfrm>
            <a:off x="5084688" y="1482637"/>
            <a:ext cx="889372" cy="1141575"/>
            <a:chOff x="5084688" y="1482637"/>
            <a:chExt cx="889372" cy="1141575"/>
          </a:xfrm>
        </p:grpSpPr>
        <p:sp>
          <p:nvSpPr>
            <p:cNvPr id="20" name="CaixaDeTexto 19"/>
            <p:cNvSpPr txBox="1"/>
            <p:nvPr/>
          </p:nvSpPr>
          <p:spPr>
            <a:xfrm>
              <a:off x="5292080" y="1482637"/>
              <a:ext cx="43204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tx1">
                      <a:lumMod val="75000"/>
                    </a:schemeClr>
                  </a:solidFill>
                </a:rPr>
                <a:t>n1</a:t>
              </a:r>
              <a:endParaRPr lang="pt-BR" b="1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  <p:sp>
          <p:nvSpPr>
            <p:cNvPr id="21" name="Retângulo 20"/>
            <p:cNvSpPr/>
            <p:nvPr/>
          </p:nvSpPr>
          <p:spPr bwMode="auto">
            <a:xfrm>
              <a:off x="5084688" y="1968500"/>
              <a:ext cx="889372" cy="655712"/>
            </a:xfrm>
            <a:prstGeom prst="rect">
              <a:avLst/>
            </a:prstGeom>
            <a:noFill/>
            <a:ln w="38100">
              <a:solidFill>
                <a:schemeClr val="tx1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grpSp>
        <p:nvGrpSpPr>
          <p:cNvPr id="22" name="Grupo 21"/>
          <p:cNvGrpSpPr/>
          <p:nvPr/>
        </p:nvGrpSpPr>
        <p:grpSpPr>
          <a:xfrm>
            <a:off x="6004317" y="2233423"/>
            <a:ext cx="889372" cy="1092511"/>
            <a:chOff x="6004317" y="2233423"/>
            <a:chExt cx="889372" cy="1092511"/>
          </a:xfrm>
        </p:grpSpPr>
        <p:sp>
          <p:nvSpPr>
            <p:cNvPr id="23" name="Retângulo 22"/>
            <p:cNvSpPr/>
            <p:nvPr/>
          </p:nvSpPr>
          <p:spPr bwMode="auto">
            <a:xfrm>
              <a:off x="6004317" y="2670222"/>
              <a:ext cx="889372" cy="655712"/>
            </a:xfrm>
            <a:prstGeom prst="rect">
              <a:avLst/>
            </a:prstGeom>
            <a:noFill/>
            <a:ln w="38100">
              <a:solidFill>
                <a:schemeClr val="tx1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4" name="CaixaDeTexto 23"/>
            <p:cNvSpPr txBox="1"/>
            <p:nvPr/>
          </p:nvSpPr>
          <p:spPr>
            <a:xfrm>
              <a:off x="6232979" y="2233423"/>
              <a:ext cx="43204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tx1">
                      <a:lumMod val="75000"/>
                    </a:schemeClr>
                  </a:solidFill>
                </a:rPr>
                <a:t>n2</a:t>
              </a:r>
              <a:endParaRPr lang="pt-BR" b="1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</p:grpSp>
      <p:grpSp>
        <p:nvGrpSpPr>
          <p:cNvPr id="25" name="Grupo 24"/>
          <p:cNvGrpSpPr/>
          <p:nvPr/>
        </p:nvGrpSpPr>
        <p:grpSpPr>
          <a:xfrm>
            <a:off x="7873628" y="1398589"/>
            <a:ext cx="889372" cy="1204166"/>
            <a:chOff x="7873628" y="1398589"/>
            <a:chExt cx="889372" cy="1204166"/>
          </a:xfrm>
        </p:grpSpPr>
        <p:sp>
          <p:nvSpPr>
            <p:cNvPr id="26" name="Retângulo 25"/>
            <p:cNvSpPr/>
            <p:nvPr/>
          </p:nvSpPr>
          <p:spPr bwMode="auto">
            <a:xfrm>
              <a:off x="7873628" y="1947043"/>
              <a:ext cx="889372" cy="655712"/>
            </a:xfrm>
            <a:prstGeom prst="rect">
              <a:avLst/>
            </a:prstGeom>
            <a:noFill/>
            <a:ln w="38100">
              <a:solidFill>
                <a:schemeClr val="tx1">
                  <a:lumMod val="75000"/>
                </a:schemeClr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chemeClr val="tx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  <p:sp>
          <p:nvSpPr>
            <p:cNvPr id="27" name="CaixaDeTexto 26"/>
            <p:cNvSpPr txBox="1"/>
            <p:nvPr/>
          </p:nvSpPr>
          <p:spPr>
            <a:xfrm>
              <a:off x="8102290" y="1398589"/>
              <a:ext cx="432048" cy="369332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chemeClr val="tx1">
                      <a:lumMod val="75000"/>
                    </a:schemeClr>
                  </a:solidFill>
                </a:rPr>
                <a:t>n3</a:t>
              </a:r>
              <a:endParaRPr lang="pt-BR" b="1" dirty="0">
                <a:solidFill>
                  <a:schemeClr val="tx1">
                    <a:lumMod val="75000"/>
                  </a:schemeClr>
                </a:solidFill>
              </a:endParaRPr>
            </a:p>
          </p:txBody>
        </p:sp>
      </p:grpSp>
      <p:grpSp>
        <p:nvGrpSpPr>
          <p:cNvPr id="13" name="Grupo 12"/>
          <p:cNvGrpSpPr/>
          <p:nvPr/>
        </p:nvGrpSpPr>
        <p:grpSpPr>
          <a:xfrm>
            <a:off x="5422393" y="2049926"/>
            <a:ext cx="3039937" cy="1169751"/>
            <a:chOff x="5422393" y="2049926"/>
            <a:chExt cx="3039937" cy="1169751"/>
          </a:xfrm>
        </p:grpSpPr>
        <p:sp>
          <p:nvSpPr>
            <p:cNvPr id="28" name="Espaço Reservado para Texto 2"/>
            <p:cNvSpPr txBox="1">
              <a:spLocks/>
            </p:cNvSpPr>
            <p:nvPr/>
          </p:nvSpPr>
          <p:spPr>
            <a:xfrm>
              <a:off x="5422393" y="2102465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 smtClean="0">
                  <a:solidFill>
                    <a:srgbClr val="FFFFFF"/>
                  </a:solidFill>
                  <a:latin typeface="Calibri"/>
                </a:rPr>
                <a:t>3</a:t>
              </a:r>
              <a:endParaRPr lang="pt-BR" dirty="0">
                <a:solidFill>
                  <a:srgbClr val="FFFFFF"/>
                </a:solidFill>
              </a:endParaRPr>
            </a:p>
          </p:txBody>
        </p:sp>
        <p:sp>
          <p:nvSpPr>
            <p:cNvPr id="29" name="Espaço Reservado para Texto 2"/>
            <p:cNvSpPr txBox="1">
              <a:spLocks/>
            </p:cNvSpPr>
            <p:nvPr/>
          </p:nvSpPr>
          <p:spPr>
            <a:xfrm>
              <a:off x="6304987" y="2776479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>
                  <a:solidFill>
                    <a:srgbClr val="FFFFFF"/>
                  </a:solidFill>
                  <a:latin typeface="Calibri"/>
                </a:rPr>
                <a:t>5</a:t>
              </a:r>
              <a:endParaRPr lang="pt-BR" dirty="0">
                <a:solidFill>
                  <a:srgbClr val="FFFFFF"/>
                </a:solidFill>
              </a:endParaRPr>
            </a:p>
          </p:txBody>
        </p:sp>
        <p:sp>
          <p:nvSpPr>
            <p:cNvPr id="30" name="Espaço Reservado para Texto 2"/>
            <p:cNvSpPr txBox="1">
              <a:spLocks/>
            </p:cNvSpPr>
            <p:nvPr/>
          </p:nvSpPr>
          <p:spPr>
            <a:xfrm>
              <a:off x="8174298" y="2049926"/>
              <a:ext cx="288032" cy="443198"/>
            </a:xfrm>
            <a:prstGeom prst="rect">
              <a:avLst/>
            </a:prstGeom>
          </p:spPr>
          <p:txBody>
            <a:bodyPr vert="horz" wrap="square" lIns="0" tIns="0" rIns="0" bIns="0" rtlCol="0">
              <a:spAutoFit/>
            </a:bodyPr>
            <a:lstStyle>
              <a:lvl1pPr marL="396875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3"/>
                </a:buBlip>
                <a:defRPr sz="32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914400" indent="-3968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1258888" indent="-344488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604963" indent="-346075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941513" indent="-336550" algn="l" defTabSz="914363" rtl="0" eaLnBrk="1" latinLnBrk="0" hangingPunct="1">
                <a:lnSpc>
                  <a:spcPct val="90000"/>
                </a:lnSpc>
                <a:spcBef>
                  <a:spcPct val="20000"/>
                </a:spcBef>
                <a:buFontTx/>
                <a:buBlip>
                  <a:blip r:embed="rId4"/>
                </a:buBlip>
                <a:defRPr sz="24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514499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971681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428863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886045" indent="-228591" algn="l" defTabSz="914363" rtl="0" eaLnBrk="1" latinLnBrk="0" hangingPunct="1">
                <a:spcBef>
                  <a:spcPct val="20000"/>
                </a:spcBef>
                <a:buFont typeface="Arial" pitchFamily="34" charset="0"/>
                <a:buChar char="•"/>
                <a:defRPr sz="20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marL="0" indent="0" defTabSz="914400">
                <a:spcBef>
                  <a:spcPts val="768"/>
                </a:spcBef>
                <a:buClr>
                  <a:srgbClr val="FFFFFF"/>
                </a:buClr>
                <a:buFontTx/>
                <a:buNone/>
              </a:pPr>
              <a:r>
                <a:rPr lang="pt-BR" dirty="0" smtClean="0">
                  <a:solidFill>
                    <a:srgbClr val="FFFFFF"/>
                  </a:solidFill>
                  <a:latin typeface="Calibri"/>
                </a:rPr>
                <a:t>1</a:t>
              </a:r>
              <a:endParaRPr lang="pt-BR" dirty="0">
                <a:solidFill>
                  <a:srgbClr val="FFFFFF"/>
                </a:solidFill>
              </a:endParaRPr>
            </a:p>
          </p:txBody>
        </p:sp>
      </p:grpSp>
      <p:sp>
        <p:nvSpPr>
          <p:cNvPr id="32" name="Espaço Reservado para Texto 2"/>
          <p:cNvSpPr txBox="1">
            <a:spLocks/>
          </p:cNvSpPr>
          <p:nvPr/>
        </p:nvSpPr>
        <p:spPr>
          <a:xfrm>
            <a:off x="381000" y="1891652"/>
            <a:ext cx="8382000" cy="443198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914400">
              <a:spcBef>
                <a:spcPts val="768"/>
              </a:spcBef>
              <a:buClr>
                <a:srgbClr val="FFFFFF"/>
              </a:buClr>
              <a:buFontTx/>
              <a:buNone/>
            </a:pPr>
            <a:r>
              <a:rPr lang="pt-BR" dirty="0" err="1" smtClean="0">
                <a:solidFill>
                  <a:srgbClr val="FFFFFF"/>
                </a:solidFill>
                <a:latin typeface="Calibri"/>
              </a:rPr>
              <a:t>int</a:t>
            </a:r>
            <a:r>
              <a:rPr lang="pt-BR" dirty="0" smtClean="0">
                <a:solidFill>
                  <a:srgbClr val="FFFFFF"/>
                </a:solidFill>
                <a:latin typeface="Calibri"/>
              </a:rPr>
              <a:t> n[3];</a:t>
            </a:r>
            <a:endParaRPr lang="pt-BR" dirty="0">
              <a:solidFill>
                <a:srgbClr val="FFFFFF"/>
              </a:solidFill>
            </a:endParaRPr>
          </a:p>
        </p:txBody>
      </p:sp>
      <p:grpSp>
        <p:nvGrpSpPr>
          <p:cNvPr id="34" name="Grupo 33"/>
          <p:cNvGrpSpPr/>
          <p:nvPr/>
        </p:nvGrpSpPr>
        <p:grpSpPr>
          <a:xfrm>
            <a:off x="5106257" y="3383757"/>
            <a:ext cx="3305634" cy="655712"/>
            <a:chOff x="5084688" y="1968500"/>
            <a:chExt cx="3305634" cy="655712"/>
          </a:xfrm>
        </p:grpSpPr>
        <p:sp>
          <p:nvSpPr>
            <p:cNvPr id="35" name="CaixaDeTexto 34"/>
            <p:cNvSpPr txBox="1"/>
            <p:nvPr/>
          </p:nvSpPr>
          <p:spPr>
            <a:xfrm>
              <a:off x="7958274" y="2111690"/>
              <a:ext cx="43204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pt-BR" b="1" dirty="0" smtClean="0">
                  <a:solidFill>
                    <a:srgbClr val="FFFF00"/>
                  </a:solidFill>
                </a:rPr>
                <a:t>n</a:t>
              </a:r>
              <a:endParaRPr lang="pt-BR" b="1" dirty="0">
                <a:solidFill>
                  <a:srgbClr val="FFFF00"/>
                </a:solidFill>
              </a:endParaRPr>
            </a:p>
          </p:txBody>
        </p:sp>
        <p:sp>
          <p:nvSpPr>
            <p:cNvPr id="36" name="Retângulo 35"/>
            <p:cNvSpPr/>
            <p:nvPr/>
          </p:nvSpPr>
          <p:spPr bwMode="auto">
            <a:xfrm>
              <a:off x="5084688" y="1968500"/>
              <a:ext cx="2738512" cy="655712"/>
            </a:xfrm>
            <a:prstGeom prst="rect">
              <a:avLst/>
            </a:prstGeom>
            <a:noFill/>
            <a:ln w="38100">
              <a:solidFill>
                <a:srgbClr val="FFFF00"/>
              </a:solidFill>
              <a:headEnd type="none" w="med" len="med"/>
              <a:tailEnd type="none" w="med" len="med"/>
            </a:ln>
            <a:effectLst/>
          </p:spPr>
          <p:style>
            <a:lnRef idx="0">
              <a:schemeClr val="accent2"/>
            </a:lnRef>
            <a:fillRef idx="3">
              <a:schemeClr val="accent2"/>
            </a:fillRef>
            <a:effectRef idx="3">
              <a:schemeClr val="accent2"/>
            </a:effectRef>
            <a:fontRef idx="minor">
              <a:schemeClr val="lt1"/>
            </a:fontRef>
          </p:style>
          <p:txBody>
            <a:bodyPr vert="horz" wrap="square" lIns="91436" tIns="45718" rIns="91436" bIns="45718" numCol="1" rtlCol="0" anchor="ctr" anchorCtr="0" compatLnSpc="1">
              <a:prstTxWarp prst="textNoShape">
                <a:avLst/>
              </a:prstTxWarp>
            </a:bodyPr>
            <a:lstStyle/>
            <a:p>
              <a:pPr algn="ctr" defTabSz="914099" fontAlgn="base">
                <a:spcBef>
                  <a:spcPct val="0"/>
                </a:spcBef>
                <a:spcAft>
                  <a:spcPct val="0"/>
                </a:spcAft>
              </a:pPr>
              <a:endParaRPr lang="pt-BR" sz="23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endParaRPr>
            </a:p>
          </p:txBody>
        </p:sp>
      </p:grpSp>
      <p:sp>
        <p:nvSpPr>
          <p:cNvPr id="14" name="Texto explicativo retangular com cantos arredondados 13"/>
          <p:cNvSpPr/>
          <p:nvPr/>
        </p:nvSpPr>
        <p:spPr bwMode="auto">
          <a:xfrm>
            <a:off x="402573" y="4011525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Vamos então criar um vetor, que vou chamar de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para guardar 3 valores do tipo inteiro. O que vai acontecer é que isso vai criar um espaço na memória pra comportar 3 valores inteiros.</a:t>
            </a:r>
            <a:endParaRPr lang="pt-BR" sz="2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7" name="Texto explicativo retangular com cantos arredondados 36"/>
          <p:cNvSpPr/>
          <p:nvPr/>
        </p:nvSpPr>
        <p:spPr bwMode="auto">
          <a:xfrm>
            <a:off x="402573" y="4039469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Note que as 3 posições criadas se chamarão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n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, porém para nos reportarmos a uma delas, para por exemplo atribuir um valor, vamos passar a posição desejada. Também chamado </a:t>
            </a:r>
            <a:r>
              <a:rPr lang="pt-BR" sz="23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índice</a:t>
            </a: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.</a:t>
            </a:r>
            <a:endParaRPr lang="pt-BR" sz="23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38" name="Texto explicativo retangular com cantos arredondados 37"/>
          <p:cNvSpPr/>
          <p:nvPr/>
        </p:nvSpPr>
        <p:spPr bwMode="auto">
          <a:xfrm>
            <a:off x="405255" y="4048639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Um fator importante na linguagem C, é que os vetores se iniciam pela posição 0 (zero), ou índice 0.</a:t>
            </a:r>
          </a:p>
        </p:txBody>
      </p:sp>
      <p:sp>
        <p:nvSpPr>
          <p:cNvPr id="39" name="Texto explicativo retangular com cantos arredondados 38"/>
          <p:cNvSpPr/>
          <p:nvPr/>
        </p:nvSpPr>
        <p:spPr bwMode="auto">
          <a:xfrm>
            <a:off x="402572" y="4027124"/>
            <a:ext cx="5333387" cy="2590193"/>
          </a:xfrm>
          <a:prstGeom prst="wedgeRoundRectCallout">
            <a:avLst>
              <a:gd name="adj1" fmla="val 63531"/>
              <a:gd name="adj2" fmla="val 44568"/>
              <a:gd name="adj3" fmla="val 16667"/>
            </a:avLst>
          </a:prstGeom>
          <a:solidFill>
            <a:schemeClr val="tx2"/>
          </a:solidFill>
          <a:ln>
            <a:solidFill>
              <a:schemeClr val="bg1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Sendo assim, se o vetor possui 3 posições, ele começa na posição 0 e vai até a 2, isto é, 0,1 e 2. </a:t>
            </a:r>
          </a:p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23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Então tome cuidado ao apontar o endereço desejado.</a:t>
            </a:r>
            <a:endParaRPr lang="pt-BR" sz="2300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6000855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" grpId="0" build="allAtOnce"/>
      <p:bldP spid="14" grpId="0" animBg="1"/>
      <p:bldP spid="37" grpId="0" animBg="1"/>
      <p:bldP spid="38" grpId="0" animBg="1"/>
      <p:bldP spid="39" grpId="0" animBg="1"/>
    </p:bld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442</TotalTime>
  <Words>2987</Words>
  <Application>Microsoft Office PowerPoint</Application>
  <PresentationFormat>Apresentação na tela (4:3)</PresentationFormat>
  <Paragraphs>245</Paragraphs>
  <Slides>16</Slides>
  <Notes>15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16</vt:i4>
      </vt:variant>
    </vt:vector>
  </HeadingPairs>
  <TitlesOfParts>
    <vt:vector size="23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ESTRUTURAS DE DADOS</vt:lpstr>
      <vt:lpstr>Apresentação do PowerPoint</vt:lpstr>
      <vt:lpstr>Relembrando: Variáveis simples</vt:lpstr>
      <vt:lpstr>Relembrando: Variáveis simples</vt:lpstr>
      <vt:lpstr>Relembrando: Variáveis simples</vt:lpstr>
      <vt:lpstr>Relembrando: Variáveis simples</vt:lpstr>
      <vt:lpstr>Relembrando: Variáveis simples</vt:lpstr>
      <vt:lpstr>Vetores</vt:lpstr>
      <vt:lpstr>Vetores</vt:lpstr>
      <vt:lpstr>Vetores</vt:lpstr>
      <vt:lpstr>Vetores: Exemplo 1</vt:lpstr>
      <vt:lpstr>Vetores: Exemplo 2</vt:lpstr>
      <vt:lpstr>Vetores: Exemplo 2</vt:lpstr>
      <vt:lpstr>Vetores: Exemplo 2</vt:lpstr>
      <vt:lpstr>Vetores: Exemplo 3</vt:lpstr>
      <vt:lpstr>Vetores: Exemplo 4</vt:lpstr>
    </vt:vector>
  </TitlesOfParts>
  <Company>FIC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Estruturas de Dados</dc:title>
  <dc:creator>varajao</dc:creator>
  <cp:keywords/>
  <cp:lastModifiedBy>varajao</cp:lastModifiedBy>
  <cp:revision>38</cp:revision>
  <dcterms:created xsi:type="dcterms:W3CDTF">2015-06-30T13:28:46Z</dcterms:created>
  <dcterms:modified xsi:type="dcterms:W3CDTF">2020-04-11T17:09:33Z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