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1"/>
  </p:notesMasterIdLst>
  <p:sldIdLst>
    <p:sldId id="257" r:id="rId4"/>
    <p:sldId id="294" r:id="rId5"/>
    <p:sldId id="297" r:id="rId6"/>
    <p:sldId id="308" r:id="rId7"/>
    <p:sldId id="309" r:id="rId8"/>
    <p:sldId id="310" r:id="rId9"/>
    <p:sldId id="31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66" d="100"/>
          <a:sy n="66" d="100"/>
        </p:scale>
        <p:origin x="78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2:12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2:18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96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2:16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66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2:46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471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2:52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656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3:13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577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06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Variáveis Compostas Homogêneas </a:t>
            </a:r>
            <a:r>
              <a:rPr lang="pt-BR" dirty="0" smtClean="0"/>
              <a:t>Multidimensionais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Matrizes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4482943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n[3] = { 3, 5, 1};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Relembrando: Vetores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406949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7" name="Grupo 36"/>
          <p:cNvGrpSpPr/>
          <p:nvPr/>
        </p:nvGrpSpPr>
        <p:grpSpPr>
          <a:xfrm>
            <a:off x="5106257" y="1988840"/>
            <a:ext cx="3305634" cy="655712"/>
            <a:chOff x="5084688" y="1968500"/>
            <a:chExt cx="3305634" cy="655712"/>
          </a:xfrm>
        </p:grpSpPr>
        <p:sp>
          <p:nvSpPr>
            <p:cNvPr id="38" name="CaixaDeTexto 37"/>
            <p:cNvSpPr txBox="1"/>
            <p:nvPr/>
          </p:nvSpPr>
          <p:spPr>
            <a:xfrm>
              <a:off x="7958274" y="211169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39" name="Retângulo 38"/>
            <p:cNvSpPr/>
            <p:nvPr/>
          </p:nvSpPr>
          <p:spPr bwMode="auto">
            <a:xfrm>
              <a:off x="5084688" y="1968500"/>
              <a:ext cx="273851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sp>
        <p:nvSpPr>
          <p:cNvPr id="40" name="Espaço Reservado para Texto 2"/>
          <p:cNvSpPr txBox="1">
            <a:spLocks/>
          </p:cNvSpPr>
          <p:nvPr/>
        </p:nvSpPr>
        <p:spPr>
          <a:xfrm>
            <a:off x="5427892" y="2058164"/>
            <a:ext cx="288032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3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1" name="Espaço Reservado para Texto 2"/>
          <p:cNvSpPr txBox="1">
            <a:spLocks/>
          </p:cNvSpPr>
          <p:nvPr/>
        </p:nvSpPr>
        <p:spPr>
          <a:xfrm>
            <a:off x="6348298" y="2058164"/>
            <a:ext cx="288032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5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2" name="Espaço Reservado para Texto 2"/>
          <p:cNvSpPr txBox="1">
            <a:spLocks/>
          </p:cNvSpPr>
          <p:nvPr/>
        </p:nvSpPr>
        <p:spPr>
          <a:xfrm>
            <a:off x="7340702" y="2058164"/>
            <a:ext cx="288032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1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Já vimos os </a:t>
            </a: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vetores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ou também conhecidos como ‘variáveis compostas homogêneas unidimensionais’.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3" name="Texto explicativo retangular com cantos arredondados 42"/>
          <p:cNvSpPr/>
          <p:nvPr/>
        </p:nvSpPr>
        <p:spPr bwMode="auto">
          <a:xfrm>
            <a:off x="402573" y="4011524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Unidimencionais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pela indicação da posição, isto é, o índice ter somente um valor, um endereço.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2163979" y="2501363"/>
            <a:ext cx="4044774" cy="2269769"/>
            <a:chOff x="2163979" y="2501363"/>
            <a:chExt cx="4044774" cy="2269769"/>
          </a:xfrm>
        </p:grpSpPr>
        <p:cxnSp>
          <p:nvCxnSpPr>
            <p:cNvPr id="5" name="Conector de seta reta 4"/>
            <p:cNvCxnSpPr>
              <a:stCxn id="44" idx="3"/>
            </p:cNvCxnSpPr>
            <p:nvPr/>
          </p:nvCxnSpPr>
          <p:spPr>
            <a:xfrm flipV="1">
              <a:off x="3254337" y="2501363"/>
              <a:ext cx="2954416" cy="73405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Espaço Reservado para Texto 2"/>
            <p:cNvSpPr txBox="1">
              <a:spLocks/>
            </p:cNvSpPr>
            <p:nvPr/>
          </p:nvSpPr>
          <p:spPr>
            <a:xfrm>
              <a:off x="2483659" y="3013814"/>
              <a:ext cx="770678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b="1" dirty="0" smtClean="0">
                  <a:solidFill>
                    <a:srgbClr val="FFFF00"/>
                  </a:solidFill>
                  <a:latin typeface="Calibri"/>
                </a:rPr>
                <a:t>n[1]</a:t>
              </a:r>
              <a:endParaRPr lang="pt-BR" b="1" dirty="0" smtClean="0">
                <a:solidFill>
                  <a:srgbClr val="FFFF00"/>
                </a:solidFill>
                <a:latin typeface="Calibri"/>
              </a:endParaRPr>
            </a:p>
          </p:txBody>
        </p:sp>
        <p:cxnSp>
          <p:nvCxnSpPr>
            <p:cNvPr id="45" name="Conector de seta reta 44"/>
            <p:cNvCxnSpPr/>
            <p:nvPr/>
          </p:nvCxnSpPr>
          <p:spPr>
            <a:xfrm flipV="1">
              <a:off x="2163979" y="3394010"/>
              <a:ext cx="790602" cy="13771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3029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1" grpId="0"/>
      <p:bldP spid="42" grpId="0"/>
      <p:bldP spid="14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4482943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m[3][2];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Matrizes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261973"/>
            <a:ext cx="5333387" cy="2339745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ver as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matrizes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ou ‘variáveis compostas homogêneas multidimensionais’ ou ainda ‘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vetores bidimensionais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’.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Retângulo 25"/>
          <p:cNvSpPr/>
          <p:nvPr/>
        </p:nvSpPr>
        <p:spPr bwMode="auto">
          <a:xfrm>
            <a:off x="5107209" y="1989763"/>
            <a:ext cx="1787078" cy="2045208"/>
          </a:xfrm>
          <a:prstGeom prst="rect">
            <a:avLst/>
          </a:prstGeom>
          <a:noFill/>
          <a:ln w="38100"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2" name="Texto explicativo retangular com cantos arredondados 31"/>
          <p:cNvSpPr/>
          <p:nvPr/>
        </p:nvSpPr>
        <p:spPr bwMode="auto">
          <a:xfrm>
            <a:off x="388059" y="4278582"/>
            <a:ext cx="5333387" cy="2339212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Observe que a declaração é semelhante ao do vetor unidimensional.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Mas por ser bidimensional, são passadas duas dimensões (número de linhas e número de colunas).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1403648" y="1841787"/>
            <a:ext cx="3466000" cy="2265756"/>
            <a:chOff x="1403648" y="1841787"/>
            <a:chExt cx="3466000" cy="2265756"/>
          </a:xfrm>
        </p:grpSpPr>
        <p:sp>
          <p:nvSpPr>
            <p:cNvPr id="33" name="Espaço Reservado para Texto 2"/>
            <p:cNvSpPr txBox="1">
              <a:spLocks/>
            </p:cNvSpPr>
            <p:nvPr/>
          </p:nvSpPr>
          <p:spPr>
            <a:xfrm>
              <a:off x="1403648" y="2748168"/>
              <a:ext cx="3070609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chemeClr val="tx1">
                      <a:lumMod val="75000"/>
                    </a:schemeClr>
                  </a:solidFill>
                  <a:latin typeface="Calibri"/>
                </a:rPr>
                <a:t>número de linhas</a:t>
              </a:r>
              <a:endParaRPr lang="pt-BR" dirty="0" smtClean="0">
                <a:solidFill>
                  <a:schemeClr val="tx1">
                    <a:lumMod val="75000"/>
                  </a:schemeClr>
                </a:solidFill>
                <a:latin typeface="Calibri"/>
              </a:endParaRPr>
            </a:p>
          </p:txBody>
        </p:sp>
        <p:cxnSp>
          <p:nvCxnSpPr>
            <p:cNvPr id="6" name="Conector de seta reta 5"/>
            <p:cNvCxnSpPr/>
            <p:nvPr/>
          </p:nvCxnSpPr>
          <p:spPr>
            <a:xfrm>
              <a:off x="1403648" y="1841787"/>
              <a:ext cx="144016" cy="93482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have esquerda 8"/>
            <p:cNvSpPr/>
            <p:nvPr/>
          </p:nvSpPr>
          <p:spPr>
            <a:xfrm>
              <a:off x="4370334" y="1911076"/>
              <a:ext cx="499314" cy="2196467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2267744" y="989284"/>
            <a:ext cx="5616624" cy="883626"/>
            <a:chOff x="2267744" y="989284"/>
            <a:chExt cx="5616624" cy="883626"/>
          </a:xfrm>
        </p:grpSpPr>
        <p:sp>
          <p:nvSpPr>
            <p:cNvPr id="34" name="Espaço Reservado para Texto 2"/>
            <p:cNvSpPr txBox="1">
              <a:spLocks/>
            </p:cNvSpPr>
            <p:nvPr/>
          </p:nvSpPr>
          <p:spPr>
            <a:xfrm>
              <a:off x="4465443" y="989284"/>
              <a:ext cx="3418925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chemeClr val="tx1">
                      <a:lumMod val="75000"/>
                    </a:schemeClr>
                  </a:solidFill>
                  <a:latin typeface="Calibri"/>
                </a:rPr>
                <a:t>número de colunas</a:t>
              </a:r>
              <a:endParaRPr lang="pt-BR" dirty="0" smtClean="0">
                <a:solidFill>
                  <a:schemeClr val="tx1">
                    <a:lumMod val="75000"/>
                  </a:schemeClr>
                </a:solidFill>
                <a:latin typeface="Calibri"/>
              </a:endParaRPr>
            </a:p>
          </p:txBody>
        </p:sp>
        <p:cxnSp>
          <p:nvCxnSpPr>
            <p:cNvPr id="36" name="Conector de seta reta 35"/>
            <p:cNvCxnSpPr/>
            <p:nvPr/>
          </p:nvCxnSpPr>
          <p:spPr>
            <a:xfrm flipV="1">
              <a:off x="2267744" y="1210884"/>
              <a:ext cx="1948958" cy="2521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have esquerda 36"/>
            <p:cNvSpPr/>
            <p:nvPr/>
          </p:nvSpPr>
          <p:spPr>
            <a:xfrm rot="5400000">
              <a:off x="5697825" y="647421"/>
              <a:ext cx="499314" cy="1951663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8" name="CaixaDeTexto 37"/>
          <p:cNvSpPr txBox="1"/>
          <p:nvPr/>
        </p:nvSpPr>
        <p:spPr>
          <a:xfrm>
            <a:off x="6940657" y="21607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FF00"/>
                </a:solidFill>
              </a:rPr>
              <a:t>m</a:t>
            </a:r>
            <a:endParaRPr lang="pt-B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8728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4" grpId="0" animBg="1"/>
      <p:bldP spid="26" grpId="0" animBg="1"/>
      <p:bldP spid="32" grpId="0" animBg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39064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Texto explicativo retangular com cantos arredondados 23"/>
          <p:cNvSpPr/>
          <p:nvPr/>
        </p:nvSpPr>
        <p:spPr bwMode="auto">
          <a:xfrm>
            <a:off x="399626" y="4259769"/>
            <a:ext cx="5333387" cy="2339745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Mesmo sendo multidimensional, ainda se trata de um vetor, e já sabemos que os vetores tem seu índice inicial 0 (zero), isto é, neste caso sua primeira posição é o [0][0].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4482943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m[3][2];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Matrizes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402573" y="4261973"/>
            <a:ext cx="5333387" cy="2339745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atribuir valores em algumas posições para você ver como é...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Retângulo 25"/>
          <p:cNvSpPr/>
          <p:nvPr/>
        </p:nvSpPr>
        <p:spPr bwMode="auto">
          <a:xfrm>
            <a:off x="5107209" y="1989763"/>
            <a:ext cx="1787078" cy="2045208"/>
          </a:xfrm>
          <a:prstGeom prst="rect">
            <a:avLst/>
          </a:prstGeom>
          <a:noFill/>
          <a:ln w="38100"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6" name="Espaço Reservado para Texto 2"/>
          <p:cNvSpPr txBox="1">
            <a:spLocks/>
          </p:cNvSpPr>
          <p:nvPr/>
        </p:nvSpPr>
        <p:spPr>
          <a:xfrm>
            <a:off x="364963" y="1902193"/>
            <a:ext cx="2334829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m[0][0] = 4;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Espaço Reservado para Texto 2"/>
          <p:cNvSpPr txBox="1">
            <a:spLocks/>
          </p:cNvSpPr>
          <p:nvPr/>
        </p:nvSpPr>
        <p:spPr>
          <a:xfrm>
            <a:off x="5358235" y="2132856"/>
            <a:ext cx="43790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4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Espaço Reservado para Texto 2"/>
          <p:cNvSpPr txBox="1">
            <a:spLocks/>
          </p:cNvSpPr>
          <p:nvPr/>
        </p:nvSpPr>
        <p:spPr>
          <a:xfrm>
            <a:off x="364963" y="2387083"/>
            <a:ext cx="2334829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m[2][0] = 3;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Espaço Reservado para Texto 2"/>
          <p:cNvSpPr txBox="1">
            <a:spLocks/>
          </p:cNvSpPr>
          <p:nvPr/>
        </p:nvSpPr>
        <p:spPr>
          <a:xfrm>
            <a:off x="5358235" y="3488381"/>
            <a:ext cx="43790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>
                <a:solidFill>
                  <a:srgbClr val="FFFFFF"/>
                </a:solidFill>
                <a:latin typeface="Calibri"/>
              </a:rPr>
              <a:t>3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Espaço Reservado para Texto 2"/>
          <p:cNvSpPr txBox="1">
            <a:spLocks/>
          </p:cNvSpPr>
          <p:nvPr/>
        </p:nvSpPr>
        <p:spPr>
          <a:xfrm>
            <a:off x="367070" y="2837021"/>
            <a:ext cx="2334829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m[0][</a:t>
            </a:r>
            <a:r>
              <a:rPr lang="pt-BR" dirty="0">
                <a:solidFill>
                  <a:srgbClr val="FFFFFF"/>
                </a:solidFill>
                <a:latin typeface="Calibri"/>
              </a:rPr>
              <a:t>1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] = 5;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Espaço Reservado para Texto 2"/>
          <p:cNvSpPr txBox="1">
            <a:spLocks/>
          </p:cNvSpPr>
          <p:nvPr/>
        </p:nvSpPr>
        <p:spPr>
          <a:xfrm>
            <a:off x="6292591" y="2123048"/>
            <a:ext cx="43790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>
                <a:solidFill>
                  <a:srgbClr val="FFFFFF"/>
                </a:solidFill>
                <a:latin typeface="Calibri"/>
              </a:rPr>
              <a:t>5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4595322" y="1398515"/>
            <a:ext cx="2231397" cy="2480493"/>
            <a:chOff x="4595322" y="1398515"/>
            <a:chExt cx="2231397" cy="2480493"/>
          </a:xfrm>
        </p:grpSpPr>
        <p:sp>
          <p:nvSpPr>
            <p:cNvPr id="3" name="CaixaDeTexto 2"/>
            <p:cNvSpPr txBox="1"/>
            <p:nvPr/>
          </p:nvSpPr>
          <p:spPr>
            <a:xfrm>
              <a:off x="5290667" y="1398515"/>
              <a:ext cx="15360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smtClean="0">
                  <a:solidFill>
                    <a:schemeClr val="tx1">
                      <a:lumMod val="75000"/>
                    </a:schemeClr>
                  </a:solidFill>
                </a:rPr>
                <a:t>0            1</a:t>
              </a:r>
              <a:endParaRPr lang="pt-BR" sz="2400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4595322" y="2124682"/>
              <a:ext cx="39533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smtClean="0">
                  <a:solidFill>
                    <a:schemeClr val="tx1">
                      <a:lumMod val="75000"/>
                    </a:schemeClr>
                  </a:solidFill>
                </a:rPr>
                <a:t>0            </a:t>
              </a:r>
            </a:p>
            <a:p>
              <a:endParaRPr lang="pt-BR" sz="1600" dirty="0">
                <a:solidFill>
                  <a:schemeClr val="tx1">
                    <a:lumMod val="75000"/>
                  </a:schemeClr>
                </a:solidFill>
              </a:endParaRPr>
            </a:p>
            <a:p>
              <a:r>
                <a:rPr lang="pt-BR" sz="2400" dirty="0" smtClean="0">
                  <a:solidFill>
                    <a:schemeClr val="tx1">
                      <a:lumMod val="75000"/>
                    </a:schemeClr>
                  </a:solidFill>
                </a:rPr>
                <a:t>1</a:t>
              </a:r>
            </a:p>
            <a:p>
              <a:endParaRPr lang="pt-BR" sz="2000" dirty="0">
                <a:solidFill>
                  <a:schemeClr val="tx1">
                    <a:lumMod val="75000"/>
                  </a:schemeClr>
                </a:solidFill>
              </a:endParaRPr>
            </a:p>
            <a:p>
              <a:r>
                <a:rPr lang="pt-BR" sz="2400" dirty="0" smtClean="0">
                  <a:solidFill>
                    <a:schemeClr val="tx1">
                      <a:lumMod val="75000"/>
                    </a:schemeClr>
                  </a:solidFill>
                </a:rPr>
                <a:t>2</a:t>
              </a:r>
              <a:endParaRPr lang="pt-BR" sz="2400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6940657" y="21607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FF00"/>
                </a:solidFill>
              </a:rPr>
              <a:t>m</a:t>
            </a:r>
            <a:endParaRPr lang="pt-B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550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4" grpId="0" animBg="1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482943" cy="3172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m[3][2];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/>
              <a:t>for </a:t>
            </a:r>
            <a:r>
              <a:rPr lang="pt-BR" dirty="0" smtClean="0"/>
              <a:t>(</a:t>
            </a:r>
            <a:r>
              <a:rPr lang="pt-BR" dirty="0" err="1" smtClean="0"/>
              <a:t>int</a:t>
            </a:r>
            <a:r>
              <a:rPr lang="pt-BR" dirty="0" smtClean="0"/>
              <a:t> </a:t>
            </a:r>
            <a:r>
              <a:rPr lang="pt-BR" dirty="0" smtClean="0"/>
              <a:t>L=0</a:t>
            </a:r>
            <a:r>
              <a:rPr lang="pt-BR" dirty="0"/>
              <a:t>; </a:t>
            </a:r>
            <a:r>
              <a:rPr lang="pt-BR" dirty="0" smtClean="0"/>
              <a:t>L</a:t>
            </a:r>
            <a:r>
              <a:rPr lang="pt-BR" dirty="0" smtClean="0"/>
              <a:t>&lt;3</a:t>
            </a:r>
            <a:r>
              <a:rPr lang="pt-BR" dirty="0" smtClean="0"/>
              <a:t>; </a:t>
            </a:r>
            <a:r>
              <a:rPr lang="pt-BR" dirty="0"/>
              <a:t>L</a:t>
            </a:r>
            <a:r>
              <a:rPr lang="pt-BR" dirty="0" smtClean="0"/>
              <a:t>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/>
              <a:t> </a:t>
            </a:r>
            <a:r>
              <a:rPr lang="pt-BR" dirty="0" smtClean="0"/>
              <a:t>  for(</a:t>
            </a:r>
            <a:r>
              <a:rPr lang="pt-BR" dirty="0" err="1" smtClean="0"/>
              <a:t>int</a:t>
            </a:r>
            <a:r>
              <a:rPr lang="pt-BR" dirty="0" smtClean="0"/>
              <a:t> C=0; C&lt;2; C++) {</a:t>
            </a:r>
            <a:endParaRPr lang="pt-BR" dirty="0" smtClean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dirty="0" smtClean="0"/>
              <a:t>  </a:t>
            </a:r>
            <a:r>
              <a:rPr lang="pt-BR" dirty="0" err="1" smtClean="0"/>
              <a:t>scanf</a:t>
            </a:r>
            <a:r>
              <a:rPr lang="pt-BR" dirty="0" smtClean="0"/>
              <a:t>(</a:t>
            </a:r>
            <a:r>
              <a:rPr lang="pt-BR" dirty="0">
                <a:solidFill>
                  <a:srgbClr val="FFFFFF"/>
                </a:solidFill>
              </a:rPr>
              <a:t>"</a:t>
            </a:r>
            <a:r>
              <a:rPr lang="pt-BR" dirty="0" smtClean="0"/>
              <a:t>%d</a:t>
            </a:r>
            <a:r>
              <a:rPr lang="pt-BR" dirty="0">
                <a:solidFill>
                  <a:srgbClr val="FFFFFF"/>
                </a:solidFill>
              </a:rPr>
              <a:t>"</a:t>
            </a:r>
            <a:r>
              <a:rPr lang="pt-BR" dirty="0" smtClean="0"/>
              <a:t>, </a:t>
            </a:r>
            <a:r>
              <a:rPr lang="pt-BR" dirty="0" smtClean="0"/>
              <a:t>&amp;m[L][C]);</a:t>
            </a:r>
            <a:endParaRPr lang="pt-BR" dirty="0" smtClean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   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}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Matrizes: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Exemplo 1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570739"/>
            <a:ext cx="5333387" cy="2030979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escrever um pequeno código para atribuir valores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inteiros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lidos do teclado para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uma matriz com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3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linhas e 2 colunas.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 vamos utilizar 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para nos ajudar.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3" name="Espaço Reservado para Texto 2"/>
          <p:cNvSpPr txBox="1">
            <a:spLocks/>
          </p:cNvSpPr>
          <p:nvPr/>
        </p:nvSpPr>
        <p:spPr>
          <a:xfrm>
            <a:off x="5447928" y="2123836"/>
            <a:ext cx="1284312" cy="18646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?       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?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endParaRPr lang="pt-BR" sz="300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?        ?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endParaRPr lang="pt-BR" sz="600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?        ?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0" name="Texto explicativo retangular com cantos arredondados 39"/>
          <p:cNvSpPr/>
          <p:nvPr/>
        </p:nvSpPr>
        <p:spPr bwMode="auto">
          <a:xfrm>
            <a:off x="402572" y="4570739"/>
            <a:ext cx="5333387" cy="2029065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Por se tratar de duas dimensões, vamos usar 2 laços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cada um controlando uma variável,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L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para linha 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para coluna.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107209" y="1989763"/>
            <a:ext cx="2265496" cy="2045208"/>
            <a:chOff x="5107209" y="1989763"/>
            <a:chExt cx="2265496" cy="2045208"/>
          </a:xfrm>
        </p:grpSpPr>
        <p:sp>
          <p:nvSpPr>
            <p:cNvPr id="35" name="CaixaDeTexto 34"/>
            <p:cNvSpPr txBox="1"/>
            <p:nvPr/>
          </p:nvSpPr>
          <p:spPr>
            <a:xfrm>
              <a:off x="6940657" y="216076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m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13" name="Retângulo 12"/>
            <p:cNvSpPr/>
            <p:nvPr/>
          </p:nvSpPr>
          <p:spPr bwMode="auto">
            <a:xfrm>
              <a:off x="5107209" y="1989763"/>
              <a:ext cx="1787078" cy="2045208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1128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  <p:bldP spid="14" grpId="0" animBg="1"/>
      <p:bldP spid="33" grpId="0" build="p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482943" cy="3330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m[3][3];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for </a:t>
            </a:r>
            <a:r>
              <a:rPr lang="pt-BR" sz="2800" dirty="0" smtClean="0"/>
              <a:t>(</a:t>
            </a:r>
            <a:r>
              <a:rPr lang="pt-BR" sz="2800" dirty="0" err="1" smtClean="0"/>
              <a:t>int</a:t>
            </a:r>
            <a:r>
              <a:rPr lang="pt-BR" sz="2800" dirty="0" smtClean="0"/>
              <a:t> </a:t>
            </a:r>
            <a:r>
              <a:rPr lang="pt-BR" sz="2800" dirty="0" smtClean="0"/>
              <a:t>L=0</a:t>
            </a:r>
            <a:r>
              <a:rPr lang="pt-BR" sz="2800" dirty="0"/>
              <a:t>; </a:t>
            </a:r>
            <a:r>
              <a:rPr lang="pt-BR" sz="2800" dirty="0" smtClean="0"/>
              <a:t>L</a:t>
            </a:r>
            <a:r>
              <a:rPr lang="pt-BR" sz="2800" dirty="0" smtClean="0"/>
              <a:t>&lt;3</a:t>
            </a:r>
            <a:r>
              <a:rPr lang="pt-BR" sz="2800" dirty="0" smtClean="0"/>
              <a:t>; </a:t>
            </a:r>
            <a:r>
              <a:rPr lang="pt-BR" sz="2800" dirty="0"/>
              <a:t>L</a:t>
            </a:r>
            <a:r>
              <a:rPr lang="pt-BR" sz="2800" dirty="0" smtClean="0"/>
              <a:t>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 </a:t>
            </a:r>
            <a:r>
              <a:rPr lang="pt-BR" sz="2800" dirty="0" smtClean="0"/>
              <a:t>  for(</a:t>
            </a:r>
            <a:r>
              <a:rPr lang="pt-BR" sz="2800" dirty="0" err="1" smtClean="0"/>
              <a:t>int</a:t>
            </a:r>
            <a:r>
              <a:rPr lang="pt-BR" sz="2800" dirty="0" smtClean="0"/>
              <a:t> C=0; C&lt;3; C++) {</a:t>
            </a:r>
            <a:endParaRPr lang="pt-BR" sz="2800" dirty="0" smtClean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/>
              <a:t>      </a:t>
            </a:r>
            <a:r>
              <a:rPr lang="pt-BR" sz="2800" dirty="0" err="1" smtClean="0"/>
              <a:t>if</a:t>
            </a:r>
            <a:r>
              <a:rPr lang="pt-BR" sz="2800" dirty="0" smtClean="0"/>
              <a:t> (L==C) m[L][C] = 1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/>
              <a:t>             </a:t>
            </a:r>
            <a:r>
              <a:rPr lang="pt-BR" sz="2800" dirty="0" err="1" smtClean="0"/>
              <a:t>else</a:t>
            </a:r>
            <a:r>
              <a:rPr lang="pt-BR" sz="2800" dirty="0" smtClean="0"/>
              <a:t> m[L][C] = 0</a:t>
            </a:r>
            <a:r>
              <a:rPr lang="pt-BR" sz="2800" dirty="0" smtClean="0"/>
              <a:t>;</a:t>
            </a:r>
            <a:endParaRPr lang="pt-BR" sz="2800" dirty="0" smtClean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 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Matrizes: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Exemplo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2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570739"/>
            <a:ext cx="5333387" cy="2030979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criar agora um código que gere uma matriz identidade de ordem 3, isto é, a diagonal principal da matriz será toda preenchida com 1 e as demais posições terão o valor 0.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3" name="Espaço Reservado para Texto 2"/>
          <p:cNvSpPr txBox="1">
            <a:spLocks/>
          </p:cNvSpPr>
          <p:nvPr/>
        </p:nvSpPr>
        <p:spPr>
          <a:xfrm>
            <a:off x="5447928" y="2123836"/>
            <a:ext cx="2277888" cy="18646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1        0       0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300" dirty="0" smtClean="0">
                <a:solidFill>
                  <a:srgbClr val="FFFFFF"/>
                </a:solidFill>
                <a:latin typeface="Calibri"/>
              </a:rPr>
              <a:t> 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0        1       0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endParaRPr lang="pt-BR" sz="600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0        0       1</a:t>
            </a:r>
            <a:endParaRPr lang="pt-BR" dirty="0">
              <a:solidFill>
                <a:srgbClr val="FFFFFF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107208" y="1989763"/>
            <a:ext cx="3353224" cy="2045208"/>
            <a:chOff x="5107208" y="1989763"/>
            <a:chExt cx="3353224" cy="2045208"/>
          </a:xfrm>
        </p:grpSpPr>
        <p:sp>
          <p:nvSpPr>
            <p:cNvPr id="35" name="CaixaDeTexto 34"/>
            <p:cNvSpPr txBox="1"/>
            <p:nvPr/>
          </p:nvSpPr>
          <p:spPr>
            <a:xfrm>
              <a:off x="8028384" y="21788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m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13" name="Retângulo 12"/>
            <p:cNvSpPr/>
            <p:nvPr/>
          </p:nvSpPr>
          <p:spPr bwMode="auto">
            <a:xfrm>
              <a:off x="5107208" y="1989763"/>
              <a:ext cx="2705151" cy="2045208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12516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  <p:bldP spid="14" grpId="0" animBg="1"/>
      <p:bldP spid="33" grpId="0" uiExpand="1" build="p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517</TotalTime>
  <Words>1083</Words>
  <Application>Microsoft Office PowerPoint</Application>
  <PresentationFormat>Apresentação na tela (4:3)</PresentationFormat>
  <Paragraphs>92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Relembrando: Vetores</vt:lpstr>
      <vt:lpstr>Matrizes</vt:lpstr>
      <vt:lpstr>Matrizes</vt:lpstr>
      <vt:lpstr>Matrizes: Exemplo 1</vt:lpstr>
      <vt:lpstr>Matrizes: Exemplo 2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58</cp:revision>
  <dcterms:created xsi:type="dcterms:W3CDTF">2015-06-30T13:28:46Z</dcterms:created>
  <dcterms:modified xsi:type="dcterms:W3CDTF">2020-04-11T18:28:02Z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