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26"/>
  </p:notesMasterIdLst>
  <p:sldIdLst>
    <p:sldId id="257" r:id="rId4"/>
    <p:sldId id="294" r:id="rId5"/>
    <p:sldId id="308" r:id="rId6"/>
    <p:sldId id="297" r:id="rId7"/>
    <p:sldId id="299" r:id="rId8"/>
    <p:sldId id="298" r:id="rId9"/>
    <p:sldId id="300" r:id="rId10"/>
    <p:sldId id="301" r:id="rId11"/>
    <p:sldId id="302" r:id="rId12"/>
    <p:sldId id="303" r:id="rId13"/>
    <p:sldId id="304" r:id="rId14"/>
    <p:sldId id="305" r:id="rId15"/>
    <p:sldId id="309" r:id="rId16"/>
    <p:sldId id="306" r:id="rId17"/>
    <p:sldId id="307" r:id="rId18"/>
    <p:sldId id="310" r:id="rId19"/>
    <p:sldId id="312" r:id="rId20"/>
    <p:sldId id="311" r:id="rId21"/>
    <p:sldId id="316" r:id="rId22"/>
    <p:sldId id="314" r:id="rId23"/>
    <p:sldId id="319" r:id="rId24"/>
    <p:sldId id="32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68" autoAdjust="0"/>
    <p:restoredTop sz="94660"/>
  </p:normalViewPr>
  <p:slideViewPr>
    <p:cSldViewPr>
      <p:cViewPr varScale="1">
        <p:scale>
          <a:sx n="92" d="100"/>
          <a:sy n="92" d="100"/>
        </p:scale>
        <p:origin x="138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2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DCA30-2ED5-41C4-A072-F195EC56C9D7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7E218-9473-4E4E-BA13-22C19D99876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4/11/2020 3:28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181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4/11/2020 4:32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89312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4/11/2020 4:52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57777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4/11/2020 4:55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63830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4/11/2020 5:20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55602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4/11/2020 5:26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52280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4/11/2020 5:26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54371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4/11/2020 5:48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29300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4/11/2020 5:52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96620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4/11/2020 6:10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5560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4/11/2020 3:28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19669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4/11/2020 4:01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80178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4/11/2020 3:56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35566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4/11/2020 4:03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7405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4/11/2020 4:12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44488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4/11/2020 4:16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56080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4/11/2020 4:23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91203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4/11/2020 4:27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6633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dirty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ESTRUTURAS DE DADOS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</a:t>
            </a: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07</a:t>
            </a:r>
            <a:endParaRPr lang="pt-BR" sz="4000" b="0" dirty="0" smtClean="0">
              <a:solidFill>
                <a:srgbClr val="FFFFFF">
                  <a:tint val="75000"/>
                </a:srgbClr>
              </a:solidFill>
            </a:endParaRP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23528" y="391287"/>
            <a:ext cx="3555573" cy="1858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sz="2800" dirty="0" err="1" smtClean="0">
                <a:solidFill>
                  <a:srgbClr val="FFFFFF"/>
                </a:solidFill>
                <a:latin typeface="Calibri"/>
              </a:rPr>
              <a:t>int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 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n = 1;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for (</a:t>
            </a:r>
            <a:r>
              <a:rPr lang="pt-BR" sz="2800" dirty="0" err="1" smtClean="0">
                <a:solidFill>
                  <a:srgbClr val="FFFFFF"/>
                </a:solidFill>
                <a:latin typeface="Calibri"/>
              </a:rPr>
              <a:t>int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 i=0; i&lt;2; i++) {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sz="2800" dirty="0">
                <a:solidFill>
                  <a:srgbClr val="FFFFFF"/>
                </a:solidFill>
                <a:latin typeface="Calibri"/>
              </a:rPr>
              <a:t> 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  n=n*i;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sz="2800" dirty="0">
                <a:solidFill>
                  <a:srgbClr val="FFFFFF"/>
                </a:solidFill>
                <a:latin typeface="Calibri"/>
              </a:rPr>
              <a:t>}</a:t>
            </a:r>
            <a:endParaRPr lang="pt-BR" sz="2800" dirty="0" smtClean="0">
              <a:solidFill>
                <a:srgbClr val="FFFFFF"/>
              </a:solidFill>
              <a:latin typeface="Calibri"/>
            </a:endParaRPr>
          </a:p>
        </p:txBody>
      </p:sp>
      <p:graphicFrame>
        <p:nvGraphicFramePr>
          <p:cNvPr id="36" name="Tabela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801889"/>
              </p:ext>
            </p:extLst>
          </p:nvPr>
        </p:nvGraphicFramePr>
        <p:xfrm>
          <a:off x="7092280" y="557972"/>
          <a:ext cx="1848036" cy="509120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924018"/>
                <a:gridCol w="924018"/>
              </a:tblGrid>
              <a:tr h="345594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n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i</a:t>
                      </a:r>
                      <a:endParaRPr lang="pt-BR" sz="2000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o explicativo retangular com cantos arredondados 13"/>
          <p:cNvSpPr/>
          <p:nvPr/>
        </p:nvSpPr>
        <p:spPr bwMode="auto">
          <a:xfrm>
            <a:off x="402573" y="4011525"/>
            <a:ext cx="5333387" cy="2590193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Voltamos ao </a:t>
            </a:r>
            <a:r>
              <a:rPr lang="pt-BR" sz="2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for</a:t>
            </a:r>
            <a:r>
              <a:rPr lang="pt-BR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, agora </a:t>
            </a:r>
            <a:r>
              <a:rPr lang="pt-BR" sz="2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i</a:t>
            </a:r>
            <a:r>
              <a:rPr lang="pt-BR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é incrementado (++), não esqueça de trocar seu valor na tabela.</a:t>
            </a:r>
            <a:endParaRPr lang="pt-BR" sz="23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7086306" y="188640"/>
            <a:ext cx="1854010" cy="36933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FF00"/>
                </a:solidFill>
              </a:rPr>
              <a:t>VARIÁVEIS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2" name="Seta para a esquerda 1"/>
          <p:cNvSpPr/>
          <p:nvPr/>
        </p:nvSpPr>
        <p:spPr bwMode="auto">
          <a:xfrm flipH="1">
            <a:off x="47925" y="908720"/>
            <a:ext cx="203595" cy="328682"/>
          </a:xfrm>
          <a:prstGeom prst="lef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7380312" y="105273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1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8316416" y="105273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0</a:t>
            </a:r>
            <a:endParaRPr lang="pt-BR" dirty="0">
              <a:solidFill>
                <a:schemeClr val="bg1"/>
              </a:solidFill>
            </a:endParaRPr>
          </a:p>
        </p:txBody>
      </p:sp>
      <p:cxnSp>
        <p:nvCxnSpPr>
          <p:cNvPr id="5" name="Conector reto 4"/>
          <p:cNvCxnSpPr/>
          <p:nvPr/>
        </p:nvCxnSpPr>
        <p:spPr>
          <a:xfrm>
            <a:off x="7380312" y="1052736"/>
            <a:ext cx="360040" cy="3693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7389974" y="1617125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0</a:t>
            </a:r>
            <a:endParaRPr lang="pt-BR" dirty="0">
              <a:solidFill>
                <a:schemeClr val="bg1"/>
              </a:solidFill>
            </a:endParaRPr>
          </a:p>
        </p:txBody>
      </p:sp>
      <p:cxnSp>
        <p:nvCxnSpPr>
          <p:cNvPr id="13" name="Conector reto 12"/>
          <p:cNvCxnSpPr/>
          <p:nvPr/>
        </p:nvCxnSpPr>
        <p:spPr>
          <a:xfrm>
            <a:off x="8315541" y="1064611"/>
            <a:ext cx="360040" cy="3693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>
          <a:xfrm>
            <a:off x="7344308" y="1617125"/>
            <a:ext cx="360040" cy="3693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ixaDeTexto 17"/>
          <p:cNvSpPr txBox="1"/>
          <p:nvPr/>
        </p:nvSpPr>
        <p:spPr>
          <a:xfrm>
            <a:off x="7416316" y="223169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0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8316416" y="1605989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1</a:t>
            </a:r>
            <a:endParaRPr lang="pt-BR" dirty="0">
              <a:solidFill>
                <a:schemeClr val="bg1"/>
              </a:solidFill>
            </a:endParaRPr>
          </a:p>
        </p:txBody>
      </p:sp>
      <p:cxnSp>
        <p:nvCxnSpPr>
          <p:cNvPr id="19" name="Conector reto 18"/>
          <p:cNvCxnSpPr/>
          <p:nvPr/>
        </p:nvCxnSpPr>
        <p:spPr>
          <a:xfrm>
            <a:off x="8294078" y="1617125"/>
            <a:ext cx="360040" cy="3693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ixaDeTexto 19"/>
          <p:cNvSpPr txBox="1"/>
          <p:nvPr/>
        </p:nvSpPr>
        <p:spPr>
          <a:xfrm>
            <a:off x="8316416" y="2250257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2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65964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" grpId="0" animBg="1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23528" y="391287"/>
            <a:ext cx="3555573" cy="1858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sz="2800" dirty="0" err="1" smtClean="0">
                <a:solidFill>
                  <a:srgbClr val="FFFFFF"/>
                </a:solidFill>
                <a:latin typeface="Calibri"/>
              </a:rPr>
              <a:t>int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 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n = 1;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for (</a:t>
            </a:r>
            <a:r>
              <a:rPr lang="pt-BR" sz="2800" dirty="0" err="1" smtClean="0">
                <a:solidFill>
                  <a:srgbClr val="FFFFFF"/>
                </a:solidFill>
                <a:latin typeface="Calibri"/>
              </a:rPr>
              <a:t>int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 i=0; i&lt;2; i++) {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sz="2800" dirty="0">
                <a:solidFill>
                  <a:srgbClr val="FFFFFF"/>
                </a:solidFill>
                <a:latin typeface="Calibri"/>
              </a:rPr>
              <a:t> 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  n=n*i;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sz="2800" dirty="0">
                <a:solidFill>
                  <a:srgbClr val="FFFFFF"/>
                </a:solidFill>
                <a:latin typeface="Calibri"/>
              </a:rPr>
              <a:t>}</a:t>
            </a:r>
            <a:endParaRPr lang="pt-BR" sz="2800" dirty="0" smtClean="0">
              <a:solidFill>
                <a:srgbClr val="FFFFFF"/>
              </a:solidFill>
              <a:latin typeface="Calibri"/>
            </a:endParaRPr>
          </a:p>
        </p:txBody>
      </p:sp>
      <p:graphicFrame>
        <p:nvGraphicFramePr>
          <p:cNvPr id="36" name="Tabela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801889"/>
              </p:ext>
            </p:extLst>
          </p:nvPr>
        </p:nvGraphicFramePr>
        <p:xfrm>
          <a:off x="7092280" y="557972"/>
          <a:ext cx="1848036" cy="509120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924018"/>
                <a:gridCol w="924018"/>
              </a:tblGrid>
              <a:tr h="345594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n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i</a:t>
                      </a:r>
                      <a:endParaRPr lang="pt-BR" sz="2000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o explicativo retangular com cantos arredondados 13"/>
          <p:cNvSpPr/>
          <p:nvPr/>
        </p:nvSpPr>
        <p:spPr bwMode="auto">
          <a:xfrm>
            <a:off x="402573" y="4011525"/>
            <a:ext cx="5333387" cy="2590193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Porém agora chegamos ao final do laço </a:t>
            </a:r>
            <a:r>
              <a:rPr lang="pt-BR" sz="2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for</a:t>
            </a:r>
            <a:r>
              <a:rPr lang="pt-BR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, já que o valor de </a:t>
            </a:r>
            <a:r>
              <a:rPr lang="pt-BR" sz="2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i</a:t>
            </a:r>
            <a:r>
              <a:rPr lang="pt-BR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não é menor que 2. Então encerramos a execução do código por 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não ter </a:t>
            </a:r>
            <a:r>
              <a:rPr lang="pt-BR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mais instruções.</a:t>
            </a:r>
            <a:endParaRPr lang="pt-BR" sz="23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7086306" y="188640"/>
            <a:ext cx="1854010" cy="36933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FF00"/>
                </a:solidFill>
              </a:rPr>
              <a:t>VARIÁVEIS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2" name="Seta para a esquerda 1"/>
          <p:cNvSpPr/>
          <p:nvPr/>
        </p:nvSpPr>
        <p:spPr bwMode="auto">
          <a:xfrm flipH="1">
            <a:off x="47925" y="2236222"/>
            <a:ext cx="203595" cy="328682"/>
          </a:xfrm>
          <a:prstGeom prst="lef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7380312" y="105273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1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8316416" y="105273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0</a:t>
            </a:r>
            <a:endParaRPr lang="pt-BR" dirty="0">
              <a:solidFill>
                <a:schemeClr val="bg1"/>
              </a:solidFill>
            </a:endParaRPr>
          </a:p>
        </p:txBody>
      </p:sp>
      <p:cxnSp>
        <p:nvCxnSpPr>
          <p:cNvPr id="5" name="Conector reto 4"/>
          <p:cNvCxnSpPr/>
          <p:nvPr/>
        </p:nvCxnSpPr>
        <p:spPr>
          <a:xfrm>
            <a:off x="7380312" y="1052736"/>
            <a:ext cx="360040" cy="3693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7389974" y="1617125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0</a:t>
            </a:r>
            <a:endParaRPr lang="pt-BR" dirty="0">
              <a:solidFill>
                <a:schemeClr val="bg1"/>
              </a:solidFill>
            </a:endParaRPr>
          </a:p>
        </p:txBody>
      </p:sp>
      <p:cxnSp>
        <p:nvCxnSpPr>
          <p:cNvPr id="13" name="Conector reto 12"/>
          <p:cNvCxnSpPr/>
          <p:nvPr/>
        </p:nvCxnSpPr>
        <p:spPr>
          <a:xfrm>
            <a:off x="8315541" y="1064611"/>
            <a:ext cx="360040" cy="3693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>
          <a:xfrm>
            <a:off x="7344308" y="1617125"/>
            <a:ext cx="360040" cy="3693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ixaDeTexto 17"/>
          <p:cNvSpPr txBox="1"/>
          <p:nvPr/>
        </p:nvSpPr>
        <p:spPr>
          <a:xfrm>
            <a:off x="7416316" y="223169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0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8316416" y="1605989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1</a:t>
            </a:r>
            <a:endParaRPr lang="pt-BR" dirty="0">
              <a:solidFill>
                <a:schemeClr val="bg1"/>
              </a:solidFill>
            </a:endParaRPr>
          </a:p>
        </p:txBody>
      </p:sp>
      <p:cxnSp>
        <p:nvCxnSpPr>
          <p:cNvPr id="19" name="Conector reto 18"/>
          <p:cNvCxnSpPr/>
          <p:nvPr/>
        </p:nvCxnSpPr>
        <p:spPr>
          <a:xfrm>
            <a:off x="8294078" y="1617125"/>
            <a:ext cx="360040" cy="3693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ixaDeTexto 19"/>
          <p:cNvSpPr txBox="1"/>
          <p:nvPr/>
        </p:nvSpPr>
        <p:spPr>
          <a:xfrm>
            <a:off x="8316416" y="2250257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2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22" name="Texto explicativo retangular com cantos arredondados 21"/>
          <p:cNvSpPr/>
          <p:nvPr/>
        </p:nvSpPr>
        <p:spPr bwMode="auto">
          <a:xfrm>
            <a:off x="402573" y="4011525"/>
            <a:ext cx="5333387" cy="2590193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Agora podemos responder a pergunta do início, “qual </a:t>
            </a:r>
            <a:r>
              <a:rPr lang="pt-BR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o valor final de n ao término do código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?”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n é igual a 0 (zero) ao término do código</a:t>
            </a:r>
            <a:endParaRPr lang="pt-BR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34149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" grpId="0" animBg="1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23528" y="391287"/>
            <a:ext cx="3555573" cy="1858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sz="2800" dirty="0" err="1" smtClean="0">
                <a:solidFill>
                  <a:srgbClr val="FFFFFF"/>
                </a:solidFill>
                <a:latin typeface="Calibri"/>
              </a:rPr>
              <a:t>int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 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n[2]={1,2};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for (</a:t>
            </a:r>
            <a:r>
              <a:rPr lang="pt-BR" sz="2800" dirty="0" err="1" smtClean="0">
                <a:solidFill>
                  <a:srgbClr val="FFFFFF"/>
                </a:solidFill>
                <a:latin typeface="Calibri"/>
              </a:rPr>
              <a:t>int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 i=0; i&lt;2; i++) {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sz="2800" dirty="0">
                <a:solidFill>
                  <a:srgbClr val="FFFFFF"/>
                </a:solidFill>
                <a:latin typeface="Calibri"/>
              </a:rPr>
              <a:t> 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  n[i]=n[i]*i;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sz="2800" dirty="0">
                <a:solidFill>
                  <a:srgbClr val="FFFFFF"/>
                </a:solidFill>
                <a:latin typeface="Calibri"/>
              </a:rPr>
              <a:t>}</a:t>
            </a:r>
            <a:endParaRPr lang="pt-BR" sz="2800" dirty="0" smtClean="0">
              <a:solidFill>
                <a:srgbClr val="FFFFFF"/>
              </a:solidFill>
              <a:latin typeface="Calibri"/>
            </a:endParaRPr>
          </a:p>
        </p:txBody>
      </p:sp>
      <p:graphicFrame>
        <p:nvGraphicFramePr>
          <p:cNvPr id="36" name="Tabela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699520"/>
              </p:ext>
            </p:extLst>
          </p:nvPr>
        </p:nvGraphicFramePr>
        <p:xfrm>
          <a:off x="6730557" y="557972"/>
          <a:ext cx="2196117" cy="509120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732039"/>
                <a:gridCol w="732039"/>
                <a:gridCol w="732039"/>
              </a:tblGrid>
              <a:tr h="345594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n[0]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n[1]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i</a:t>
                      </a:r>
                      <a:endParaRPr lang="pt-BR" sz="2000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o explicativo retangular com cantos arredondados 13"/>
          <p:cNvSpPr/>
          <p:nvPr/>
        </p:nvSpPr>
        <p:spPr bwMode="auto">
          <a:xfrm>
            <a:off x="402573" y="4011525"/>
            <a:ext cx="5333387" cy="2590193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Se você perceber variáveis compostas, crie sua tabela de forma tal que comporte a estrutura composta.</a:t>
            </a:r>
            <a:endParaRPr lang="pt-BR" sz="23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730556" y="188640"/>
            <a:ext cx="2209759" cy="36933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FF00"/>
                </a:solidFill>
              </a:rPr>
              <a:t>VARIÁVEIS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6948264" y="105273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1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7675102" y="1045599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2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23" name="Seta para a esquerda 22"/>
          <p:cNvSpPr/>
          <p:nvPr/>
        </p:nvSpPr>
        <p:spPr bwMode="auto">
          <a:xfrm flipH="1">
            <a:off x="47925" y="404664"/>
            <a:ext cx="203595" cy="328682"/>
          </a:xfrm>
          <a:prstGeom prst="lef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4" name="Texto explicativo retangular com cantos arredondados 23"/>
          <p:cNvSpPr/>
          <p:nvPr/>
        </p:nvSpPr>
        <p:spPr bwMode="auto">
          <a:xfrm>
            <a:off x="409393" y="4011525"/>
            <a:ext cx="5333387" cy="2590193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E siga percorrendo o código...</a:t>
            </a:r>
            <a:endParaRPr lang="pt-BR" sz="23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84650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6" grpId="0" animBg="1"/>
      <p:bldP spid="3" grpId="0"/>
      <p:bldP spid="21" grpId="0"/>
      <p:bldP spid="23" grpId="0" animBg="1"/>
      <p:bldP spid="2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dirty="0" smtClean="0"/>
              <a:t>Rastreando valores</a:t>
            </a:r>
          </a:p>
          <a:p>
            <a:r>
              <a:rPr lang="pt-BR" sz="5400" b="0" dirty="0" smtClean="0"/>
              <a:t>(variáveis compostas)</a:t>
            </a:r>
            <a:endParaRPr lang="pt-BR" sz="5400" b="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36315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23528" y="391287"/>
            <a:ext cx="5896214" cy="1368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800" dirty="0" err="1">
                <a:solidFill>
                  <a:srgbClr val="FFFFFF"/>
                </a:solidFill>
              </a:rPr>
              <a:t>int</a:t>
            </a:r>
            <a:r>
              <a:rPr lang="pt-BR" sz="2800" dirty="0">
                <a:solidFill>
                  <a:srgbClr val="FFFFFF"/>
                </a:solidFill>
              </a:rPr>
              <a:t> </a:t>
            </a:r>
            <a:r>
              <a:rPr lang="pt-BR" sz="2800" dirty="0" smtClean="0">
                <a:solidFill>
                  <a:srgbClr val="FFFFFF"/>
                </a:solidFill>
              </a:rPr>
              <a:t>m[2</a:t>
            </a:r>
            <a:r>
              <a:rPr lang="pt-BR" sz="2800" dirty="0">
                <a:solidFill>
                  <a:srgbClr val="FFFFFF"/>
                </a:solidFill>
              </a:rPr>
              <a:t>][3] = </a:t>
            </a:r>
            <a:r>
              <a:rPr lang="pt-BR" sz="2800" dirty="0" smtClean="0">
                <a:solidFill>
                  <a:srgbClr val="FFFFFF"/>
                </a:solidFill>
              </a:rPr>
              <a:t>{   {</a:t>
            </a:r>
            <a:r>
              <a:rPr lang="pt-BR" sz="2800" dirty="0">
                <a:solidFill>
                  <a:srgbClr val="FFFFFF"/>
                </a:solidFill>
              </a:rPr>
              <a:t>5,9,6</a:t>
            </a:r>
            <a:r>
              <a:rPr lang="pt-BR" sz="2800" dirty="0" smtClean="0">
                <a:solidFill>
                  <a:srgbClr val="FFFFFF"/>
                </a:solidFill>
              </a:rPr>
              <a:t>},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800" dirty="0">
                <a:solidFill>
                  <a:srgbClr val="FFFFFF"/>
                </a:solidFill>
              </a:rPr>
              <a:t>	</a:t>
            </a:r>
            <a:r>
              <a:rPr lang="pt-BR" sz="2800" dirty="0" smtClean="0">
                <a:solidFill>
                  <a:srgbClr val="FFFFFF"/>
                </a:solidFill>
              </a:rPr>
              <a:t>	     {2,8,7}   };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800" dirty="0" smtClean="0">
                <a:solidFill>
                  <a:srgbClr val="FFFFFF"/>
                </a:solidFill>
              </a:rPr>
              <a:t>m[0][2] = m[0][2] * 2;</a:t>
            </a:r>
          </a:p>
        </p:txBody>
      </p:sp>
      <p:graphicFrame>
        <p:nvGraphicFramePr>
          <p:cNvPr id="36" name="Tabela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57797"/>
              </p:ext>
            </p:extLst>
          </p:nvPr>
        </p:nvGraphicFramePr>
        <p:xfrm>
          <a:off x="3995937" y="557972"/>
          <a:ext cx="4930734" cy="2106207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821789"/>
                <a:gridCol w="821789"/>
                <a:gridCol w="821789"/>
                <a:gridCol w="821789"/>
                <a:gridCol w="821789"/>
                <a:gridCol w="821789"/>
              </a:tblGrid>
              <a:tr h="345594">
                <a:tc>
                  <a:txBody>
                    <a:bodyPr/>
                    <a:lstStyle/>
                    <a:p>
                      <a:pPr algn="ctr"/>
                      <a:r>
                        <a:rPr lang="pt-BR" sz="1600" b="0" dirty="0" smtClean="0"/>
                        <a:t>m[0][0]</a:t>
                      </a:r>
                      <a:endParaRPr lang="pt-B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0" dirty="0" smtClean="0"/>
                        <a:t>m[0][1]</a:t>
                      </a:r>
                      <a:endParaRPr lang="pt-B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0" dirty="0" smtClean="0"/>
                        <a:t>m[0][2]</a:t>
                      </a:r>
                      <a:endParaRPr lang="pt-B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dirty="0" smtClean="0"/>
                        <a:t>m[1][0]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dirty="0" smtClean="0"/>
                        <a:t>m[1][1]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dirty="0" smtClean="0"/>
                        <a:t>m[1][2]</a:t>
                      </a:r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o explicativo retangular com cantos arredondados 13"/>
          <p:cNvSpPr/>
          <p:nvPr/>
        </p:nvSpPr>
        <p:spPr bwMode="auto">
          <a:xfrm>
            <a:off x="402573" y="4011525"/>
            <a:ext cx="5333387" cy="2590193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Se você perceber variáveis compostas, crie sua tabela de forma tal que comporte a estrutura composta.</a:t>
            </a:r>
            <a:endParaRPr lang="pt-BR" sz="23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978948" y="188640"/>
            <a:ext cx="4961368" cy="36933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FF00"/>
                </a:solidFill>
              </a:rPr>
              <a:t>VARIÁVEIS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283968" y="1066829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5             9              6             2              8             7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23" name="Seta para a esquerda 22"/>
          <p:cNvSpPr/>
          <p:nvPr/>
        </p:nvSpPr>
        <p:spPr bwMode="auto">
          <a:xfrm flipH="1">
            <a:off x="47925" y="404664"/>
            <a:ext cx="203595" cy="328682"/>
          </a:xfrm>
          <a:prstGeom prst="lef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4" name="Texto explicativo retangular com cantos arredondados 23"/>
          <p:cNvSpPr/>
          <p:nvPr/>
        </p:nvSpPr>
        <p:spPr bwMode="auto">
          <a:xfrm>
            <a:off x="409393" y="4011525"/>
            <a:ext cx="5333387" cy="2590193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E siga percorrendo o código...</a:t>
            </a:r>
            <a:endParaRPr lang="pt-BR" sz="23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62054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6" grpId="0" animBg="1"/>
      <p:bldP spid="3" grpId="0"/>
      <p:bldP spid="23" grpId="0" animBg="1"/>
      <p:bldP spid="2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23528" y="391287"/>
            <a:ext cx="5896214" cy="1368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800" dirty="0" err="1">
                <a:solidFill>
                  <a:srgbClr val="FFFFFF"/>
                </a:solidFill>
              </a:rPr>
              <a:t>int</a:t>
            </a:r>
            <a:r>
              <a:rPr lang="pt-BR" sz="2800" dirty="0">
                <a:solidFill>
                  <a:srgbClr val="FFFFFF"/>
                </a:solidFill>
              </a:rPr>
              <a:t> </a:t>
            </a:r>
            <a:r>
              <a:rPr lang="pt-BR" sz="2800" dirty="0" smtClean="0">
                <a:solidFill>
                  <a:srgbClr val="FFFFFF"/>
                </a:solidFill>
              </a:rPr>
              <a:t>m[2</a:t>
            </a:r>
            <a:r>
              <a:rPr lang="pt-BR" sz="2800" dirty="0">
                <a:solidFill>
                  <a:srgbClr val="FFFFFF"/>
                </a:solidFill>
              </a:rPr>
              <a:t>][3] = </a:t>
            </a:r>
            <a:r>
              <a:rPr lang="pt-BR" sz="2800" dirty="0" smtClean="0">
                <a:solidFill>
                  <a:srgbClr val="FFFFFF"/>
                </a:solidFill>
              </a:rPr>
              <a:t>{   {</a:t>
            </a:r>
            <a:r>
              <a:rPr lang="pt-BR" sz="2800" dirty="0">
                <a:solidFill>
                  <a:srgbClr val="FFFFFF"/>
                </a:solidFill>
              </a:rPr>
              <a:t>5,9,6</a:t>
            </a:r>
            <a:r>
              <a:rPr lang="pt-BR" sz="2800" dirty="0" smtClean="0">
                <a:solidFill>
                  <a:srgbClr val="FFFFFF"/>
                </a:solidFill>
              </a:rPr>
              <a:t>},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800" dirty="0">
                <a:solidFill>
                  <a:srgbClr val="FFFFFF"/>
                </a:solidFill>
              </a:rPr>
              <a:t>	</a:t>
            </a:r>
            <a:r>
              <a:rPr lang="pt-BR" sz="2800" dirty="0" smtClean="0">
                <a:solidFill>
                  <a:srgbClr val="FFFFFF"/>
                </a:solidFill>
              </a:rPr>
              <a:t>	     {2,8,7}   };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800" dirty="0" smtClean="0">
                <a:solidFill>
                  <a:srgbClr val="FFFFFF"/>
                </a:solidFill>
              </a:rPr>
              <a:t>m[0][2] = m[0][2] * 2;</a:t>
            </a:r>
          </a:p>
        </p:txBody>
      </p:sp>
      <p:graphicFrame>
        <p:nvGraphicFramePr>
          <p:cNvPr id="36" name="Tabela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57797"/>
              </p:ext>
            </p:extLst>
          </p:nvPr>
        </p:nvGraphicFramePr>
        <p:xfrm>
          <a:off x="3995937" y="557972"/>
          <a:ext cx="4930734" cy="2106207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821789"/>
                <a:gridCol w="821789"/>
                <a:gridCol w="821789"/>
                <a:gridCol w="821789"/>
                <a:gridCol w="821789"/>
                <a:gridCol w="821789"/>
              </a:tblGrid>
              <a:tr h="345594">
                <a:tc>
                  <a:txBody>
                    <a:bodyPr/>
                    <a:lstStyle/>
                    <a:p>
                      <a:pPr algn="ctr"/>
                      <a:r>
                        <a:rPr lang="pt-BR" sz="1600" b="0" dirty="0" smtClean="0"/>
                        <a:t>m[0][0]</a:t>
                      </a:r>
                      <a:endParaRPr lang="pt-B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0" dirty="0" smtClean="0"/>
                        <a:t>m[0][1]</a:t>
                      </a:r>
                      <a:endParaRPr lang="pt-B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0" dirty="0" smtClean="0"/>
                        <a:t>m[0][2]</a:t>
                      </a:r>
                      <a:endParaRPr lang="pt-B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dirty="0" smtClean="0"/>
                        <a:t>m[1][0]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dirty="0" smtClean="0"/>
                        <a:t>m[1][1]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dirty="0" smtClean="0"/>
                        <a:t>m[1][2]</a:t>
                      </a:r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o explicativo retangular com cantos arredondados 13"/>
          <p:cNvSpPr/>
          <p:nvPr/>
        </p:nvSpPr>
        <p:spPr bwMode="auto">
          <a:xfrm>
            <a:off x="402573" y="4011525"/>
            <a:ext cx="5333387" cy="2590193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m[0][2] receberá o dobro de seu valor</a:t>
            </a:r>
            <a:endParaRPr lang="pt-BR" sz="23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978948" y="188640"/>
            <a:ext cx="4961368" cy="36933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FF00"/>
                </a:solidFill>
              </a:rPr>
              <a:t>VARIÁVEIS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283968" y="1066829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5             9              6             2              8             7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23" name="Seta para a esquerda 22"/>
          <p:cNvSpPr/>
          <p:nvPr/>
        </p:nvSpPr>
        <p:spPr bwMode="auto">
          <a:xfrm flipH="1">
            <a:off x="47925" y="1412776"/>
            <a:ext cx="203595" cy="328682"/>
          </a:xfrm>
          <a:prstGeom prst="lef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cxnSp>
        <p:nvCxnSpPr>
          <p:cNvPr id="9" name="Conector reto 8"/>
          <p:cNvCxnSpPr/>
          <p:nvPr/>
        </p:nvCxnSpPr>
        <p:spPr>
          <a:xfrm>
            <a:off x="5876691" y="1034122"/>
            <a:ext cx="360040" cy="3693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ixaDeTexto 9"/>
          <p:cNvSpPr txBox="1"/>
          <p:nvPr/>
        </p:nvSpPr>
        <p:spPr>
          <a:xfrm>
            <a:off x="5867908" y="1593182"/>
            <a:ext cx="423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12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3122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3" grpId="0" animBg="1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dirty="0" smtClean="0"/>
              <a:t>Rastreando valores</a:t>
            </a:r>
          </a:p>
          <a:p>
            <a:r>
              <a:rPr lang="pt-BR" sz="5400" b="0" dirty="0" smtClean="0"/>
              <a:t>(recursividade)</a:t>
            </a:r>
            <a:endParaRPr lang="pt-BR" sz="5400" b="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57201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23528" y="391287"/>
            <a:ext cx="5896214" cy="4072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/>
              <a:t>#include &lt;</a:t>
            </a:r>
            <a:r>
              <a:rPr lang="pt-BR" sz="2000" dirty="0" err="1"/>
              <a:t>stdio.h</a:t>
            </a:r>
            <a:r>
              <a:rPr lang="pt-BR" sz="2000" dirty="0"/>
              <a:t>&gt;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err="1"/>
              <a:t>int</a:t>
            </a:r>
            <a:r>
              <a:rPr lang="pt-BR" sz="2000" dirty="0"/>
              <a:t> calculo(</a:t>
            </a:r>
            <a:r>
              <a:rPr lang="pt-BR" sz="2000" dirty="0" err="1"/>
              <a:t>int</a:t>
            </a:r>
            <a:r>
              <a:rPr lang="pt-BR" sz="2000" dirty="0"/>
              <a:t> n) {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/>
              <a:t>   </a:t>
            </a:r>
            <a:r>
              <a:rPr lang="pt-BR" sz="2000" dirty="0" err="1"/>
              <a:t>if</a:t>
            </a:r>
            <a:r>
              <a:rPr lang="pt-BR" sz="2000" dirty="0"/>
              <a:t> ( n &lt;= 1 ) </a:t>
            </a:r>
            <a:r>
              <a:rPr lang="pt-BR" sz="2000" dirty="0" err="1"/>
              <a:t>return</a:t>
            </a:r>
            <a:r>
              <a:rPr lang="pt-BR" sz="2000" dirty="0"/>
              <a:t> (1);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/>
              <a:t>   </a:t>
            </a:r>
            <a:r>
              <a:rPr lang="pt-BR" sz="2000" dirty="0" err="1"/>
              <a:t>else</a:t>
            </a:r>
            <a:r>
              <a:rPr lang="pt-BR" sz="2000" dirty="0"/>
              <a:t> </a:t>
            </a:r>
            <a:r>
              <a:rPr lang="pt-BR" sz="2000" dirty="0" err="1"/>
              <a:t>if</a:t>
            </a:r>
            <a:r>
              <a:rPr lang="pt-BR" sz="2000" dirty="0"/>
              <a:t> ( n % 2 == 0 )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/>
              <a:t>      </a:t>
            </a:r>
            <a:r>
              <a:rPr lang="pt-BR" sz="2000" dirty="0" err="1"/>
              <a:t>return</a:t>
            </a:r>
            <a:r>
              <a:rPr lang="pt-BR" sz="2000" dirty="0"/>
              <a:t> calculo(n - 2) + calculo (n - 1);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/>
              <a:t>   </a:t>
            </a:r>
            <a:r>
              <a:rPr lang="pt-BR" sz="2000" dirty="0" err="1"/>
              <a:t>else</a:t>
            </a:r>
            <a:r>
              <a:rPr lang="pt-BR" sz="2000" dirty="0"/>
              <a:t> </a:t>
            </a:r>
            <a:r>
              <a:rPr lang="pt-BR" sz="2000" dirty="0" err="1"/>
              <a:t>return</a:t>
            </a:r>
            <a:r>
              <a:rPr lang="pt-BR" sz="2000" dirty="0"/>
              <a:t> n * calculo(n - 1);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/>
              <a:t>}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err="1" smtClean="0"/>
              <a:t>int</a:t>
            </a:r>
            <a:r>
              <a:rPr lang="pt-BR" sz="2000" dirty="0" smtClean="0"/>
              <a:t> </a:t>
            </a:r>
            <a:r>
              <a:rPr lang="pt-BR" sz="2000" dirty="0" err="1"/>
              <a:t>main</a:t>
            </a:r>
            <a:r>
              <a:rPr lang="pt-BR" sz="2000" dirty="0"/>
              <a:t>(</a:t>
            </a:r>
            <a:r>
              <a:rPr lang="pt-BR" sz="2000" dirty="0" err="1"/>
              <a:t>void</a:t>
            </a:r>
            <a:r>
              <a:rPr lang="pt-BR" sz="2000" dirty="0"/>
              <a:t>) {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smtClean="0"/>
              <a:t>   </a:t>
            </a:r>
            <a:r>
              <a:rPr lang="pt-BR" sz="2000" dirty="0" err="1" smtClean="0"/>
              <a:t>printf</a:t>
            </a:r>
            <a:r>
              <a:rPr lang="pt-BR" sz="2000" dirty="0"/>
              <a:t>("Resultado: %d", </a:t>
            </a:r>
            <a:r>
              <a:rPr lang="pt-BR" sz="2000" dirty="0" smtClean="0"/>
              <a:t>calculo(4) </a:t>
            </a:r>
            <a:r>
              <a:rPr lang="pt-BR" sz="2000" dirty="0"/>
              <a:t>);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smtClean="0"/>
              <a:t>   </a:t>
            </a:r>
            <a:r>
              <a:rPr lang="pt-BR" sz="2000" dirty="0" err="1" smtClean="0"/>
              <a:t>return</a:t>
            </a:r>
            <a:r>
              <a:rPr lang="pt-BR" sz="2000" dirty="0" smtClean="0"/>
              <a:t> </a:t>
            </a:r>
            <a:r>
              <a:rPr lang="pt-BR" sz="2000" dirty="0"/>
              <a:t>0;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/>
              <a:t>}</a:t>
            </a:r>
          </a:p>
        </p:txBody>
      </p:sp>
      <p:sp>
        <p:nvSpPr>
          <p:cNvPr id="14" name="Texto explicativo retangular com cantos arredondados 13"/>
          <p:cNvSpPr/>
          <p:nvPr/>
        </p:nvSpPr>
        <p:spPr bwMode="auto">
          <a:xfrm>
            <a:off x="402573" y="4464197"/>
            <a:ext cx="5333387" cy="2137521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Note que neste código, no </a:t>
            </a:r>
            <a:r>
              <a:rPr lang="pt-BR" sz="23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main</a:t>
            </a:r>
            <a:r>
              <a:rPr lang="pt-BR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não 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existem variáveis, </a:t>
            </a:r>
            <a:r>
              <a:rPr lang="pt-BR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mas teremos 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uma chamada para a função calculo onde é </a:t>
            </a:r>
            <a:r>
              <a:rPr lang="pt-BR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passado o valor 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4.</a:t>
            </a:r>
            <a:endParaRPr lang="pt-BR" sz="23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9" name="Seta em curva para cima 8"/>
          <p:cNvSpPr/>
          <p:nvPr/>
        </p:nvSpPr>
        <p:spPr bwMode="auto">
          <a:xfrm rot="14497185">
            <a:off x="2331374" y="1395895"/>
            <a:ext cx="3520145" cy="1098066"/>
          </a:xfrm>
          <a:prstGeom prst="curvedUpArrow">
            <a:avLst>
              <a:gd name="adj1" fmla="val 25000"/>
              <a:gd name="adj2" fmla="val 44494"/>
              <a:gd name="adj3" fmla="val 25000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3" name="Espaço Reservado para Texto 2"/>
          <p:cNvSpPr txBox="1">
            <a:spLocks/>
          </p:cNvSpPr>
          <p:nvPr/>
        </p:nvSpPr>
        <p:spPr>
          <a:xfrm>
            <a:off x="323528" y="391287"/>
            <a:ext cx="5896214" cy="4072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>
                <a:solidFill>
                  <a:srgbClr val="FFFFFF"/>
                </a:solidFill>
              </a:rPr>
              <a:t>#include &lt;</a:t>
            </a:r>
            <a:r>
              <a:rPr lang="pt-BR" sz="2000" dirty="0" err="1">
                <a:solidFill>
                  <a:srgbClr val="FFFFFF"/>
                </a:solidFill>
              </a:rPr>
              <a:t>stdio.h</a:t>
            </a:r>
            <a:r>
              <a:rPr lang="pt-BR" sz="2000" dirty="0">
                <a:solidFill>
                  <a:srgbClr val="FFFFFF"/>
                </a:solidFill>
              </a:rPr>
              <a:t>&gt;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err="1">
                <a:solidFill>
                  <a:srgbClr val="FFFFFF"/>
                </a:solidFill>
              </a:rPr>
              <a:t>int</a:t>
            </a:r>
            <a:r>
              <a:rPr lang="pt-BR" sz="2000" dirty="0">
                <a:solidFill>
                  <a:srgbClr val="FFFFFF"/>
                </a:solidFill>
              </a:rPr>
              <a:t> calculo(</a:t>
            </a:r>
            <a:r>
              <a:rPr lang="pt-BR" sz="2000" dirty="0" err="1">
                <a:solidFill>
                  <a:srgbClr val="FFFFFF"/>
                </a:solidFill>
              </a:rPr>
              <a:t>int</a:t>
            </a:r>
            <a:r>
              <a:rPr lang="pt-BR" sz="2000" dirty="0">
                <a:solidFill>
                  <a:srgbClr val="FFFFFF"/>
                </a:solidFill>
              </a:rPr>
              <a:t> n) {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>
                <a:solidFill>
                  <a:srgbClr val="FFFFFF"/>
                </a:solidFill>
              </a:rPr>
              <a:t>   </a:t>
            </a:r>
            <a:r>
              <a:rPr lang="pt-BR" sz="2000" dirty="0" err="1">
                <a:solidFill>
                  <a:srgbClr val="FFFFFF"/>
                </a:solidFill>
              </a:rPr>
              <a:t>if</a:t>
            </a:r>
            <a:r>
              <a:rPr lang="pt-BR" sz="2000" dirty="0">
                <a:solidFill>
                  <a:srgbClr val="FFFFFF"/>
                </a:solidFill>
              </a:rPr>
              <a:t> ( n &lt;= 1 ) </a:t>
            </a:r>
            <a:r>
              <a:rPr lang="pt-BR" sz="2000" dirty="0" err="1">
                <a:solidFill>
                  <a:srgbClr val="FFFFFF"/>
                </a:solidFill>
              </a:rPr>
              <a:t>return</a:t>
            </a:r>
            <a:r>
              <a:rPr lang="pt-BR" sz="2000" dirty="0">
                <a:solidFill>
                  <a:srgbClr val="FFFFFF"/>
                </a:solidFill>
              </a:rPr>
              <a:t> (1);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>
                <a:solidFill>
                  <a:srgbClr val="FFFFFF"/>
                </a:solidFill>
              </a:rPr>
              <a:t>   </a:t>
            </a:r>
            <a:r>
              <a:rPr lang="pt-BR" sz="2000" dirty="0" err="1">
                <a:solidFill>
                  <a:srgbClr val="FFFFFF"/>
                </a:solidFill>
              </a:rPr>
              <a:t>else</a:t>
            </a:r>
            <a:r>
              <a:rPr lang="pt-BR" sz="2000" dirty="0">
                <a:solidFill>
                  <a:srgbClr val="FFFFFF"/>
                </a:solidFill>
              </a:rPr>
              <a:t> </a:t>
            </a:r>
            <a:r>
              <a:rPr lang="pt-BR" sz="2000" dirty="0" err="1">
                <a:solidFill>
                  <a:srgbClr val="FFFFFF"/>
                </a:solidFill>
              </a:rPr>
              <a:t>if</a:t>
            </a:r>
            <a:r>
              <a:rPr lang="pt-BR" sz="2000" dirty="0">
                <a:solidFill>
                  <a:srgbClr val="FFFFFF"/>
                </a:solidFill>
              </a:rPr>
              <a:t> ( n % 2 == 0 )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>
                <a:solidFill>
                  <a:srgbClr val="FFFFFF"/>
                </a:solidFill>
              </a:rPr>
              <a:t>      </a:t>
            </a:r>
            <a:r>
              <a:rPr lang="pt-BR" sz="2000" dirty="0" err="1"/>
              <a:t>return</a:t>
            </a:r>
            <a:r>
              <a:rPr lang="pt-BR" sz="2000" dirty="0"/>
              <a:t> calculo(n - 2) + calculo (n - 1);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/>
              <a:t>   </a:t>
            </a:r>
            <a:r>
              <a:rPr lang="pt-BR" sz="2000" dirty="0" err="1"/>
              <a:t>else</a:t>
            </a:r>
            <a:r>
              <a:rPr lang="pt-BR" sz="2000" dirty="0"/>
              <a:t> </a:t>
            </a:r>
            <a:r>
              <a:rPr lang="pt-BR" sz="2000" dirty="0" err="1"/>
              <a:t>return</a:t>
            </a:r>
            <a:r>
              <a:rPr lang="pt-BR" sz="2000" dirty="0"/>
              <a:t> n * calculo(</a:t>
            </a:r>
            <a:r>
              <a:rPr lang="pt-BR" sz="2000" dirty="0">
                <a:solidFill>
                  <a:srgbClr val="FFFFFF"/>
                </a:solidFill>
              </a:rPr>
              <a:t>n - 1);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>
                <a:solidFill>
                  <a:srgbClr val="FFFFFF"/>
                </a:solidFill>
              </a:rPr>
              <a:t>}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err="1" smtClean="0">
                <a:solidFill>
                  <a:srgbClr val="FFFFFF"/>
                </a:solidFill>
              </a:rPr>
              <a:t>int</a:t>
            </a:r>
            <a:r>
              <a:rPr lang="pt-BR" sz="2000" dirty="0" smtClean="0">
                <a:solidFill>
                  <a:srgbClr val="FFFFFF"/>
                </a:solidFill>
              </a:rPr>
              <a:t> </a:t>
            </a:r>
            <a:r>
              <a:rPr lang="pt-BR" sz="2000" dirty="0" err="1">
                <a:solidFill>
                  <a:srgbClr val="FF0000"/>
                </a:solidFill>
              </a:rPr>
              <a:t>main</a:t>
            </a:r>
            <a:r>
              <a:rPr lang="pt-BR" sz="2000" dirty="0">
                <a:solidFill>
                  <a:srgbClr val="FFFFFF"/>
                </a:solidFill>
              </a:rPr>
              <a:t>(</a:t>
            </a:r>
            <a:r>
              <a:rPr lang="pt-BR" sz="2000" dirty="0" err="1">
                <a:solidFill>
                  <a:srgbClr val="FFFFFF"/>
                </a:solidFill>
              </a:rPr>
              <a:t>void</a:t>
            </a:r>
            <a:r>
              <a:rPr lang="pt-BR" sz="2000" dirty="0">
                <a:solidFill>
                  <a:srgbClr val="FFFFFF"/>
                </a:solidFill>
              </a:rPr>
              <a:t>) {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smtClean="0">
                <a:solidFill>
                  <a:srgbClr val="FFFFFF"/>
                </a:solidFill>
              </a:rPr>
              <a:t>   </a:t>
            </a:r>
            <a:r>
              <a:rPr lang="pt-BR" sz="2000" dirty="0" err="1" smtClean="0">
                <a:solidFill>
                  <a:srgbClr val="FFFFFF"/>
                </a:solidFill>
              </a:rPr>
              <a:t>printf</a:t>
            </a:r>
            <a:r>
              <a:rPr lang="pt-BR" sz="2000" dirty="0">
                <a:solidFill>
                  <a:srgbClr val="FFFFFF"/>
                </a:solidFill>
              </a:rPr>
              <a:t>("Resultado: %d", </a:t>
            </a:r>
            <a:r>
              <a:rPr lang="pt-BR" sz="2000" dirty="0" smtClean="0">
                <a:solidFill>
                  <a:srgbClr val="FF0000"/>
                </a:solidFill>
              </a:rPr>
              <a:t>calculo(4)</a:t>
            </a:r>
            <a:r>
              <a:rPr lang="pt-BR" sz="2000" dirty="0" smtClean="0">
                <a:solidFill>
                  <a:srgbClr val="FFFFFF"/>
                </a:solidFill>
              </a:rPr>
              <a:t> </a:t>
            </a:r>
            <a:r>
              <a:rPr lang="pt-BR" sz="2000" dirty="0">
                <a:solidFill>
                  <a:srgbClr val="FFFFFF"/>
                </a:solidFill>
              </a:rPr>
              <a:t>);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smtClean="0">
                <a:solidFill>
                  <a:srgbClr val="FFFFFF"/>
                </a:solidFill>
              </a:rPr>
              <a:t>   </a:t>
            </a:r>
            <a:r>
              <a:rPr lang="pt-BR" sz="2000" dirty="0" err="1" smtClean="0">
                <a:solidFill>
                  <a:srgbClr val="FFFFFF"/>
                </a:solidFill>
              </a:rPr>
              <a:t>return</a:t>
            </a:r>
            <a:r>
              <a:rPr lang="pt-BR" sz="2000" dirty="0" smtClean="0">
                <a:solidFill>
                  <a:srgbClr val="FFFFFF"/>
                </a:solidFill>
              </a:rPr>
              <a:t> </a:t>
            </a:r>
            <a:r>
              <a:rPr lang="pt-BR" sz="2000" dirty="0">
                <a:solidFill>
                  <a:srgbClr val="FFFFFF"/>
                </a:solidFill>
              </a:rPr>
              <a:t>0;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>
                <a:solidFill>
                  <a:srgbClr val="FFFFFF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0095476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9" grpId="0" animBg="1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ço Reservado para Texto 2"/>
          <p:cNvSpPr txBox="1">
            <a:spLocks/>
          </p:cNvSpPr>
          <p:nvPr/>
        </p:nvSpPr>
        <p:spPr>
          <a:xfrm>
            <a:off x="323528" y="399493"/>
            <a:ext cx="5896214" cy="4072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>
                <a:solidFill>
                  <a:srgbClr val="FFFFFF"/>
                </a:solidFill>
              </a:rPr>
              <a:t>#include &lt;</a:t>
            </a:r>
            <a:r>
              <a:rPr lang="pt-BR" sz="2000" dirty="0" err="1">
                <a:solidFill>
                  <a:srgbClr val="FFFFFF"/>
                </a:solidFill>
              </a:rPr>
              <a:t>stdio.h</a:t>
            </a:r>
            <a:r>
              <a:rPr lang="pt-BR" sz="2000" dirty="0">
                <a:solidFill>
                  <a:srgbClr val="FFFFFF"/>
                </a:solidFill>
              </a:rPr>
              <a:t>&gt;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err="1">
                <a:solidFill>
                  <a:srgbClr val="FFFFFF"/>
                </a:solidFill>
              </a:rPr>
              <a:t>int</a:t>
            </a:r>
            <a:r>
              <a:rPr lang="pt-BR" sz="2000" dirty="0">
                <a:solidFill>
                  <a:srgbClr val="FFFFFF"/>
                </a:solidFill>
              </a:rPr>
              <a:t> calculo(</a:t>
            </a:r>
            <a:r>
              <a:rPr lang="pt-BR" sz="2000" dirty="0" err="1">
                <a:solidFill>
                  <a:srgbClr val="FFFFFF"/>
                </a:solidFill>
              </a:rPr>
              <a:t>int</a:t>
            </a:r>
            <a:r>
              <a:rPr lang="pt-BR" sz="2000" dirty="0">
                <a:solidFill>
                  <a:srgbClr val="FFFFFF"/>
                </a:solidFill>
              </a:rPr>
              <a:t> n) {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>
                <a:solidFill>
                  <a:srgbClr val="FFFFFF"/>
                </a:solidFill>
              </a:rPr>
              <a:t>   </a:t>
            </a:r>
            <a:r>
              <a:rPr lang="pt-BR" sz="2000" dirty="0" err="1">
                <a:solidFill>
                  <a:srgbClr val="FFFFFF"/>
                </a:solidFill>
              </a:rPr>
              <a:t>if</a:t>
            </a:r>
            <a:r>
              <a:rPr lang="pt-BR" sz="2000" dirty="0">
                <a:solidFill>
                  <a:srgbClr val="FFFFFF"/>
                </a:solidFill>
              </a:rPr>
              <a:t> ( n &lt;= 1 ) </a:t>
            </a:r>
            <a:r>
              <a:rPr lang="pt-BR" sz="2000" dirty="0" err="1">
                <a:solidFill>
                  <a:srgbClr val="FFFFFF"/>
                </a:solidFill>
              </a:rPr>
              <a:t>return</a:t>
            </a:r>
            <a:r>
              <a:rPr lang="pt-BR" sz="2000" dirty="0">
                <a:solidFill>
                  <a:srgbClr val="FFFFFF"/>
                </a:solidFill>
              </a:rPr>
              <a:t> (1);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>
                <a:solidFill>
                  <a:srgbClr val="FFFFFF"/>
                </a:solidFill>
              </a:rPr>
              <a:t>   </a:t>
            </a:r>
            <a:r>
              <a:rPr lang="pt-BR" sz="2000" dirty="0" err="1">
                <a:solidFill>
                  <a:srgbClr val="FFFFFF"/>
                </a:solidFill>
              </a:rPr>
              <a:t>else</a:t>
            </a:r>
            <a:r>
              <a:rPr lang="pt-BR" sz="2000" dirty="0">
                <a:solidFill>
                  <a:srgbClr val="FFFFFF"/>
                </a:solidFill>
              </a:rPr>
              <a:t> </a:t>
            </a:r>
            <a:r>
              <a:rPr lang="pt-BR" sz="2000" dirty="0" err="1">
                <a:solidFill>
                  <a:srgbClr val="FFFFFF"/>
                </a:solidFill>
              </a:rPr>
              <a:t>if</a:t>
            </a:r>
            <a:r>
              <a:rPr lang="pt-BR" sz="2000" dirty="0">
                <a:solidFill>
                  <a:srgbClr val="FFFFFF"/>
                </a:solidFill>
              </a:rPr>
              <a:t> ( n % 2 == 0 )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>
                <a:solidFill>
                  <a:srgbClr val="FFFFFF"/>
                </a:solidFill>
              </a:rPr>
              <a:t>      </a:t>
            </a:r>
            <a:r>
              <a:rPr lang="pt-BR" sz="2000" dirty="0" err="1"/>
              <a:t>return</a:t>
            </a:r>
            <a:r>
              <a:rPr lang="pt-BR" sz="2000" dirty="0"/>
              <a:t> calculo(n - 2) + calculo (n - 1);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/>
              <a:t>   </a:t>
            </a:r>
            <a:r>
              <a:rPr lang="pt-BR" sz="2000" dirty="0" err="1"/>
              <a:t>else</a:t>
            </a:r>
            <a:r>
              <a:rPr lang="pt-BR" sz="2000" dirty="0"/>
              <a:t> </a:t>
            </a:r>
            <a:r>
              <a:rPr lang="pt-BR" sz="2000" dirty="0" err="1"/>
              <a:t>return</a:t>
            </a:r>
            <a:r>
              <a:rPr lang="pt-BR" sz="2000" dirty="0"/>
              <a:t> n * calculo(</a:t>
            </a:r>
            <a:r>
              <a:rPr lang="pt-BR" sz="2000" dirty="0">
                <a:solidFill>
                  <a:srgbClr val="FFFFFF"/>
                </a:solidFill>
              </a:rPr>
              <a:t>n - 1);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>
                <a:solidFill>
                  <a:srgbClr val="FFFFFF"/>
                </a:solidFill>
              </a:rPr>
              <a:t>}</a:t>
            </a:r>
            <a:endParaRPr lang="pt-BR" sz="2000" dirty="0"/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err="1" smtClean="0"/>
              <a:t>int</a:t>
            </a:r>
            <a:r>
              <a:rPr lang="pt-BR" sz="2000" dirty="0" smtClean="0"/>
              <a:t> </a:t>
            </a:r>
            <a:r>
              <a:rPr lang="pt-BR" sz="2000" dirty="0" err="1"/>
              <a:t>main</a:t>
            </a:r>
            <a:r>
              <a:rPr lang="pt-BR" sz="2000" dirty="0"/>
              <a:t>(</a:t>
            </a:r>
            <a:r>
              <a:rPr lang="pt-BR" sz="2000" dirty="0" err="1"/>
              <a:t>void</a:t>
            </a:r>
            <a:r>
              <a:rPr lang="pt-BR" sz="2000" dirty="0"/>
              <a:t>) {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smtClean="0"/>
              <a:t>   </a:t>
            </a:r>
            <a:r>
              <a:rPr lang="pt-BR" sz="2000" dirty="0" err="1" smtClean="0"/>
              <a:t>printf</a:t>
            </a:r>
            <a:r>
              <a:rPr lang="pt-BR" sz="2000" dirty="0"/>
              <a:t>("Resultado: %d", </a:t>
            </a:r>
            <a:r>
              <a:rPr lang="pt-BR" sz="2000" dirty="0" smtClean="0"/>
              <a:t>calculo(4) </a:t>
            </a:r>
            <a:r>
              <a:rPr lang="pt-BR" sz="2000" dirty="0"/>
              <a:t>);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smtClean="0"/>
              <a:t>   </a:t>
            </a:r>
            <a:r>
              <a:rPr lang="pt-BR" sz="2000" dirty="0" err="1" smtClean="0"/>
              <a:t>return</a:t>
            </a:r>
            <a:r>
              <a:rPr lang="pt-BR" sz="2000" dirty="0" smtClean="0"/>
              <a:t> </a:t>
            </a:r>
            <a:r>
              <a:rPr lang="pt-BR" sz="2000" dirty="0"/>
              <a:t>0;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/>
              <a:t>}</a:t>
            </a:r>
          </a:p>
        </p:txBody>
      </p:sp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23528" y="395390"/>
            <a:ext cx="5896214" cy="4072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>
                <a:solidFill>
                  <a:srgbClr val="FFFFFF"/>
                </a:solidFill>
              </a:rPr>
              <a:t>#include &lt;</a:t>
            </a:r>
            <a:r>
              <a:rPr lang="pt-BR" sz="2000" dirty="0" err="1">
                <a:solidFill>
                  <a:srgbClr val="FFFFFF"/>
                </a:solidFill>
              </a:rPr>
              <a:t>stdio.h</a:t>
            </a:r>
            <a:r>
              <a:rPr lang="pt-BR" sz="2000" dirty="0">
                <a:solidFill>
                  <a:srgbClr val="FFFFFF"/>
                </a:solidFill>
              </a:rPr>
              <a:t>&gt;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err="1">
                <a:solidFill>
                  <a:srgbClr val="FFFFFF"/>
                </a:solidFill>
              </a:rPr>
              <a:t>int</a:t>
            </a:r>
            <a:r>
              <a:rPr lang="pt-BR" sz="2000" dirty="0">
                <a:solidFill>
                  <a:srgbClr val="FFFFFF"/>
                </a:solidFill>
              </a:rPr>
              <a:t> </a:t>
            </a:r>
            <a:r>
              <a:rPr lang="pt-BR" sz="2000" dirty="0">
                <a:solidFill>
                  <a:srgbClr val="FF0000"/>
                </a:solidFill>
              </a:rPr>
              <a:t>calculo</a:t>
            </a:r>
            <a:r>
              <a:rPr lang="pt-BR" sz="2000" dirty="0">
                <a:solidFill>
                  <a:srgbClr val="FFFFFF"/>
                </a:solidFill>
              </a:rPr>
              <a:t>(</a:t>
            </a:r>
            <a:r>
              <a:rPr lang="pt-BR" sz="2000" dirty="0" err="1">
                <a:solidFill>
                  <a:srgbClr val="FFFFFF"/>
                </a:solidFill>
              </a:rPr>
              <a:t>int</a:t>
            </a:r>
            <a:r>
              <a:rPr lang="pt-BR" sz="2000" dirty="0">
                <a:solidFill>
                  <a:srgbClr val="FFFFFF"/>
                </a:solidFill>
              </a:rPr>
              <a:t> n) {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smtClean="0">
                <a:solidFill>
                  <a:srgbClr val="FFFFFF"/>
                </a:solidFill>
              </a:rPr>
              <a:t>   </a:t>
            </a:r>
            <a:r>
              <a:rPr lang="pt-BR" sz="2000" dirty="0" err="1" smtClean="0">
                <a:solidFill>
                  <a:srgbClr val="FFFFFF"/>
                </a:solidFill>
              </a:rPr>
              <a:t>if</a:t>
            </a:r>
            <a:r>
              <a:rPr lang="pt-BR" sz="2000" dirty="0" smtClean="0">
                <a:solidFill>
                  <a:srgbClr val="FFFFFF"/>
                </a:solidFill>
              </a:rPr>
              <a:t> </a:t>
            </a:r>
            <a:r>
              <a:rPr lang="pt-BR" sz="2000" dirty="0">
                <a:solidFill>
                  <a:srgbClr val="FFFFFF"/>
                </a:solidFill>
              </a:rPr>
              <a:t>( n &lt;= 1 ) </a:t>
            </a:r>
            <a:r>
              <a:rPr lang="pt-BR" sz="2000" dirty="0" err="1">
                <a:solidFill>
                  <a:srgbClr val="FFFFFF"/>
                </a:solidFill>
              </a:rPr>
              <a:t>return</a:t>
            </a:r>
            <a:r>
              <a:rPr lang="pt-BR" sz="2000" dirty="0">
                <a:solidFill>
                  <a:srgbClr val="FFFFFF"/>
                </a:solidFill>
              </a:rPr>
              <a:t> (1);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smtClean="0">
                <a:solidFill>
                  <a:srgbClr val="FFFFFF"/>
                </a:solidFill>
              </a:rPr>
              <a:t>   </a:t>
            </a:r>
            <a:r>
              <a:rPr lang="pt-BR" sz="2000" dirty="0" err="1" smtClean="0">
                <a:solidFill>
                  <a:srgbClr val="FFFFFF"/>
                </a:solidFill>
              </a:rPr>
              <a:t>else</a:t>
            </a:r>
            <a:r>
              <a:rPr lang="pt-BR" sz="2000" dirty="0" smtClean="0">
                <a:solidFill>
                  <a:srgbClr val="FFFFFF"/>
                </a:solidFill>
              </a:rPr>
              <a:t> </a:t>
            </a:r>
            <a:r>
              <a:rPr lang="pt-BR" sz="2000" dirty="0" err="1">
                <a:solidFill>
                  <a:srgbClr val="FFFFFF"/>
                </a:solidFill>
              </a:rPr>
              <a:t>if</a:t>
            </a:r>
            <a:r>
              <a:rPr lang="pt-BR" sz="2000" dirty="0">
                <a:solidFill>
                  <a:srgbClr val="FFFFFF"/>
                </a:solidFill>
              </a:rPr>
              <a:t> ( n % 2 == 0 </a:t>
            </a:r>
            <a:r>
              <a:rPr lang="pt-BR" sz="2000" dirty="0" smtClean="0">
                <a:solidFill>
                  <a:srgbClr val="FFFFFF"/>
                </a:solidFill>
              </a:rPr>
              <a:t>)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>
                <a:solidFill>
                  <a:srgbClr val="FFFFFF"/>
                </a:solidFill>
              </a:rPr>
              <a:t> </a:t>
            </a:r>
            <a:r>
              <a:rPr lang="pt-BR" sz="2000" dirty="0" smtClean="0">
                <a:solidFill>
                  <a:srgbClr val="FFFFFF"/>
                </a:solidFill>
              </a:rPr>
              <a:t>     </a:t>
            </a:r>
            <a:r>
              <a:rPr lang="pt-BR" sz="2000" dirty="0" err="1" smtClean="0">
                <a:solidFill>
                  <a:srgbClr val="FFFFFF"/>
                </a:solidFill>
              </a:rPr>
              <a:t>return</a:t>
            </a:r>
            <a:r>
              <a:rPr lang="pt-BR" sz="2000" dirty="0" smtClean="0">
                <a:solidFill>
                  <a:srgbClr val="FFFFFF"/>
                </a:solidFill>
              </a:rPr>
              <a:t> </a:t>
            </a:r>
            <a:r>
              <a:rPr lang="pt-BR" sz="2000" u="sng" dirty="0">
                <a:solidFill>
                  <a:srgbClr val="FFC000"/>
                </a:solidFill>
              </a:rPr>
              <a:t>calculo</a:t>
            </a:r>
            <a:r>
              <a:rPr lang="pt-BR" sz="2000" dirty="0">
                <a:solidFill>
                  <a:srgbClr val="FFFFFF"/>
                </a:solidFill>
              </a:rPr>
              <a:t>(n - 2) + </a:t>
            </a:r>
            <a:r>
              <a:rPr lang="pt-BR" sz="2000" u="sng" dirty="0">
                <a:solidFill>
                  <a:srgbClr val="FFC000"/>
                </a:solidFill>
              </a:rPr>
              <a:t>calculo</a:t>
            </a:r>
            <a:r>
              <a:rPr lang="pt-BR" sz="2000" dirty="0">
                <a:solidFill>
                  <a:srgbClr val="FFFFFF"/>
                </a:solidFill>
              </a:rPr>
              <a:t> (n - 1);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smtClean="0">
                <a:solidFill>
                  <a:srgbClr val="FFFFFF"/>
                </a:solidFill>
              </a:rPr>
              <a:t>   </a:t>
            </a:r>
            <a:r>
              <a:rPr lang="pt-BR" sz="2000" dirty="0" err="1" smtClean="0">
                <a:solidFill>
                  <a:srgbClr val="FFFFFF"/>
                </a:solidFill>
              </a:rPr>
              <a:t>else</a:t>
            </a:r>
            <a:r>
              <a:rPr lang="pt-BR" sz="2000" dirty="0" smtClean="0">
                <a:solidFill>
                  <a:srgbClr val="FFFFFF"/>
                </a:solidFill>
              </a:rPr>
              <a:t> </a:t>
            </a:r>
            <a:r>
              <a:rPr lang="pt-BR" sz="2000" dirty="0" err="1">
                <a:solidFill>
                  <a:srgbClr val="FFFFFF"/>
                </a:solidFill>
              </a:rPr>
              <a:t>return</a:t>
            </a:r>
            <a:r>
              <a:rPr lang="pt-BR" sz="2000" dirty="0">
                <a:solidFill>
                  <a:srgbClr val="FFFFFF"/>
                </a:solidFill>
              </a:rPr>
              <a:t> n * </a:t>
            </a:r>
            <a:r>
              <a:rPr lang="pt-BR" sz="2000" u="sng" dirty="0">
                <a:solidFill>
                  <a:srgbClr val="FFC000"/>
                </a:solidFill>
              </a:rPr>
              <a:t>calculo</a:t>
            </a:r>
            <a:r>
              <a:rPr lang="pt-BR" sz="2000" dirty="0">
                <a:solidFill>
                  <a:srgbClr val="FFFFFF"/>
                </a:solidFill>
              </a:rPr>
              <a:t>(n - 1);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smtClean="0">
                <a:solidFill>
                  <a:srgbClr val="FFFFFF"/>
                </a:solidFill>
              </a:rPr>
              <a:t>}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err="1" smtClean="0">
                <a:solidFill>
                  <a:srgbClr val="FFFFFF"/>
                </a:solidFill>
              </a:rPr>
              <a:t>int</a:t>
            </a:r>
            <a:r>
              <a:rPr lang="pt-BR" sz="2000" dirty="0" smtClean="0">
                <a:solidFill>
                  <a:srgbClr val="FFFFFF"/>
                </a:solidFill>
              </a:rPr>
              <a:t> </a:t>
            </a:r>
            <a:r>
              <a:rPr lang="pt-BR" sz="2000" dirty="0" err="1"/>
              <a:t>main</a:t>
            </a:r>
            <a:r>
              <a:rPr lang="pt-BR" sz="2000" dirty="0"/>
              <a:t>(</a:t>
            </a:r>
            <a:r>
              <a:rPr lang="pt-BR" sz="2000" dirty="0" err="1"/>
              <a:t>void</a:t>
            </a:r>
            <a:r>
              <a:rPr lang="pt-BR" sz="2000" dirty="0"/>
              <a:t>) {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smtClean="0"/>
              <a:t>   </a:t>
            </a:r>
            <a:r>
              <a:rPr lang="pt-BR" sz="2000" dirty="0" err="1" smtClean="0"/>
              <a:t>printf</a:t>
            </a:r>
            <a:r>
              <a:rPr lang="pt-BR" sz="2000" dirty="0"/>
              <a:t>("Resultado: %d", </a:t>
            </a:r>
            <a:r>
              <a:rPr lang="pt-BR" sz="2000" dirty="0" smtClean="0"/>
              <a:t>calculo(4) </a:t>
            </a:r>
            <a:r>
              <a:rPr lang="pt-BR" sz="2000" dirty="0"/>
              <a:t>);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smtClean="0"/>
              <a:t>   </a:t>
            </a:r>
            <a:r>
              <a:rPr lang="pt-BR" sz="2000" dirty="0" err="1" smtClean="0"/>
              <a:t>return</a:t>
            </a:r>
            <a:r>
              <a:rPr lang="pt-BR" sz="2000" dirty="0" smtClean="0"/>
              <a:t> </a:t>
            </a:r>
            <a:r>
              <a:rPr lang="pt-BR" sz="2000" dirty="0"/>
              <a:t>0;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>
                <a:solidFill>
                  <a:srgbClr val="FFFFFF"/>
                </a:solidFill>
              </a:rPr>
              <a:t>}</a:t>
            </a:r>
          </a:p>
        </p:txBody>
      </p:sp>
      <p:sp>
        <p:nvSpPr>
          <p:cNvPr id="14" name="Texto explicativo retangular com cantos arredondados 13"/>
          <p:cNvSpPr/>
          <p:nvPr/>
        </p:nvSpPr>
        <p:spPr bwMode="auto">
          <a:xfrm>
            <a:off x="402573" y="4464197"/>
            <a:ext cx="5333387" cy="2137521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Quando for feita a chamada do 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calculo(4), </a:t>
            </a:r>
            <a:r>
              <a:rPr lang="pt-BR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a função de mesmo nome será executada e é possível verificar que nela existem chamadas para ela mesma.</a:t>
            </a:r>
            <a:endParaRPr lang="pt-BR" sz="23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4" name="Seta em curva para cima 3"/>
          <p:cNvSpPr/>
          <p:nvPr/>
        </p:nvSpPr>
        <p:spPr bwMode="auto">
          <a:xfrm rot="14497185">
            <a:off x="2614028" y="997808"/>
            <a:ext cx="1080120" cy="308855"/>
          </a:xfrm>
          <a:prstGeom prst="curvedUpArrow">
            <a:avLst>
              <a:gd name="adj1" fmla="val 25000"/>
              <a:gd name="adj2" fmla="val 93143"/>
              <a:gd name="adj3" fmla="val 25000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4114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14" grpId="0" animBg="1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23528" y="391287"/>
            <a:ext cx="5896214" cy="4072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>
                <a:solidFill>
                  <a:srgbClr val="FFFFFF"/>
                </a:solidFill>
              </a:rPr>
              <a:t>#include &lt;</a:t>
            </a:r>
            <a:r>
              <a:rPr lang="pt-BR" sz="2000" dirty="0" err="1">
                <a:solidFill>
                  <a:srgbClr val="FFFFFF"/>
                </a:solidFill>
              </a:rPr>
              <a:t>stdio.h</a:t>
            </a:r>
            <a:r>
              <a:rPr lang="pt-BR" sz="2000" dirty="0">
                <a:solidFill>
                  <a:srgbClr val="FFFFFF"/>
                </a:solidFill>
              </a:rPr>
              <a:t>&gt;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err="1">
                <a:solidFill>
                  <a:srgbClr val="FFFFFF"/>
                </a:solidFill>
              </a:rPr>
              <a:t>int</a:t>
            </a:r>
            <a:r>
              <a:rPr lang="pt-BR" sz="2000" dirty="0">
                <a:solidFill>
                  <a:srgbClr val="FFFFFF"/>
                </a:solidFill>
              </a:rPr>
              <a:t> </a:t>
            </a:r>
            <a:r>
              <a:rPr lang="pt-BR" sz="2000" dirty="0">
                <a:solidFill>
                  <a:srgbClr val="FF0000"/>
                </a:solidFill>
              </a:rPr>
              <a:t>calculo</a:t>
            </a:r>
            <a:r>
              <a:rPr lang="pt-BR" sz="2000" dirty="0">
                <a:solidFill>
                  <a:srgbClr val="FFFFFF"/>
                </a:solidFill>
              </a:rPr>
              <a:t>(</a:t>
            </a:r>
            <a:r>
              <a:rPr lang="pt-BR" sz="2000" dirty="0" err="1">
                <a:solidFill>
                  <a:srgbClr val="FFFFFF"/>
                </a:solidFill>
              </a:rPr>
              <a:t>int</a:t>
            </a:r>
            <a:r>
              <a:rPr lang="pt-BR" sz="2000" dirty="0">
                <a:solidFill>
                  <a:srgbClr val="FFFFFF"/>
                </a:solidFill>
              </a:rPr>
              <a:t> n) {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smtClean="0">
                <a:solidFill>
                  <a:srgbClr val="FFFFFF"/>
                </a:solidFill>
              </a:rPr>
              <a:t>   </a:t>
            </a:r>
            <a:r>
              <a:rPr lang="pt-BR" sz="2000" dirty="0" err="1" smtClean="0">
                <a:solidFill>
                  <a:srgbClr val="FFFFFF"/>
                </a:solidFill>
              </a:rPr>
              <a:t>if</a:t>
            </a:r>
            <a:r>
              <a:rPr lang="pt-BR" sz="2000" dirty="0" smtClean="0">
                <a:solidFill>
                  <a:srgbClr val="FFFFFF"/>
                </a:solidFill>
              </a:rPr>
              <a:t> </a:t>
            </a:r>
            <a:r>
              <a:rPr lang="pt-BR" sz="2000" dirty="0">
                <a:solidFill>
                  <a:srgbClr val="FFFFFF"/>
                </a:solidFill>
              </a:rPr>
              <a:t>( n &lt;= 1 ) </a:t>
            </a:r>
            <a:r>
              <a:rPr lang="pt-BR" sz="2000" dirty="0" err="1">
                <a:solidFill>
                  <a:srgbClr val="FFFFFF"/>
                </a:solidFill>
              </a:rPr>
              <a:t>return</a:t>
            </a:r>
            <a:r>
              <a:rPr lang="pt-BR" sz="2000" dirty="0">
                <a:solidFill>
                  <a:srgbClr val="FFFFFF"/>
                </a:solidFill>
              </a:rPr>
              <a:t> (1);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smtClean="0">
                <a:solidFill>
                  <a:srgbClr val="FFFFFF"/>
                </a:solidFill>
              </a:rPr>
              <a:t>   </a:t>
            </a:r>
            <a:r>
              <a:rPr lang="pt-BR" sz="2000" dirty="0" err="1" smtClean="0">
                <a:solidFill>
                  <a:srgbClr val="FFFFFF"/>
                </a:solidFill>
              </a:rPr>
              <a:t>else</a:t>
            </a:r>
            <a:r>
              <a:rPr lang="pt-BR" sz="2000" dirty="0" smtClean="0">
                <a:solidFill>
                  <a:srgbClr val="FFFFFF"/>
                </a:solidFill>
              </a:rPr>
              <a:t> </a:t>
            </a:r>
            <a:r>
              <a:rPr lang="pt-BR" sz="2000" dirty="0" err="1">
                <a:solidFill>
                  <a:srgbClr val="FFFFFF"/>
                </a:solidFill>
              </a:rPr>
              <a:t>if</a:t>
            </a:r>
            <a:r>
              <a:rPr lang="pt-BR" sz="2000" dirty="0">
                <a:solidFill>
                  <a:srgbClr val="FFFFFF"/>
                </a:solidFill>
              </a:rPr>
              <a:t> ( n % 2 == 0 </a:t>
            </a:r>
            <a:r>
              <a:rPr lang="pt-BR" sz="2000" dirty="0" smtClean="0">
                <a:solidFill>
                  <a:srgbClr val="FFFFFF"/>
                </a:solidFill>
              </a:rPr>
              <a:t>)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>
                <a:solidFill>
                  <a:srgbClr val="FFFFFF"/>
                </a:solidFill>
              </a:rPr>
              <a:t> </a:t>
            </a:r>
            <a:r>
              <a:rPr lang="pt-BR" sz="2000" dirty="0" smtClean="0">
                <a:solidFill>
                  <a:srgbClr val="FFFFFF"/>
                </a:solidFill>
              </a:rPr>
              <a:t>     </a:t>
            </a:r>
            <a:r>
              <a:rPr lang="pt-BR" sz="2000" dirty="0" err="1" smtClean="0">
                <a:solidFill>
                  <a:srgbClr val="FFFFFF"/>
                </a:solidFill>
              </a:rPr>
              <a:t>return</a:t>
            </a:r>
            <a:r>
              <a:rPr lang="pt-BR" sz="2000" dirty="0" smtClean="0">
                <a:solidFill>
                  <a:srgbClr val="FFFFFF"/>
                </a:solidFill>
              </a:rPr>
              <a:t> </a:t>
            </a:r>
            <a:r>
              <a:rPr lang="pt-BR" sz="2000" u="sng" dirty="0">
                <a:solidFill>
                  <a:srgbClr val="FFC000"/>
                </a:solidFill>
              </a:rPr>
              <a:t>calculo</a:t>
            </a:r>
            <a:r>
              <a:rPr lang="pt-BR" sz="2000" dirty="0">
                <a:solidFill>
                  <a:srgbClr val="FFFFFF"/>
                </a:solidFill>
              </a:rPr>
              <a:t>(n - 2) + </a:t>
            </a:r>
            <a:r>
              <a:rPr lang="pt-BR" sz="2000" u="sng" dirty="0">
                <a:solidFill>
                  <a:srgbClr val="FFC000"/>
                </a:solidFill>
              </a:rPr>
              <a:t>calculo</a:t>
            </a:r>
            <a:r>
              <a:rPr lang="pt-BR" sz="2000" dirty="0">
                <a:solidFill>
                  <a:srgbClr val="FFFFFF"/>
                </a:solidFill>
              </a:rPr>
              <a:t> (n - 1);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smtClean="0">
                <a:solidFill>
                  <a:srgbClr val="FFFFFF"/>
                </a:solidFill>
              </a:rPr>
              <a:t>   </a:t>
            </a:r>
            <a:r>
              <a:rPr lang="pt-BR" sz="2000" dirty="0" err="1" smtClean="0">
                <a:solidFill>
                  <a:srgbClr val="FFFFFF"/>
                </a:solidFill>
              </a:rPr>
              <a:t>else</a:t>
            </a:r>
            <a:r>
              <a:rPr lang="pt-BR" sz="2000" dirty="0" smtClean="0">
                <a:solidFill>
                  <a:srgbClr val="FFFFFF"/>
                </a:solidFill>
              </a:rPr>
              <a:t> </a:t>
            </a:r>
            <a:r>
              <a:rPr lang="pt-BR" sz="2000" dirty="0" err="1">
                <a:solidFill>
                  <a:srgbClr val="FFFFFF"/>
                </a:solidFill>
              </a:rPr>
              <a:t>return</a:t>
            </a:r>
            <a:r>
              <a:rPr lang="pt-BR" sz="2000" dirty="0">
                <a:solidFill>
                  <a:srgbClr val="FFFFFF"/>
                </a:solidFill>
              </a:rPr>
              <a:t> n * </a:t>
            </a:r>
            <a:r>
              <a:rPr lang="pt-BR" sz="2000" u="sng" dirty="0">
                <a:solidFill>
                  <a:srgbClr val="FFC000"/>
                </a:solidFill>
              </a:rPr>
              <a:t>calculo</a:t>
            </a:r>
            <a:r>
              <a:rPr lang="pt-BR" sz="2000" dirty="0">
                <a:solidFill>
                  <a:srgbClr val="FFFFFF"/>
                </a:solidFill>
              </a:rPr>
              <a:t>(n - 1);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smtClean="0">
                <a:solidFill>
                  <a:srgbClr val="FFFFFF"/>
                </a:solidFill>
              </a:rPr>
              <a:t>}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err="1" smtClean="0">
                <a:solidFill>
                  <a:srgbClr val="FFFFFF"/>
                </a:solidFill>
              </a:rPr>
              <a:t>int</a:t>
            </a:r>
            <a:r>
              <a:rPr lang="pt-BR" sz="2000" dirty="0" smtClean="0">
                <a:solidFill>
                  <a:srgbClr val="FFFFFF"/>
                </a:solidFill>
              </a:rPr>
              <a:t> </a:t>
            </a:r>
            <a:r>
              <a:rPr lang="pt-BR" sz="2000" dirty="0" err="1">
                <a:solidFill>
                  <a:srgbClr val="FFFFFF"/>
                </a:solidFill>
              </a:rPr>
              <a:t>main</a:t>
            </a:r>
            <a:r>
              <a:rPr lang="pt-BR" sz="2000" dirty="0">
                <a:solidFill>
                  <a:srgbClr val="FFFFFF"/>
                </a:solidFill>
              </a:rPr>
              <a:t>(</a:t>
            </a:r>
            <a:r>
              <a:rPr lang="pt-BR" sz="2000" dirty="0" err="1">
                <a:solidFill>
                  <a:srgbClr val="FFFFFF"/>
                </a:solidFill>
              </a:rPr>
              <a:t>void</a:t>
            </a:r>
            <a:r>
              <a:rPr lang="pt-BR" sz="2000" dirty="0">
                <a:solidFill>
                  <a:srgbClr val="FFFFFF"/>
                </a:solidFill>
              </a:rPr>
              <a:t>) {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smtClean="0">
                <a:solidFill>
                  <a:srgbClr val="FFFFFF"/>
                </a:solidFill>
              </a:rPr>
              <a:t>   </a:t>
            </a:r>
            <a:r>
              <a:rPr lang="pt-BR" sz="2000" dirty="0" err="1" smtClean="0">
                <a:solidFill>
                  <a:srgbClr val="FFFFFF"/>
                </a:solidFill>
              </a:rPr>
              <a:t>printf</a:t>
            </a:r>
            <a:r>
              <a:rPr lang="pt-BR" sz="2000" dirty="0">
                <a:solidFill>
                  <a:srgbClr val="FFFFFF"/>
                </a:solidFill>
              </a:rPr>
              <a:t>("Resultado: %d", </a:t>
            </a:r>
            <a:r>
              <a:rPr lang="pt-BR" sz="2000" dirty="0" smtClean="0">
                <a:solidFill>
                  <a:srgbClr val="FFFFFF"/>
                </a:solidFill>
              </a:rPr>
              <a:t>calculo(4) </a:t>
            </a:r>
            <a:r>
              <a:rPr lang="pt-BR" sz="2000" dirty="0">
                <a:solidFill>
                  <a:srgbClr val="FFFFFF"/>
                </a:solidFill>
              </a:rPr>
              <a:t>);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smtClean="0">
                <a:solidFill>
                  <a:srgbClr val="FFFFFF"/>
                </a:solidFill>
              </a:rPr>
              <a:t>   </a:t>
            </a:r>
            <a:r>
              <a:rPr lang="pt-BR" sz="2000" dirty="0" err="1" smtClean="0">
                <a:solidFill>
                  <a:srgbClr val="FFFFFF"/>
                </a:solidFill>
              </a:rPr>
              <a:t>return</a:t>
            </a:r>
            <a:r>
              <a:rPr lang="pt-BR" sz="2000" dirty="0" smtClean="0">
                <a:solidFill>
                  <a:srgbClr val="FFFFFF"/>
                </a:solidFill>
              </a:rPr>
              <a:t> </a:t>
            </a:r>
            <a:r>
              <a:rPr lang="pt-BR" sz="2000" dirty="0">
                <a:solidFill>
                  <a:srgbClr val="FFFFFF"/>
                </a:solidFill>
              </a:rPr>
              <a:t>0;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>
                <a:solidFill>
                  <a:srgbClr val="FFFFFF"/>
                </a:solidFill>
              </a:rPr>
              <a:t>}</a:t>
            </a:r>
          </a:p>
        </p:txBody>
      </p:sp>
      <p:sp>
        <p:nvSpPr>
          <p:cNvPr id="14" name="Texto explicativo retangular com cantos arredondados 13"/>
          <p:cNvSpPr/>
          <p:nvPr/>
        </p:nvSpPr>
        <p:spPr bwMode="auto">
          <a:xfrm>
            <a:off x="402573" y="4464197"/>
            <a:ext cx="5333387" cy="2137521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Percorrer códigos recursivos é um pouco mais complexo, pois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a cada chamada da recursão é necessário criar uma nova tabela para as variáveis envolvidas na função recursiva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.</a:t>
            </a:r>
            <a:endParaRPr lang="pt-BR" sz="23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4" name="Seta em curva para cima 3"/>
          <p:cNvSpPr/>
          <p:nvPr/>
        </p:nvSpPr>
        <p:spPr bwMode="auto">
          <a:xfrm rot="14497185">
            <a:off x="2614028" y="997808"/>
            <a:ext cx="1080120" cy="308855"/>
          </a:xfrm>
          <a:prstGeom prst="curvedUpArrow">
            <a:avLst>
              <a:gd name="adj1" fmla="val 25000"/>
              <a:gd name="adj2" fmla="val 93143"/>
              <a:gd name="adj3" fmla="val 25000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5" name="Texto explicativo retangular com cantos arredondados 4"/>
          <p:cNvSpPr/>
          <p:nvPr/>
        </p:nvSpPr>
        <p:spPr bwMode="auto">
          <a:xfrm>
            <a:off x="402572" y="4464197"/>
            <a:ext cx="5333387" cy="2137521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Mas é possível saber quantas vezes a chamada ocorrerá à função recursiva através de uma técnica utilizando uma árvore, a qual explicarei agora.</a:t>
            </a:r>
            <a:endParaRPr lang="pt-BR" sz="2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63065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Percorrendo o código e rastreando os valores em variáveis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dirty="0" smtClean="0"/>
              <a:t>Rastreando valores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68637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23528" y="391287"/>
            <a:ext cx="5896214" cy="2854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1200" dirty="0">
                <a:solidFill>
                  <a:srgbClr val="FFFFFF"/>
                </a:solidFill>
              </a:rPr>
              <a:t>#include &lt;</a:t>
            </a:r>
            <a:r>
              <a:rPr lang="pt-BR" sz="1200" dirty="0" err="1">
                <a:solidFill>
                  <a:srgbClr val="FFFFFF"/>
                </a:solidFill>
              </a:rPr>
              <a:t>stdio.h</a:t>
            </a:r>
            <a:r>
              <a:rPr lang="pt-BR" sz="1200" dirty="0">
                <a:solidFill>
                  <a:srgbClr val="FFFFFF"/>
                </a:solidFill>
              </a:rPr>
              <a:t>&gt;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1200" dirty="0" err="1">
                <a:solidFill>
                  <a:srgbClr val="FFFFFF"/>
                </a:solidFill>
              </a:rPr>
              <a:t>int</a:t>
            </a:r>
            <a:r>
              <a:rPr lang="pt-BR" sz="1200" dirty="0">
                <a:solidFill>
                  <a:srgbClr val="FFFFFF"/>
                </a:solidFill>
              </a:rPr>
              <a:t> </a:t>
            </a:r>
            <a:r>
              <a:rPr lang="pt-BR" sz="1200" dirty="0">
                <a:solidFill>
                  <a:srgbClr val="FF0000"/>
                </a:solidFill>
              </a:rPr>
              <a:t>calculo</a:t>
            </a:r>
            <a:r>
              <a:rPr lang="pt-BR" sz="1200" dirty="0">
                <a:solidFill>
                  <a:srgbClr val="FFFFFF"/>
                </a:solidFill>
              </a:rPr>
              <a:t>(</a:t>
            </a:r>
            <a:r>
              <a:rPr lang="pt-BR" sz="1200" dirty="0" err="1">
                <a:solidFill>
                  <a:srgbClr val="FFFFFF"/>
                </a:solidFill>
              </a:rPr>
              <a:t>int</a:t>
            </a:r>
            <a:r>
              <a:rPr lang="pt-BR" sz="1200" dirty="0">
                <a:solidFill>
                  <a:srgbClr val="FFFFFF"/>
                </a:solidFill>
              </a:rPr>
              <a:t> n) {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1200" dirty="0">
                <a:solidFill>
                  <a:srgbClr val="FFFFFF"/>
                </a:solidFill>
              </a:rPr>
              <a:t>   </a:t>
            </a:r>
            <a:r>
              <a:rPr lang="pt-BR" sz="1200" dirty="0" err="1">
                <a:solidFill>
                  <a:srgbClr val="FFFFFF"/>
                </a:solidFill>
              </a:rPr>
              <a:t>if</a:t>
            </a:r>
            <a:r>
              <a:rPr lang="pt-BR" sz="1200" dirty="0">
                <a:solidFill>
                  <a:srgbClr val="FFFFFF"/>
                </a:solidFill>
              </a:rPr>
              <a:t> ( n &lt;= 1 ) </a:t>
            </a:r>
            <a:r>
              <a:rPr lang="pt-BR" sz="1200" dirty="0" err="1">
                <a:solidFill>
                  <a:srgbClr val="FFFFFF"/>
                </a:solidFill>
              </a:rPr>
              <a:t>return</a:t>
            </a:r>
            <a:r>
              <a:rPr lang="pt-BR" sz="1200" dirty="0">
                <a:solidFill>
                  <a:srgbClr val="FFFFFF"/>
                </a:solidFill>
              </a:rPr>
              <a:t> (1);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1200" dirty="0">
                <a:solidFill>
                  <a:srgbClr val="FFFFFF"/>
                </a:solidFill>
              </a:rPr>
              <a:t>   </a:t>
            </a:r>
            <a:r>
              <a:rPr lang="pt-BR" sz="1200" dirty="0" err="1">
                <a:solidFill>
                  <a:srgbClr val="FFFFFF"/>
                </a:solidFill>
              </a:rPr>
              <a:t>else</a:t>
            </a:r>
            <a:r>
              <a:rPr lang="pt-BR" sz="1200" dirty="0">
                <a:solidFill>
                  <a:srgbClr val="FFFFFF"/>
                </a:solidFill>
              </a:rPr>
              <a:t> </a:t>
            </a:r>
            <a:r>
              <a:rPr lang="pt-BR" sz="1200" dirty="0" err="1">
                <a:solidFill>
                  <a:srgbClr val="FFFFFF"/>
                </a:solidFill>
              </a:rPr>
              <a:t>if</a:t>
            </a:r>
            <a:r>
              <a:rPr lang="pt-BR" sz="1200" dirty="0">
                <a:solidFill>
                  <a:srgbClr val="FFFFFF"/>
                </a:solidFill>
              </a:rPr>
              <a:t> ( n % 2 == 0 )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1200" dirty="0">
                <a:solidFill>
                  <a:srgbClr val="FFFFFF"/>
                </a:solidFill>
              </a:rPr>
              <a:t>      </a:t>
            </a:r>
            <a:r>
              <a:rPr lang="pt-BR" sz="1200" dirty="0" err="1">
                <a:solidFill>
                  <a:srgbClr val="FFFFFF"/>
                </a:solidFill>
              </a:rPr>
              <a:t>return</a:t>
            </a:r>
            <a:r>
              <a:rPr lang="pt-BR" sz="1200" dirty="0">
                <a:solidFill>
                  <a:srgbClr val="FFFFFF"/>
                </a:solidFill>
              </a:rPr>
              <a:t> </a:t>
            </a:r>
            <a:r>
              <a:rPr lang="pt-BR" sz="1200" u="sng" dirty="0">
                <a:solidFill>
                  <a:srgbClr val="FFC000"/>
                </a:solidFill>
              </a:rPr>
              <a:t>calculo</a:t>
            </a:r>
            <a:r>
              <a:rPr lang="pt-BR" sz="1200" dirty="0">
                <a:solidFill>
                  <a:srgbClr val="FFFFFF"/>
                </a:solidFill>
              </a:rPr>
              <a:t>(n - 2) + </a:t>
            </a:r>
            <a:r>
              <a:rPr lang="pt-BR" sz="1200" u="sng" dirty="0">
                <a:solidFill>
                  <a:srgbClr val="FFC000"/>
                </a:solidFill>
              </a:rPr>
              <a:t>calculo</a:t>
            </a:r>
            <a:r>
              <a:rPr lang="pt-BR" sz="1200" dirty="0">
                <a:solidFill>
                  <a:srgbClr val="FFFFFF"/>
                </a:solidFill>
              </a:rPr>
              <a:t> (n - 1);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1200" dirty="0">
                <a:solidFill>
                  <a:srgbClr val="FFFFFF"/>
                </a:solidFill>
              </a:rPr>
              <a:t>   </a:t>
            </a:r>
            <a:r>
              <a:rPr lang="pt-BR" sz="1200" dirty="0" err="1">
                <a:solidFill>
                  <a:srgbClr val="FFFFFF"/>
                </a:solidFill>
              </a:rPr>
              <a:t>else</a:t>
            </a:r>
            <a:r>
              <a:rPr lang="pt-BR" sz="1200" dirty="0">
                <a:solidFill>
                  <a:srgbClr val="FFFFFF"/>
                </a:solidFill>
              </a:rPr>
              <a:t> </a:t>
            </a:r>
            <a:r>
              <a:rPr lang="pt-BR" sz="1200" dirty="0" err="1">
                <a:solidFill>
                  <a:srgbClr val="FFFFFF"/>
                </a:solidFill>
              </a:rPr>
              <a:t>return</a:t>
            </a:r>
            <a:r>
              <a:rPr lang="pt-BR" sz="1200" dirty="0">
                <a:solidFill>
                  <a:srgbClr val="FFFFFF"/>
                </a:solidFill>
              </a:rPr>
              <a:t> n * </a:t>
            </a:r>
            <a:r>
              <a:rPr lang="pt-BR" sz="1200" u="sng" dirty="0">
                <a:solidFill>
                  <a:srgbClr val="FFC000"/>
                </a:solidFill>
              </a:rPr>
              <a:t>calculo</a:t>
            </a:r>
            <a:r>
              <a:rPr lang="pt-BR" sz="1200" dirty="0">
                <a:solidFill>
                  <a:srgbClr val="FFFFFF"/>
                </a:solidFill>
              </a:rPr>
              <a:t>(n - 1);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1200" dirty="0">
                <a:solidFill>
                  <a:srgbClr val="FFFFFF"/>
                </a:solidFill>
              </a:rPr>
              <a:t>}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1200" dirty="0" err="1" smtClean="0"/>
              <a:t>int</a:t>
            </a:r>
            <a:r>
              <a:rPr lang="pt-BR" sz="1200" dirty="0" smtClean="0"/>
              <a:t> </a:t>
            </a:r>
            <a:r>
              <a:rPr lang="pt-BR" sz="1200" dirty="0" err="1"/>
              <a:t>main</a:t>
            </a:r>
            <a:r>
              <a:rPr lang="pt-BR" sz="1200" dirty="0"/>
              <a:t>(</a:t>
            </a:r>
            <a:r>
              <a:rPr lang="pt-BR" sz="1200" dirty="0" err="1"/>
              <a:t>void</a:t>
            </a:r>
            <a:r>
              <a:rPr lang="pt-BR" sz="1200" dirty="0"/>
              <a:t>) {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1200" dirty="0" smtClean="0"/>
              <a:t>   </a:t>
            </a:r>
            <a:r>
              <a:rPr lang="pt-BR" sz="1200" dirty="0" err="1" smtClean="0"/>
              <a:t>printf</a:t>
            </a:r>
            <a:r>
              <a:rPr lang="pt-BR" sz="1200" dirty="0"/>
              <a:t>("Resultado: %d", </a:t>
            </a:r>
            <a:r>
              <a:rPr lang="pt-BR" sz="1200" b="1" dirty="0" smtClean="0">
                <a:solidFill>
                  <a:srgbClr val="FFFF00"/>
                </a:solidFill>
              </a:rPr>
              <a:t>calculo(4) </a:t>
            </a:r>
            <a:r>
              <a:rPr lang="pt-BR" sz="1200" dirty="0"/>
              <a:t>);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1200" dirty="0" smtClean="0"/>
              <a:t>   </a:t>
            </a:r>
            <a:r>
              <a:rPr lang="pt-BR" sz="1200" dirty="0" err="1" smtClean="0"/>
              <a:t>return</a:t>
            </a:r>
            <a:r>
              <a:rPr lang="pt-BR" sz="1200" dirty="0" smtClean="0"/>
              <a:t> </a:t>
            </a:r>
            <a:r>
              <a:rPr lang="pt-BR" sz="1200" dirty="0"/>
              <a:t>0;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1200" dirty="0">
                <a:solidFill>
                  <a:srgbClr val="FFFFFF"/>
                </a:solidFill>
              </a:rPr>
              <a:t>}</a:t>
            </a:r>
          </a:p>
        </p:txBody>
      </p:sp>
      <p:sp>
        <p:nvSpPr>
          <p:cNvPr id="14" name="Texto explicativo retangular com cantos arredondados 13"/>
          <p:cNvSpPr/>
          <p:nvPr/>
        </p:nvSpPr>
        <p:spPr bwMode="auto">
          <a:xfrm>
            <a:off x="4095506" y="188640"/>
            <a:ext cx="4652958" cy="648072"/>
          </a:xfrm>
          <a:prstGeom prst="wedgeRoundRectCallout">
            <a:avLst>
              <a:gd name="adj1" fmla="val 55715"/>
              <a:gd name="adj2" fmla="val 4937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Quando calculo(4) é executado, é a primeira vez em que é feita a chamada</a:t>
            </a:r>
            <a:endParaRPr lang="pt-BR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cxnSp>
        <p:nvCxnSpPr>
          <p:cNvPr id="3" name="Conector de seta reta 2"/>
          <p:cNvCxnSpPr/>
          <p:nvPr/>
        </p:nvCxnSpPr>
        <p:spPr>
          <a:xfrm flipH="1">
            <a:off x="2483768" y="476672"/>
            <a:ext cx="1512168" cy="194421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35612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23528" y="391287"/>
            <a:ext cx="5896214" cy="2854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1200" dirty="0">
                <a:solidFill>
                  <a:srgbClr val="FFFFFF"/>
                </a:solidFill>
              </a:rPr>
              <a:t>#include &lt;</a:t>
            </a:r>
            <a:r>
              <a:rPr lang="pt-BR" sz="1200" dirty="0" err="1">
                <a:solidFill>
                  <a:srgbClr val="FFFFFF"/>
                </a:solidFill>
              </a:rPr>
              <a:t>stdio.h</a:t>
            </a:r>
            <a:r>
              <a:rPr lang="pt-BR" sz="1200" dirty="0">
                <a:solidFill>
                  <a:srgbClr val="FFFFFF"/>
                </a:solidFill>
              </a:rPr>
              <a:t>&gt;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1200" dirty="0" err="1">
                <a:solidFill>
                  <a:srgbClr val="FFFFFF"/>
                </a:solidFill>
              </a:rPr>
              <a:t>int</a:t>
            </a:r>
            <a:r>
              <a:rPr lang="pt-BR" sz="1200" dirty="0">
                <a:solidFill>
                  <a:srgbClr val="FFFFFF"/>
                </a:solidFill>
              </a:rPr>
              <a:t> </a:t>
            </a:r>
            <a:r>
              <a:rPr lang="pt-BR" sz="1200" dirty="0">
                <a:solidFill>
                  <a:srgbClr val="FF0000"/>
                </a:solidFill>
              </a:rPr>
              <a:t>calculo</a:t>
            </a:r>
            <a:r>
              <a:rPr lang="pt-BR" sz="1200" dirty="0">
                <a:solidFill>
                  <a:srgbClr val="FFFFFF"/>
                </a:solidFill>
              </a:rPr>
              <a:t>(</a:t>
            </a:r>
            <a:r>
              <a:rPr lang="pt-BR" sz="1200" dirty="0" err="1">
                <a:solidFill>
                  <a:srgbClr val="FFFFFF"/>
                </a:solidFill>
              </a:rPr>
              <a:t>int</a:t>
            </a:r>
            <a:r>
              <a:rPr lang="pt-BR" sz="1200" dirty="0">
                <a:solidFill>
                  <a:srgbClr val="FFFFFF"/>
                </a:solidFill>
              </a:rPr>
              <a:t> n) {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1200" dirty="0">
                <a:solidFill>
                  <a:srgbClr val="FFFFFF"/>
                </a:solidFill>
              </a:rPr>
              <a:t>   </a:t>
            </a:r>
            <a:r>
              <a:rPr lang="pt-BR" sz="1200" dirty="0" err="1">
                <a:solidFill>
                  <a:srgbClr val="FFFFFF"/>
                </a:solidFill>
              </a:rPr>
              <a:t>if</a:t>
            </a:r>
            <a:r>
              <a:rPr lang="pt-BR" sz="1200" dirty="0">
                <a:solidFill>
                  <a:srgbClr val="FFFFFF"/>
                </a:solidFill>
              </a:rPr>
              <a:t> ( n &lt;= 1 ) </a:t>
            </a:r>
            <a:r>
              <a:rPr lang="pt-BR" sz="1200" dirty="0" err="1">
                <a:solidFill>
                  <a:srgbClr val="FFFFFF"/>
                </a:solidFill>
              </a:rPr>
              <a:t>return</a:t>
            </a:r>
            <a:r>
              <a:rPr lang="pt-BR" sz="1200" dirty="0">
                <a:solidFill>
                  <a:srgbClr val="FFFFFF"/>
                </a:solidFill>
              </a:rPr>
              <a:t> (1);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1200" dirty="0">
                <a:solidFill>
                  <a:srgbClr val="FFFFFF"/>
                </a:solidFill>
              </a:rPr>
              <a:t>   </a:t>
            </a:r>
            <a:r>
              <a:rPr lang="pt-BR" sz="1200" dirty="0" err="1">
                <a:solidFill>
                  <a:srgbClr val="FFFFFF"/>
                </a:solidFill>
              </a:rPr>
              <a:t>else</a:t>
            </a:r>
            <a:r>
              <a:rPr lang="pt-BR" sz="1200" dirty="0">
                <a:solidFill>
                  <a:srgbClr val="FFFFFF"/>
                </a:solidFill>
              </a:rPr>
              <a:t> </a:t>
            </a:r>
            <a:r>
              <a:rPr lang="pt-BR" sz="1200" dirty="0" err="1">
                <a:solidFill>
                  <a:srgbClr val="FFFFFF"/>
                </a:solidFill>
              </a:rPr>
              <a:t>if</a:t>
            </a:r>
            <a:r>
              <a:rPr lang="pt-BR" sz="1200" dirty="0">
                <a:solidFill>
                  <a:srgbClr val="FFFFFF"/>
                </a:solidFill>
              </a:rPr>
              <a:t> ( n % 2 == 0 )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1200" dirty="0">
                <a:solidFill>
                  <a:srgbClr val="FFFFFF"/>
                </a:solidFill>
              </a:rPr>
              <a:t>      </a:t>
            </a:r>
            <a:r>
              <a:rPr lang="pt-BR" sz="1200" dirty="0" err="1">
                <a:solidFill>
                  <a:srgbClr val="FFFFFF"/>
                </a:solidFill>
              </a:rPr>
              <a:t>return</a:t>
            </a:r>
            <a:r>
              <a:rPr lang="pt-BR" sz="1200" dirty="0">
                <a:solidFill>
                  <a:srgbClr val="FFFFFF"/>
                </a:solidFill>
              </a:rPr>
              <a:t> </a:t>
            </a:r>
            <a:r>
              <a:rPr lang="pt-BR" sz="1200" u="sng" dirty="0">
                <a:solidFill>
                  <a:srgbClr val="FFC000"/>
                </a:solidFill>
              </a:rPr>
              <a:t>calculo</a:t>
            </a:r>
            <a:r>
              <a:rPr lang="pt-BR" sz="1200" dirty="0">
                <a:solidFill>
                  <a:srgbClr val="FFFFFF"/>
                </a:solidFill>
              </a:rPr>
              <a:t>(n - 2) + </a:t>
            </a:r>
            <a:r>
              <a:rPr lang="pt-BR" sz="1200" u="sng" dirty="0">
                <a:solidFill>
                  <a:srgbClr val="FFC000"/>
                </a:solidFill>
              </a:rPr>
              <a:t>calculo</a:t>
            </a:r>
            <a:r>
              <a:rPr lang="pt-BR" sz="1200" dirty="0">
                <a:solidFill>
                  <a:srgbClr val="FFFFFF"/>
                </a:solidFill>
              </a:rPr>
              <a:t> (n - 1);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1200" dirty="0">
                <a:solidFill>
                  <a:srgbClr val="FFFFFF"/>
                </a:solidFill>
              </a:rPr>
              <a:t>   </a:t>
            </a:r>
            <a:r>
              <a:rPr lang="pt-BR" sz="1200" dirty="0" err="1">
                <a:solidFill>
                  <a:srgbClr val="FFFFFF"/>
                </a:solidFill>
              </a:rPr>
              <a:t>else</a:t>
            </a:r>
            <a:r>
              <a:rPr lang="pt-BR" sz="1200" dirty="0">
                <a:solidFill>
                  <a:srgbClr val="FFFFFF"/>
                </a:solidFill>
              </a:rPr>
              <a:t> </a:t>
            </a:r>
            <a:r>
              <a:rPr lang="pt-BR" sz="1200" dirty="0" err="1">
                <a:solidFill>
                  <a:srgbClr val="FFFFFF"/>
                </a:solidFill>
              </a:rPr>
              <a:t>return</a:t>
            </a:r>
            <a:r>
              <a:rPr lang="pt-BR" sz="1200" dirty="0">
                <a:solidFill>
                  <a:srgbClr val="FFFFFF"/>
                </a:solidFill>
              </a:rPr>
              <a:t> n * </a:t>
            </a:r>
            <a:r>
              <a:rPr lang="pt-BR" sz="1200" u="sng" dirty="0">
                <a:solidFill>
                  <a:srgbClr val="FFC000"/>
                </a:solidFill>
              </a:rPr>
              <a:t>calculo</a:t>
            </a:r>
            <a:r>
              <a:rPr lang="pt-BR" sz="1200" dirty="0">
                <a:solidFill>
                  <a:srgbClr val="FFFFFF"/>
                </a:solidFill>
              </a:rPr>
              <a:t>(n - 1);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1200" dirty="0">
                <a:solidFill>
                  <a:srgbClr val="FFFFFF"/>
                </a:solidFill>
              </a:rPr>
              <a:t>}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1200" dirty="0" err="1" smtClean="0"/>
              <a:t>int</a:t>
            </a:r>
            <a:r>
              <a:rPr lang="pt-BR" sz="1200" dirty="0" smtClean="0"/>
              <a:t> </a:t>
            </a:r>
            <a:r>
              <a:rPr lang="pt-BR" sz="1200" dirty="0" err="1"/>
              <a:t>main</a:t>
            </a:r>
            <a:r>
              <a:rPr lang="pt-BR" sz="1200" dirty="0"/>
              <a:t>(</a:t>
            </a:r>
            <a:r>
              <a:rPr lang="pt-BR" sz="1200" dirty="0" err="1"/>
              <a:t>void</a:t>
            </a:r>
            <a:r>
              <a:rPr lang="pt-BR" sz="1200" dirty="0"/>
              <a:t>) {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1200" dirty="0" smtClean="0"/>
              <a:t>   </a:t>
            </a:r>
            <a:r>
              <a:rPr lang="pt-BR" sz="1200" dirty="0" err="1" smtClean="0"/>
              <a:t>printf</a:t>
            </a:r>
            <a:r>
              <a:rPr lang="pt-BR" sz="1200" dirty="0"/>
              <a:t>("Resultado: %d", </a:t>
            </a:r>
            <a:r>
              <a:rPr lang="pt-BR" sz="1200" b="1" dirty="0" smtClean="0">
                <a:solidFill>
                  <a:srgbClr val="FFFF00"/>
                </a:solidFill>
              </a:rPr>
              <a:t>calculo(4) </a:t>
            </a:r>
            <a:r>
              <a:rPr lang="pt-BR" sz="1200" dirty="0"/>
              <a:t>);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1200" dirty="0" smtClean="0"/>
              <a:t>   </a:t>
            </a:r>
            <a:r>
              <a:rPr lang="pt-BR" sz="1200" dirty="0" err="1" smtClean="0"/>
              <a:t>return</a:t>
            </a:r>
            <a:r>
              <a:rPr lang="pt-BR" sz="1200" dirty="0" smtClean="0"/>
              <a:t> </a:t>
            </a:r>
            <a:r>
              <a:rPr lang="pt-BR" sz="1200" dirty="0"/>
              <a:t>0;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1200" dirty="0">
                <a:solidFill>
                  <a:srgbClr val="FFFFFF"/>
                </a:solidFill>
              </a:rPr>
              <a:t>}</a:t>
            </a:r>
          </a:p>
        </p:txBody>
      </p:sp>
      <p:sp>
        <p:nvSpPr>
          <p:cNvPr id="14" name="Texto explicativo retangular com cantos arredondados 13"/>
          <p:cNvSpPr/>
          <p:nvPr/>
        </p:nvSpPr>
        <p:spPr bwMode="auto">
          <a:xfrm>
            <a:off x="4095506" y="188640"/>
            <a:ext cx="4652958" cy="648072"/>
          </a:xfrm>
          <a:prstGeom prst="wedgeRoundRectCallout">
            <a:avLst>
              <a:gd name="adj1" fmla="val 55715"/>
              <a:gd name="adj2" fmla="val 4937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Quando calculo(4) é executado, é a primeira vez em que é feita a chamada</a:t>
            </a:r>
            <a:endParaRPr lang="pt-BR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8" name="Texto explicativo retangular com cantos arredondados 7"/>
          <p:cNvSpPr/>
          <p:nvPr/>
        </p:nvSpPr>
        <p:spPr bwMode="auto">
          <a:xfrm>
            <a:off x="4095506" y="1035523"/>
            <a:ext cx="4652958" cy="1097333"/>
          </a:xfrm>
          <a:prstGeom prst="wedgeRoundRectCallout">
            <a:avLst>
              <a:gd name="adj1" fmla="val 56161"/>
              <a:gd name="adj2" fmla="val 40780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Dentro da função notamos as seguintes regras:</a:t>
            </a:r>
          </a:p>
          <a:p>
            <a:pPr marL="285750" indent="-285750" algn="ctr" defTabSz="914099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à"/>
            </a:pPr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n &lt;=1 retorna 1 e não chama a recursão;</a:t>
            </a:r>
          </a:p>
          <a:p>
            <a:pPr marL="285750" indent="-285750" algn="ctr" defTabSz="914099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à"/>
            </a:pPr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n é par </a:t>
            </a:r>
            <a:r>
              <a: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(</a:t>
            </a:r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n % 2</a:t>
            </a:r>
            <a:r>
              <a: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==0) </a:t>
            </a:r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então 2 recursões </a:t>
            </a:r>
            <a:r>
              <a: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(n-2) e (n-1</a:t>
            </a:r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);</a:t>
            </a:r>
          </a:p>
          <a:p>
            <a:pPr marL="285750" indent="-285750" algn="ctr" defTabSz="914099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à"/>
            </a:pPr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n é ímpar e &gt; 1 então 1 recursão </a:t>
            </a:r>
            <a:r>
              <a: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(n-1</a:t>
            </a:r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)</a:t>
            </a:r>
            <a:endParaRPr lang="pt-BR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cxnSp>
        <p:nvCxnSpPr>
          <p:cNvPr id="3" name="Conector de seta reta 2"/>
          <p:cNvCxnSpPr/>
          <p:nvPr/>
        </p:nvCxnSpPr>
        <p:spPr>
          <a:xfrm flipH="1" flipV="1">
            <a:off x="2267744" y="1035523"/>
            <a:ext cx="1728192" cy="449261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/>
          <p:nvPr/>
        </p:nvCxnSpPr>
        <p:spPr>
          <a:xfrm flipH="1" flipV="1">
            <a:off x="2915816" y="1484784"/>
            <a:ext cx="1081189" cy="9940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de seta reta 9"/>
          <p:cNvCxnSpPr/>
          <p:nvPr/>
        </p:nvCxnSpPr>
        <p:spPr>
          <a:xfrm flipH="1">
            <a:off x="2483768" y="1637728"/>
            <a:ext cx="1512169" cy="18061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 explicativo retangular com cantos arredondados 12"/>
          <p:cNvSpPr/>
          <p:nvPr/>
        </p:nvSpPr>
        <p:spPr bwMode="auto">
          <a:xfrm>
            <a:off x="4095506" y="3102309"/>
            <a:ext cx="4652958" cy="648072"/>
          </a:xfrm>
          <a:prstGeom prst="wedgeRoundRectCallout">
            <a:avLst>
              <a:gd name="adj1" fmla="val 55715"/>
              <a:gd name="adj2" fmla="val 4937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Então vamos montar a árvore com as chamadas</a:t>
            </a:r>
            <a:endParaRPr lang="pt-BR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5" name="Texto explicativo retangular com cantos arredondados 14"/>
          <p:cNvSpPr/>
          <p:nvPr/>
        </p:nvSpPr>
        <p:spPr bwMode="auto">
          <a:xfrm>
            <a:off x="4095506" y="2313799"/>
            <a:ext cx="4652958" cy="648072"/>
          </a:xfrm>
          <a:prstGeom prst="wedgeRoundRectCallout">
            <a:avLst>
              <a:gd name="adj1" fmla="val 55715"/>
              <a:gd name="adj2" fmla="val 4937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Para facilitarmos a escrita, chamaremos momentaneamente a função “</a:t>
            </a:r>
            <a:r>
              <a:rPr lang="pt-BR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calculo</a:t>
            </a:r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” de “</a:t>
            </a:r>
            <a:r>
              <a:rPr lang="pt-BR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C</a:t>
            </a:r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”</a:t>
            </a:r>
            <a:endParaRPr lang="pt-BR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1327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1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23528" y="391287"/>
            <a:ext cx="5896214" cy="2854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1200" dirty="0">
                <a:solidFill>
                  <a:srgbClr val="FFFFFF"/>
                </a:solidFill>
              </a:rPr>
              <a:t>#include &lt;</a:t>
            </a:r>
            <a:r>
              <a:rPr lang="pt-BR" sz="1200" dirty="0" err="1">
                <a:solidFill>
                  <a:srgbClr val="FFFFFF"/>
                </a:solidFill>
              </a:rPr>
              <a:t>stdio.h</a:t>
            </a:r>
            <a:r>
              <a:rPr lang="pt-BR" sz="1200" dirty="0">
                <a:solidFill>
                  <a:srgbClr val="FFFFFF"/>
                </a:solidFill>
              </a:rPr>
              <a:t>&gt;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1200" dirty="0" err="1">
                <a:solidFill>
                  <a:srgbClr val="FFFFFF"/>
                </a:solidFill>
              </a:rPr>
              <a:t>int</a:t>
            </a:r>
            <a:r>
              <a:rPr lang="pt-BR" sz="1200" dirty="0">
                <a:solidFill>
                  <a:srgbClr val="FFFFFF"/>
                </a:solidFill>
              </a:rPr>
              <a:t> </a:t>
            </a:r>
            <a:r>
              <a:rPr lang="pt-BR" sz="1200" dirty="0">
                <a:solidFill>
                  <a:srgbClr val="FF0000"/>
                </a:solidFill>
              </a:rPr>
              <a:t>calculo</a:t>
            </a:r>
            <a:r>
              <a:rPr lang="pt-BR" sz="1200" dirty="0">
                <a:solidFill>
                  <a:srgbClr val="FFFFFF"/>
                </a:solidFill>
              </a:rPr>
              <a:t>(</a:t>
            </a:r>
            <a:r>
              <a:rPr lang="pt-BR" sz="1200" dirty="0" err="1">
                <a:solidFill>
                  <a:srgbClr val="FFFFFF"/>
                </a:solidFill>
              </a:rPr>
              <a:t>int</a:t>
            </a:r>
            <a:r>
              <a:rPr lang="pt-BR" sz="1200" dirty="0">
                <a:solidFill>
                  <a:srgbClr val="FFFFFF"/>
                </a:solidFill>
              </a:rPr>
              <a:t> n) {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1200" dirty="0">
                <a:solidFill>
                  <a:srgbClr val="FFFFFF"/>
                </a:solidFill>
              </a:rPr>
              <a:t>   </a:t>
            </a:r>
            <a:r>
              <a:rPr lang="pt-BR" sz="1200" dirty="0" err="1">
                <a:solidFill>
                  <a:srgbClr val="FFFFFF"/>
                </a:solidFill>
              </a:rPr>
              <a:t>if</a:t>
            </a:r>
            <a:r>
              <a:rPr lang="pt-BR" sz="1200" dirty="0">
                <a:solidFill>
                  <a:srgbClr val="FFFFFF"/>
                </a:solidFill>
              </a:rPr>
              <a:t> ( n &lt;= 1 ) </a:t>
            </a:r>
            <a:r>
              <a:rPr lang="pt-BR" sz="1200" dirty="0" err="1">
                <a:solidFill>
                  <a:srgbClr val="FFFFFF"/>
                </a:solidFill>
              </a:rPr>
              <a:t>return</a:t>
            </a:r>
            <a:r>
              <a:rPr lang="pt-BR" sz="1200" dirty="0">
                <a:solidFill>
                  <a:srgbClr val="FFFFFF"/>
                </a:solidFill>
              </a:rPr>
              <a:t> (1);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1200" dirty="0">
                <a:solidFill>
                  <a:srgbClr val="FFFFFF"/>
                </a:solidFill>
              </a:rPr>
              <a:t>   </a:t>
            </a:r>
            <a:r>
              <a:rPr lang="pt-BR" sz="1200" dirty="0" err="1">
                <a:solidFill>
                  <a:srgbClr val="FFFFFF"/>
                </a:solidFill>
              </a:rPr>
              <a:t>else</a:t>
            </a:r>
            <a:r>
              <a:rPr lang="pt-BR" sz="1200" dirty="0">
                <a:solidFill>
                  <a:srgbClr val="FFFFFF"/>
                </a:solidFill>
              </a:rPr>
              <a:t> </a:t>
            </a:r>
            <a:r>
              <a:rPr lang="pt-BR" sz="1200" dirty="0" err="1">
                <a:solidFill>
                  <a:srgbClr val="FFFFFF"/>
                </a:solidFill>
              </a:rPr>
              <a:t>if</a:t>
            </a:r>
            <a:r>
              <a:rPr lang="pt-BR" sz="1200" dirty="0">
                <a:solidFill>
                  <a:srgbClr val="FFFFFF"/>
                </a:solidFill>
              </a:rPr>
              <a:t> ( n % 2 == 0 )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1200" dirty="0">
                <a:solidFill>
                  <a:srgbClr val="FFFFFF"/>
                </a:solidFill>
              </a:rPr>
              <a:t>      </a:t>
            </a:r>
            <a:r>
              <a:rPr lang="pt-BR" sz="1200" dirty="0" err="1">
                <a:solidFill>
                  <a:srgbClr val="FFFFFF"/>
                </a:solidFill>
              </a:rPr>
              <a:t>return</a:t>
            </a:r>
            <a:r>
              <a:rPr lang="pt-BR" sz="1200" dirty="0">
                <a:solidFill>
                  <a:srgbClr val="FFFFFF"/>
                </a:solidFill>
              </a:rPr>
              <a:t> </a:t>
            </a:r>
            <a:r>
              <a:rPr lang="pt-BR" sz="1200" u="sng" dirty="0">
                <a:solidFill>
                  <a:srgbClr val="FFC000"/>
                </a:solidFill>
              </a:rPr>
              <a:t>calculo</a:t>
            </a:r>
            <a:r>
              <a:rPr lang="pt-BR" sz="1200" dirty="0">
                <a:solidFill>
                  <a:srgbClr val="FFFFFF"/>
                </a:solidFill>
              </a:rPr>
              <a:t>(n - 2) + </a:t>
            </a:r>
            <a:r>
              <a:rPr lang="pt-BR" sz="1200" u="sng" dirty="0">
                <a:solidFill>
                  <a:srgbClr val="FFC000"/>
                </a:solidFill>
              </a:rPr>
              <a:t>calculo</a:t>
            </a:r>
            <a:r>
              <a:rPr lang="pt-BR" sz="1200" dirty="0">
                <a:solidFill>
                  <a:srgbClr val="FFFFFF"/>
                </a:solidFill>
              </a:rPr>
              <a:t> (n - 1);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1200" dirty="0">
                <a:solidFill>
                  <a:srgbClr val="FFFFFF"/>
                </a:solidFill>
              </a:rPr>
              <a:t>   </a:t>
            </a:r>
            <a:r>
              <a:rPr lang="pt-BR" sz="1200" dirty="0" err="1">
                <a:solidFill>
                  <a:srgbClr val="FFFFFF"/>
                </a:solidFill>
              </a:rPr>
              <a:t>else</a:t>
            </a:r>
            <a:r>
              <a:rPr lang="pt-BR" sz="1200" dirty="0">
                <a:solidFill>
                  <a:srgbClr val="FFFFFF"/>
                </a:solidFill>
              </a:rPr>
              <a:t> </a:t>
            </a:r>
            <a:r>
              <a:rPr lang="pt-BR" sz="1200" dirty="0" err="1">
                <a:solidFill>
                  <a:srgbClr val="FFFFFF"/>
                </a:solidFill>
              </a:rPr>
              <a:t>return</a:t>
            </a:r>
            <a:r>
              <a:rPr lang="pt-BR" sz="1200" dirty="0">
                <a:solidFill>
                  <a:srgbClr val="FFFFFF"/>
                </a:solidFill>
              </a:rPr>
              <a:t> n * </a:t>
            </a:r>
            <a:r>
              <a:rPr lang="pt-BR" sz="1200" u="sng" dirty="0">
                <a:solidFill>
                  <a:srgbClr val="FFC000"/>
                </a:solidFill>
              </a:rPr>
              <a:t>calculo</a:t>
            </a:r>
            <a:r>
              <a:rPr lang="pt-BR" sz="1200" dirty="0">
                <a:solidFill>
                  <a:srgbClr val="FFFFFF"/>
                </a:solidFill>
              </a:rPr>
              <a:t>(n - 1);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1200" dirty="0">
                <a:solidFill>
                  <a:srgbClr val="FFFFFF"/>
                </a:solidFill>
              </a:rPr>
              <a:t>}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1200" dirty="0" err="1" smtClean="0"/>
              <a:t>int</a:t>
            </a:r>
            <a:r>
              <a:rPr lang="pt-BR" sz="1200" dirty="0" smtClean="0"/>
              <a:t> </a:t>
            </a:r>
            <a:r>
              <a:rPr lang="pt-BR" sz="1200" dirty="0" err="1"/>
              <a:t>main</a:t>
            </a:r>
            <a:r>
              <a:rPr lang="pt-BR" sz="1200" dirty="0"/>
              <a:t>(</a:t>
            </a:r>
            <a:r>
              <a:rPr lang="pt-BR" sz="1200" dirty="0" err="1"/>
              <a:t>void</a:t>
            </a:r>
            <a:r>
              <a:rPr lang="pt-BR" sz="1200" dirty="0"/>
              <a:t>) {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1200" dirty="0" smtClean="0"/>
              <a:t>   </a:t>
            </a:r>
            <a:r>
              <a:rPr lang="pt-BR" sz="1200" dirty="0" err="1" smtClean="0"/>
              <a:t>printf</a:t>
            </a:r>
            <a:r>
              <a:rPr lang="pt-BR" sz="1200" dirty="0"/>
              <a:t>("Resultado: %d", </a:t>
            </a:r>
            <a:r>
              <a:rPr lang="pt-BR" sz="1200" b="1" dirty="0" smtClean="0">
                <a:solidFill>
                  <a:srgbClr val="FFFF00"/>
                </a:solidFill>
              </a:rPr>
              <a:t>calculo(4) </a:t>
            </a:r>
            <a:r>
              <a:rPr lang="pt-BR" sz="1200" dirty="0"/>
              <a:t>);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1200" dirty="0" smtClean="0"/>
              <a:t>   </a:t>
            </a:r>
            <a:r>
              <a:rPr lang="pt-BR" sz="1200" dirty="0" err="1" smtClean="0"/>
              <a:t>return</a:t>
            </a:r>
            <a:r>
              <a:rPr lang="pt-BR" sz="1200" dirty="0" smtClean="0"/>
              <a:t> </a:t>
            </a:r>
            <a:r>
              <a:rPr lang="pt-BR" sz="1200" dirty="0"/>
              <a:t>0;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1200" dirty="0">
                <a:solidFill>
                  <a:srgbClr val="FFFFFF"/>
                </a:solidFill>
              </a:rPr>
              <a:t>}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3555442" y="3634252"/>
            <a:ext cx="1197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FF00"/>
                </a:solidFill>
              </a:rPr>
              <a:t>C(4)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4211960" y="4130398"/>
            <a:ext cx="1197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FF00"/>
                </a:solidFill>
              </a:rPr>
              <a:t>C(3)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15" name="Texto explicativo retangular com cantos arredondados 14"/>
          <p:cNvSpPr/>
          <p:nvPr/>
        </p:nvSpPr>
        <p:spPr bwMode="auto">
          <a:xfrm>
            <a:off x="3754126" y="353948"/>
            <a:ext cx="4652958" cy="1097333"/>
          </a:xfrm>
          <a:prstGeom prst="wedgeRoundRectCallout">
            <a:avLst>
              <a:gd name="adj1" fmla="val 56161"/>
              <a:gd name="adj2" fmla="val 40780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Lembre-se das seguintes regras:</a:t>
            </a:r>
          </a:p>
          <a:p>
            <a:pPr marL="285750" indent="-285750" algn="ctr" defTabSz="914099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à"/>
            </a:pPr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n &lt;=1 retorna 1 e não chama a recursão;</a:t>
            </a:r>
          </a:p>
          <a:p>
            <a:pPr marL="285750" indent="-285750" algn="ctr" defTabSz="914099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à"/>
            </a:pPr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n é par </a:t>
            </a:r>
            <a:r>
              <a: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(</a:t>
            </a:r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n % 2</a:t>
            </a:r>
            <a:r>
              <a: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==0) </a:t>
            </a:r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então 2 recursões </a:t>
            </a:r>
            <a:r>
              <a: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(n-2) e (n-1</a:t>
            </a:r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);</a:t>
            </a:r>
          </a:p>
          <a:p>
            <a:pPr marL="285750" indent="-285750" algn="ctr" defTabSz="914099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à"/>
            </a:pPr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n é ímpar e &gt; 1 então 1 recursão </a:t>
            </a:r>
            <a:r>
              <a: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(n-1</a:t>
            </a:r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)</a:t>
            </a:r>
            <a:endParaRPr lang="pt-BR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3014113" y="4130398"/>
            <a:ext cx="1197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FF00"/>
                </a:solidFill>
              </a:rPr>
              <a:t>C(2)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2673847" y="4769178"/>
            <a:ext cx="1197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FF00"/>
                </a:solidFill>
              </a:rPr>
              <a:t>C(0)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3388252" y="4769178"/>
            <a:ext cx="1197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FF00"/>
                </a:solidFill>
              </a:rPr>
              <a:t>C(1)</a:t>
            </a:r>
            <a:endParaRPr lang="pt-BR" dirty="0">
              <a:solidFill>
                <a:srgbClr val="FFFF00"/>
              </a:solidFill>
            </a:endParaRPr>
          </a:p>
        </p:txBody>
      </p:sp>
      <p:cxnSp>
        <p:nvCxnSpPr>
          <p:cNvPr id="5" name="Conector de seta reta 4"/>
          <p:cNvCxnSpPr>
            <a:endCxn id="18" idx="0"/>
          </p:cNvCxnSpPr>
          <p:nvPr/>
        </p:nvCxnSpPr>
        <p:spPr>
          <a:xfrm flipH="1">
            <a:off x="3613037" y="3933489"/>
            <a:ext cx="324592" cy="19690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de seta reta 28"/>
          <p:cNvCxnSpPr/>
          <p:nvPr/>
        </p:nvCxnSpPr>
        <p:spPr>
          <a:xfrm flipH="1">
            <a:off x="3225956" y="4535999"/>
            <a:ext cx="324592" cy="19690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de seta reta 30"/>
          <p:cNvCxnSpPr/>
          <p:nvPr/>
        </p:nvCxnSpPr>
        <p:spPr>
          <a:xfrm>
            <a:off x="3648888" y="4535999"/>
            <a:ext cx="324592" cy="19690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de seta reta 31"/>
          <p:cNvCxnSpPr/>
          <p:nvPr/>
        </p:nvCxnSpPr>
        <p:spPr>
          <a:xfrm>
            <a:off x="4374257" y="3933489"/>
            <a:ext cx="324592" cy="19690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aixaDeTexto 32"/>
          <p:cNvSpPr txBox="1"/>
          <p:nvPr/>
        </p:nvSpPr>
        <p:spPr>
          <a:xfrm>
            <a:off x="4243447" y="4768785"/>
            <a:ext cx="1197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FF00"/>
                </a:solidFill>
              </a:rPr>
              <a:t>C(2)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34" name="CaixaDeTexto 33"/>
          <p:cNvSpPr txBox="1"/>
          <p:nvPr/>
        </p:nvSpPr>
        <p:spPr>
          <a:xfrm>
            <a:off x="3903181" y="5407565"/>
            <a:ext cx="1197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FF00"/>
                </a:solidFill>
              </a:rPr>
              <a:t>C(0)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36" name="CaixaDeTexto 35"/>
          <p:cNvSpPr txBox="1"/>
          <p:nvPr/>
        </p:nvSpPr>
        <p:spPr>
          <a:xfrm>
            <a:off x="4617586" y="5407565"/>
            <a:ext cx="1197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FF00"/>
                </a:solidFill>
              </a:rPr>
              <a:t>C(1)</a:t>
            </a:r>
            <a:endParaRPr lang="pt-BR" dirty="0">
              <a:solidFill>
                <a:srgbClr val="FFFF00"/>
              </a:solidFill>
            </a:endParaRPr>
          </a:p>
        </p:txBody>
      </p:sp>
      <p:cxnSp>
        <p:nvCxnSpPr>
          <p:cNvPr id="37" name="Conector de seta reta 36"/>
          <p:cNvCxnSpPr/>
          <p:nvPr/>
        </p:nvCxnSpPr>
        <p:spPr>
          <a:xfrm flipH="1">
            <a:off x="4455290" y="5174386"/>
            <a:ext cx="324592" cy="19690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de seta reta 37"/>
          <p:cNvCxnSpPr/>
          <p:nvPr/>
        </p:nvCxnSpPr>
        <p:spPr>
          <a:xfrm>
            <a:off x="4878222" y="5174386"/>
            <a:ext cx="324592" cy="19690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de seta reta 38"/>
          <p:cNvCxnSpPr/>
          <p:nvPr/>
        </p:nvCxnSpPr>
        <p:spPr>
          <a:xfrm>
            <a:off x="4810883" y="4509955"/>
            <a:ext cx="1" cy="23317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o explicativo retangular com cantos arredondados 42"/>
          <p:cNvSpPr/>
          <p:nvPr/>
        </p:nvSpPr>
        <p:spPr bwMode="auto">
          <a:xfrm>
            <a:off x="4028377" y="2277766"/>
            <a:ext cx="2376264" cy="647538"/>
          </a:xfrm>
          <a:prstGeom prst="wedgeRoundRectCallout">
            <a:avLst>
              <a:gd name="adj1" fmla="val -44974"/>
              <a:gd name="adj2" fmla="val 157136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n é par </a:t>
            </a:r>
            <a:r>
              <a: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(</a:t>
            </a:r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n % 2</a:t>
            </a:r>
            <a:r>
              <a: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==0) </a:t>
            </a:r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então 2 recursões </a:t>
            </a:r>
            <a:r>
              <a: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(n-2) e (n-1</a:t>
            </a:r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)</a:t>
            </a:r>
          </a:p>
        </p:txBody>
      </p:sp>
      <p:sp>
        <p:nvSpPr>
          <p:cNvPr id="44" name="Texto explicativo retangular com cantos arredondados 43"/>
          <p:cNvSpPr/>
          <p:nvPr/>
        </p:nvSpPr>
        <p:spPr bwMode="auto">
          <a:xfrm>
            <a:off x="5152533" y="3171380"/>
            <a:ext cx="2003310" cy="647538"/>
          </a:xfrm>
          <a:prstGeom prst="wedgeRoundRectCallout">
            <a:avLst>
              <a:gd name="adj1" fmla="val -54257"/>
              <a:gd name="adj2" fmla="val 112205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n </a:t>
            </a:r>
            <a:r>
              <a: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é ímpar e &gt; 1 então 1 recursão (n-1)</a:t>
            </a:r>
            <a:endParaRPr lang="pt-BR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45" name="Texto explicativo retangular com cantos arredondados 44"/>
          <p:cNvSpPr/>
          <p:nvPr/>
        </p:nvSpPr>
        <p:spPr bwMode="auto">
          <a:xfrm>
            <a:off x="5684138" y="4037446"/>
            <a:ext cx="2505027" cy="647538"/>
          </a:xfrm>
          <a:prstGeom prst="wedgeRoundRectCallout">
            <a:avLst>
              <a:gd name="adj1" fmla="val -70434"/>
              <a:gd name="adj2" fmla="val 91345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n é par </a:t>
            </a:r>
            <a:r>
              <a: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(</a:t>
            </a:r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n % 2</a:t>
            </a:r>
            <a:r>
              <a: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==0) </a:t>
            </a:r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então 2 recursões </a:t>
            </a:r>
            <a:r>
              <a: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(n-2) e (n-1</a:t>
            </a:r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)</a:t>
            </a:r>
          </a:p>
        </p:txBody>
      </p:sp>
      <p:sp>
        <p:nvSpPr>
          <p:cNvPr id="46" name="Texto explicativo retangular com cantos arredondados 45"/>
          <p:cNvSpPr/>
          <p:nvPr/>
        </p:nvSpPr>
        <p:spPr bwMode="auto">
          <a:xfrm>
            <a:off x="5956223" y="5011320"/>
            <a:ext cx="2060489" cy="647538"/>
          </a:xfrm>
          <a:prstGeom prst="wedgeRoundRectCallout">
            <a:avLst>
              <a:gd name="adj1" fmla="val -74429"/>
              <a:gd name="adj2" fmla="val 33576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n &lt;=1 retorna 1 e não chama a recursão</a:t>
            </a:r>
            <a:endParaRPr lang="pt-BR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47" name="Texto explicativo retangular com cantos arredondados 46"/>
          <p:cNvSpPr/>
          <p:nvPr/>
        </p:nvSpPr>
        <p:spPr bwMode="auto">
          <a:xfrm>
            <a:off x="958366" y="3384405"/>
            <a:ext cx="2505027" cy="647538"/>
          </a:xfrm>
          <a:prstGeom prst="wedgeRoundRectCallout">
            <a:avLst>
              <a:gd name="adj1" fmla="val 45710"/>
              <a:gd name="adj2" fmla="val 96159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n é par </a:t>
            </a:r>
            <a:r>
              <a: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(</a:t>
            </a:r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n % 2</a:t>
            </a:r>
            <a:r>
              <a: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==0) </a:t>
            </a:r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então 2 recursões </a:t>
            </a:r>
            <a:r>
              <a: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(n-2) e (n-1</a:t>
            </a:r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)</a:t>
            </a:r>
          </a:p>
        </p:txBody>
      </p:sp>
      <p:sp>
        <p:nvSpPr>
          <p:cNvPr id="48" name="Texto explicativo retangular com cantos arredondados 47"/>
          <p:cNvSpPr/>
          <p:nvPr/>
        </p:nvSpPr>
        <p:spPr bwMode="auto">
          <a:xfrm>
            <a:off x="706566" y="4671874"/>
            <a:ext cx="2060489" cy="647538"/>
          </a:xfrm>
          <a:prstGeom prst="wedgeRoundRectCallout">
            <a:avLst>
              <a:gd name="adj1" fmla="val 78372"/>
              <a:gd name="adj2" fmla="val 25553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n &lt;=1 retorna 1 e não chama a recursão</a:t>
            </a:r>
            <a:endParaRPr lang="pt-BR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cxnSp>
        <p:nvCxnSpPr>
          <p:cNvPr id="50" name="Conector de seta reta 49"/>
          <p:cNvCxnSpPr/>
          <p:nvPr/>
        </p:nvCxnSpPr>
        <p:spPr>
          <a:xfrm>
            <a:off x="2767055" y="2601535"/>
            <a:ext cx="1136126" cy="893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o explicativo retangular com cantos arredondados 50"/>
          <p:cNvSpPr/>
          <p:nvPr/>
        </p:nvSpPr>
        <p:spPr bwMode="auto">
          <a:xfrm>
            <a:off x="619147" y="5912833"/>
            <a:ext cx="4652958" cy="817444"/>
          </a:xfrm>
          <a:prstGeom prst="wedgeRoundRectCallout">
            <a:avLst>
              <a:gd name="adj1" fmla="val 63977"/>
              <a:gd name="adj2" fmla="val 31882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Podemos contar quantas chamadas foram feitas a função recursiva e descobrir que para calculo(4) são feitas </a:t>
            </a:r>
            <a:r>
              <a:rPr lang="pt-BR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8</a:t>
            </a:r>
            <a:r>
              <a:rPr lang="pt-BR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chamadas</a:t>
            </a:r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.</a:t>
            </a:r>
            <a:endParaRPr lang="pt-BR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76712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5" grpId="0" animBg="1"/>
      <p:bldP spid="18" grpId="0"/>
      <p:bldP spid="23" grpId="0"/>
      <p:bldP spid="24" grpId="0"/>
      <p:bldP spid="33" grpId="0"/>
      <p:bldP spid="34" grpId="0"/>
      <p:bldP spid="36" grpId="0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5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dirty="0" smtClean="0"/>
              <a:t>Rastreando valores</a:t>
            </a:r>
          </a:p>
          <a:p>
            <a:r>
              <a:rPr lang="pt-BR" sz="5400" b="0" dirty="0" smtClean="0"/>
              <a:t>(variáveis simples)</a:t>
            </a:r>
            <a:endParaRPr lang="pt-BR" sz="5400" b="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39206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23528" y="391287"/>
            <a:ext cx="3555573" cy="1858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sz="2800" dirty="0" err="1" smtClean="0">
                <a:solidFill>
                  <a:srgbClr val="FFFFFF"/>
                </a:solidFill>
                <a:latin typeface="Calibri"/>
              </a:rPr>
              <a:t>int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 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n = 1;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for (</a:t>
            </a:r>
            <a:r>
              <a:rPr lang="pt-BR" sz="2800" dirty="0" err="1" smtClean="0">
                <a:solidFill>
                  <a:srgbClr val="FFFFFF"/>
                </a:solidFill>
                <a:latin typeface="Calibri"/>
              </a:rPr>
              <a:t>int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 i=0; i&lt;2; i++) {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sz="2800" dirty="0">
                <a:solidFill>
                  <a:srgbClr val="FFFFFF"/>
                </a:solidFill>
                <a:latin typeface="Calibri"/>
              </a:rPr>
              <a:t> 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  n=n*i;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sz="2800" dirty="0">
                <a:solidFill>
                  <a:srgbClr val="FFFFFF"/>
                </a:solidFill>
                <a:latin typeface="Calibri"/>
              </a:rPr>
              <a:t>}</a:t>
            </a:r>
            <a:endParaRPr lang="pt-BR" sz="2800" dirty="0" smtClean="0">
              <a:solidFill>
                <a:srgbClr val="FFFFFF"/>
              </a:solidFill>
              <a:latin typeface="Calibri"/>
            </a:endParaRPr>
          </a:p>
        </p:txBody>
      </p:sp>
      <p:graphicFrame>
        <p:nvGraphicFramePr>
          <p:cNvPr id="36" name="Tabela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801889"/>
              </p:ext>
            </p:extLst>
          </p:nvPr>
        </p:nvGraphicFramePr>
        <p:xfrm>
          <a:off x="7092280" y="557972"/>
          <a:ext cx="1848036" cy="509120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924018"/>
                <a:gridCol w="924018"/>
              </a:tblGrid>
              <a:tr h="345594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n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i</a:t>
                      </a:r>
                      <a:endParaRPr lang="pt-BR" sz="2000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o explicativo retangular com cantos arredondados 13"/>
          <p:cNvSpPr/>
          <p:nvPr/>
        </p:nvSpPr>
        <p:spPr bwMode="auto">
          <a:xfrm>
            <a:off x="402573" y="4011525"/>
            <a:ext cx="5333387" cy="2590193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Em muitas situações precisamos percorrer um código e não temos o computador para nos ajudar a descobrir os valores das variáveis.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Por exemplo, qual o valor final de n ao término do código?</a:t>
            </a:r>
            <a:endParaRPr lang="pt-BR" sz="2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7086306" y="188640"/>
            <a:ext cx="1854010" cy="36933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FF00"/>
                </a:solidFill>
              </a:rPr>
              <a:t>VARIÁVEIS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20" name="Texto explicativo retangular com cantos arredondados 19"/>
          <p:cNvSpPr/>
          <p:nvPr/>
        </p:nvSpPr>
        <p:spPr bwMode="auto">
          <a:xfrm>
            <a:off x="405827" y="4021916"/>
            <a:ext cx="5333387" cy="2590193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Crie uma lista com as variáveis que você tem no código e separe um espaço para que, a medida que você vá percorrendo o código e os valores das variáveis sejam substituídos, você possa ir substituindo eles na lista.</a:t>
            </a:r>
            <a:endParaRPr lang="pt-BR" sz="2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1" name="Texto explicativo retangular com cantos arredondados 20"/>
          <p:cNvSpPr/>
          <p:nvPr/>
        </p:nvSpPr>
        <p:spPr bwMode="auto">
          <a:xfrm>
            <a:off x="402572" y="4015455"/>
            <a:ext cx="5333387" cy="2590193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Então vamos começar a percorrer...</a:t>
            </a:r>
          </a:p>
        </p:txBody>
      </p:sp>
    </p:spTree>
    <p:extLst>
      <p:ext uri="{BB962C8B-B14F-4D97-AF65-F5344CB8AC3E}">
        <p14:creationId xmlns:p14="http://schemas.microsoft.com/office/powerpoint/2010/main" val="9130292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6" grpId="0" animBg="1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23528" y="391287"/>
            <a:ext cx="3555573" cy="1858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sz="2800" dirty="0" err="1" smtClean="0">
                <a:solidFill>
                  <a:srgbClr val="FFFFFF"/>
                </a:solidFill>
                <a:latin typeface="Calibri"/>
              </a:rPr>
              <a:t>int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 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n = 1;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for (</a:t>
            </a:r>
            <a:r>
              <a:rPr lang="pt-BR" sz="2800" dirty="0" err="1" smtClean="0">
                <a:solidFill>
                  <a:srgbClr val="FFFFFF"/>
                </a:solidFill>
                <a:latin typeface="Calibri"/>
              </a:rPr>
              <a:t>int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 i=0; i&lt;2; i++) {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sz="2800" dirty="0">
                <a:solidFill>
                  <a:srgbClr val="FFFFFF"/>
                </a:solidFill>
                <a:latin typeface="Calibri"/>
              </a:rPr>
              <a:t> 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  n=n*i;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sz="2800" dirty="0">
                <a:solidFill>
                  <a:srgbClr val="FFFFFF"/>
                </a:solidFill>
                <a:latin typeface="Calibri"/>
              </a:rPr>
              <a:t>}</a:t>
            </a:r>
            <a:endParaRPr lang="pt-BR" sz="2800" dirty="0" smtClean="0">
              <a:solidFill>
                <a:srgbClr val="FFFFFF"/>
              </a:solidFill>
              <a:latin typeface="Calibri"/>
            </a:endParaRPr>
          </a:p>
        </p:txBody>
      </p:sp>
      <p:graphicFrame>
        <p:nvGraphicFramePr>
          <p:cNvPr id="36" name="Tabela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801889"/>
              </p:ext>
            </p:extLst>
          </p:nvPr>
        </p:nvGraphicFramePr>
        <p:xfrm>
          <a:off x="7092280" y="557972"/>
          <a:ext cx="1848036" cy="509120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924018"/>
                <a:gridCol w="924018"/>
              </a:tblGrid>
              <a:tr h="345594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n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i</a:t>
                      </a:r>
                      <a:endParaRPr lang="pt-BR" sz="2000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o explicativo retangular com cantos arredondados 13"/>
          <p:cNvSpPr/>
          <p:nvPr/>
        </p:nvSpPr>
        <p:spPr bwMode="auto">
          <a:xfrm>
            <a:off x="402573" y="4011525"/>
            <a:ext cx="5333387" cy="2590193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Já na primeira linha é atribuído o valor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1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na variável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n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, então coloque isso na tabela.</a:t>
            </a:r>
            <a:endParaRPr lang="pt-BR" sz="2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7086306" y="188640"/>
            <a:ext cx="1854010" cy="36933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FF00"/>
                </a:solidFill>
              </a:rPr>
              <a:t>VARIÁVEIS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2" name="Seta para a esquerda 1"/>
          <p:cNvSpPr/>
          <p:nvPr/>
        </p:nvSpPr>
        <p:spPr bwMode="auto">
          <a:xfrm flipH="1">
            <a:off x="47925" y="404664"/>
            <a:ext cx="203595" cy="328682"/>
          </a:xfrm>
          <a:prstGeom prst="lef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7380312" y="105273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1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41774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" grpId="0" animBg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23528" y="391287"/>
            <a:ext cx="3555573" cy="1858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sz="2800" dirty="0" err="1" smtClean="0">
                <a:solidFill>
                  <a:srgbClr val="FFFFFF"/>
                </a:solidFill>
                <a:latin typeface="Calibri"/>
              </a:rPr>
              <a:t>int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 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n = 1;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for (</a:t>
            </a:r>
            <a:r>
              <a:rPr lang="pt-BR" sz="2800" dirty="0" err="1" smtClean="0">
                <a:solidFill>
                  <a:srgbClr val="FFFFFF"/>
                </a:solidFill>
                <a:latin typeface="Calibri"/>
              </a:rPr>
              <a:t>int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 i=0; i&lt;2; i++) {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sz="2800" dirty="0">
                <a:solidFill>
                  <a:srgbClr val="FFFFFF"/>
                </a:solidFill>
                <a:latin typeface="Calibri"/>
              </a:rPr>
              <a:t> 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  n=n*i;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sz="2800" dirty="0">
                <a:solidFill>
                  <a:srgbClr val="FFFFFF"/>
                </a:solidFill>
                <a:latin typeface="Calibri"/>
              </a:rPr>
              <a:t>}</a:t>
            </a:r>
            <a:endParaRPr lang="pt-BR" sz="2800" dirty="0" smtClean="0">
              <a:solidFill>
                <a:srgbClr val="FFFFFF"/>
              </a:solidFill>
              <a:latin typeface="Calibri"/>
            </a:endParaRPr>
          </a:p>
        </p:txBody>
      </p:sp>
      <p:graphicFrame>
        <p:nvGraphicFramePr>
          <p:cNvPr id="36" name="Tabela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801889"/>
              </p:ext>
            </p:extLst>
          </p:nvPr>
        </p:nvGraphicFramePr>
        <p:xfrm>
          <a:off x="7092280" y="557972"/>
          <a:ext cx="1848036" cy="509120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924018"/>
                <a:gridCol w="924018"/>
              </a:tblGrid>
              <a:tr h="345594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n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i</a:t>
                      </a:r>
                      <a:endParaRPr lang="pt-BR" sz="2000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o explicativo retangular com cantos arredondados 13"/>
          <p:cNvSpPr/>
          <p:nvPr/>
        </p:nvSpPr>
        <p:spPr bwMode="auto">
          <a:xfrm>
            <a:off x="402573" y="4011525"/>
            <a:ext cx="5333387" cy="2590193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Primeira execução do laço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for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, onde a variável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i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recebe o valor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0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. Coloque na tabela. E note que ele vai executar o laço enquanto o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i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for menor que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2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.</a:t>
            </a:r>
            <a:endParaRPr lang="pt-BR" sz="2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7086306" y="188640"/>
            <a:ext cx="1854010" cy="36933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FF00"/>
                </a:solidFill>
              </a:rPr>
              <a:t>VARIÁVEIS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2" name="Seta para a esquerda 1"/>
          <p:cNvSpPr/>
          <p:nvPr/>
        </p:nvSpPr>
        <p:spPr bwMode="auto">
          <a:xfrm flipH="1">
            <a:off x="47925" y="940078"/>
            <a:ext cx="203595" cy="328682"/>
          </a:xfrm>
          <a:prstGeom prst="lef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7380312" y="105273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1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8316416" y="105273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0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07138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" grpId="0" animBg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23528" y="391287"/>
            <a:ext cx="3555573" cy="1858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sz="2800" dirty="0" err="1" smtClean="0">
                <a:solidFill>
                  <a:srgbClr val="FFFFFF"/>
                </a:solidFill>
                <a:latin typeface="Calibri"/>
              </a:rPr>
              <a:t>int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 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n = 1;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for (</a:t>
            </a:r>
            <a:r>
              <a:rPr lang="pt-BR" sz="2800" dirty="0" err="1" smtClean="0">
                <a:solidFill>
                  <a:srgbClr val="FFFFFF"/>
                </a:solidFill>
                <a:latin typeface="Calibri"/>
              </a:rPr>
              <a:t>int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 i=0; i&lt;2; i++) {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sz="2800" dirty="0">
                <a:solidFill>
                  <a:srgbClr val="FFFFFF"/>
                </a:solidFill>
                <a:latin typeface="Calibri"/>
              </a:rPr>
              <a:t> 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  n=n*i;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sz="2800" dirty="0">
                <a:solidFill>
                  <a:srgbClr val="FFFFFF"/>
                </a:solidFill>
                <a:latin typeface="Calibri"/>
              </a:rPr>
              <a:t>}</a:t>
            </a:r>
            <a:endParaRPr lang="pt-BR" sz="2800" dirty="0" smtClean="0">
              <a:solidFill>
                <a:srgbClr val="FFFFFF"/>
              </a:solidFill>
              <a:latin typeface="Calibri"/>
            </a:endParaRPr>
          </a:p>
        </p:txBody>
      </p:sp>
      <p:graphicFrame>
        <p:nvGraphicFramePr>
          <p:cNvPr id="36" name="Tabela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801889"/>
              </p:ext>
            </p:extLst>
          </p:nvPr>
        </p:nvGraphicFramePr>
        <p:xfrm>
          <a:off x="7092280" y="557972"/>
          <a:ext cx="1848036" cy="509120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924018"/>
                <a:gridCol w="924018"/>
              </a:tblGrid>
              <a:tr h="345594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n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i</a:t>
                      </a:r>
                      <a:endParaRPr lang="pt-BR" sz="2000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o explicativo retangular com cantos arredondados 13"/>
          <p:cNvSpPr/>
          <p:nvPr/>
        </p:nvSpPr>
        <p:spPr bwMode="auto">
          <a:xfrm>
            <a:off x="402573" y="4011525"/>
            <a:ext cx="5333387" cy="2590193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Agora chegamos a um ponto interessante, pois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n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é uma variável já conhecida e já possui valor atribuído, neste caso vamos calcular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n*i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e atribuir em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n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na tabela.</a:t>
            </a:r>
            <a:endParaRPr lang="pt-BR" sz="2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7086306" y="188640"/>
            <a:ext cx="1854010" cy="36933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FF00"/>
                </a:solidFill>
              </a:rPr>
              <a:t>VARIÁVEIS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2" name="Seta para a esquerda 1"/>
          <p:cNvSpPr/>
          <p:nvPr/>
        </p:nvSpPr>
        <p:spPr bwMode="auto">
          <a:xfrm flipH="1">
            <a:off x="47925" y="1372126"/>
            <a:ext cx="203595" cy="328682"/>
          </a:xfrm>
          <a:prstGeom prst="lef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7380312" y="105273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1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8316416" y="105273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0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0" name="Texto explicativo retangular com cantos arredondados 9"/>
          <p:cNvSpPr/>
          <p:nvPr/>
        </p:nvSpPr>
        <p:spPr bwMode="auto">
          <a:xfrm>
            <a:off x="402573" y="4011525"/>
            <a:ext cx="5333387" cy="2590193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Verificando na tabela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n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vale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1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e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i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vale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0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,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então substituindo em n = n * i temos: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n = 1 * 0, o que nos dá o resultado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n = 0</a:t>
            </a:r>
            <a:endParaRPr lang="pt-BR" sz="23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cxnSp>
        <p:nvCxnSpPr>
          <p:cNvPr id="5" name="Conector reto 4"/>
          <p:cNvCxnSpPr/>
          <p:nvPr/>
        </p:nvCxnSpPr>
        <p:spPr>
          <a:xfrm>
            <a:off x="7380312" y="1052736"/>
            <a:ext cx="360040" cy="3693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7389974" y="1617125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0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6912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" grpId="0" animBg="1"/>
      <p:bldP spid="10" grpId="0" animBg="1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23528" y="391287"/>
            <a:ext cx="3555573" cy="1858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sz="2800" dirty="0" err="1" smtClean="0">
                <a:solidFill>
                  <a:srgbClr val="FFFFFF"/>
                </a:solidFill>
                <a:latin typeface="Calibri"/>
              </a:rPr>
              <a:t>int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 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n = 1;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for (</a:t>
            </a:r>
            <a:r>
              <a:rPr lang="pt-BR" sz="2800" dirty="0" err="1" smtClean="0">
                <a:solidFill>
                  <a:srgbClr val="FFFFFF"/>
                </a:solidFill>
                <a:latin typeface="Calibri"/>
              </a:rPr>
              <a:t>int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 i=0; i&lt;2; i++) {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sz="2800" dirty="0">
                <a:solidFill>
                  <a:srgbClr val="FFFFFF"/>
                </a:solidFill>
                <a:latin typeface="Calibri"/>
              </a:rPr>
              <a:t> 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  n=n*i;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sz="2800" dirty="0">
                <a:solidFill>
                  <a:srgbClr val="FFFFFF"/>
                </a:solidFill>
                <a:latin typeface="Calibri"/>
              </a:rPr>
              <a:t>}</a:t>
            </a:r>
            <a:endParaRPr lang="pt-BR" sz="2800" dirty="0" smtClean="0">
              <a:solidFill>
                <a:srgbClr val="FFFFFF"/>
              </a:solidFill>
              <a:latin typeface="Calibri"/>
            </a:endParaRPr>
          </a:p>
        </p:txBody>
      </p:sp>
      <p:graphicFrame>
        <p:nvGraphicFramePr>
          <p:cNvPr id="36" name="Tabela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801889"/>
              </p:ext>
            </p:extLst>
          </p:nvPr>
        </p:nvGraphicFramePr>
        <p:xfrm>
          <a:off x="7092280" y="557972"/>
          <a:ext cx="1848036" cy="509120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924018"/>
                <a:gridCol w="924018"/>
              </a:tblGrid>
              <a:tr h="345594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n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i</a:t>
                      </a:r>
                      <a:endParaRPr lang="pt-BR" sz="2000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o explicativo retangular com cantos arredondados 13"/>
          <p:cNvSpPr/>
          <p:nvPr/>
        </p:nvSpPr>
        <p:spPr bwMode="auto">
          <a:xfrm>
            <a:off x="402573" y="4011525"/>
            <a:ext cx="5333387" cy="2590193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Voltamos ao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for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, agora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i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é incrementado (++), não esqueça de trocar seu valor na tabela.</a:t>
            </a:r>
            <a:endParaRPr lang="pt-BR" sz="23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7086306" y="188640"/>
            <a:ext cx="1854010" cy="36933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FF00"/>
                </a:solidFill>
              </a:rPr>
              <a:t>VARIÁVEIS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2" name="Seta para a esquerda 1"/>
          <p:cNvSpPr/>
          <p:nvPr/>
        </p:nvSpPr>
        <p:spPr bwMode="auto">
          <a:xfrm flipH="1">
            <a:off x="47925" y="908720"/>
            <a:ext cx="203595" cy="328682"/>
          </a:xfrm>
          <a:prstGeom prst="lef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7380312" y="105273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1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8316416" y="105273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0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0" name="Texto explicativo retangular com cantos arredondados 9"/>
          <p:cNvSpPr/>
          <p:nvPr/>
        </p:nvSpPr>
        <p:spPr bwMode="auto">
          <a:xfrm>
            <a:off x="402573" y="4011524"/>
            <a:ext cx="5333387" cy="2590193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Como o valor ainda é menor que 2 (i&lt;2) então continuemos dentro do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for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.</a:t>
            </a:r>
            <a:endParaRPr lang="pt-BR" sz="2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cxnSp>
        <p:nvCxnSpPr>
          <p:cNvPr id="5" name="Conector reto 4"/>
          <p:cNvCxnSpPr/>
          <p:nvPr/>
        </p:nvCxnSpPr>
        <p:spPr>
          <a:xfrm>
            <a:off x="7380312" y="1052736"/>
            <a:ext cx="360040" cy="3693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7389974" y="1617125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0</a:t>
            </a:r>
            <a:endParaRPr lang="pt-BR" dirty="0">
              <a:solidFill>
                <a:schemeClr val="bg1"/>
              </a:solidFill>
            </a:endParaRPr>
          </a:p>
        </p:txBody>
      </p:sp>
      <p:cxnSp>
        <p:nvCxnSpPr>
          <p:cNvPr id="13" name="Conector reto 12"/>
          <p:cNvCxnSpPr/>
          <p:nvPr/>
        </p:nvCxnSpPr>
        <p:spPr>
          <a:xfrm>
            <a:off x="8315541" y="1064611"/>
            <a:ext cx="360040" cy="3693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/>
          <p:nvPr/>
        </p:nvSpPr>
        <p:spPr>
          <a:xfrm>
            <a:off x="8316416" y="1605989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1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9260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" grpId="0" animBg="1"/>
      <p:bldP spid="10" grpId="0" animBg="1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23528" y="391287"/>
            <a:ext cx="3555573" cy="1858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sz="2800" dirty="0" err="1" smtClean="0">
                <a:solidFill>
                  <a:srgbClr val="FFFFFF"/>
                </a:solidFill>
                <a:latin typeface="Calibri"/>
              </a:rPr>
              <a:t>int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 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n = 1;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for (</a:t>
            </a:r>
            <a:r>
              <a:rPr lang="pt-BR" sz="2800" dirty="0" err="1" smtClean="0">
                <a:solidFill>
                  <a:srgbClr val="FFFFFF"/>
                </a:solidFill>
                <a:latin typeface="Calibri"/>
              </a:rPr>
              <a:t>int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 i=0; i&lt;2; i++) {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sz="2800" dirty="0">
                <a:solidFill>
                  <a:srgbClr val="FFFFFF"/>
                </a:solidFill>
                <a:latin typeface="Calibri"/>
              </a:rPr>
              <a:t> 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  n=n*i;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sz="2800" dirty="0">
                <a:solidFill>
                  <a:srgbClr val="FFFFFF"/>
                </a:solidFill>
                <a:latin typeface="Calibri"/>
              </a:rPr>
              <a:t>}</a:t>
            </a:r>
            <a:endParaRPr lang="pt-BR" sz="2800" dirty="0" smtClean="0">
              <a:solidFill>
                <a:srgbClr val="FFFFFF"/>
              </a:solidFill>
              <a:latin typeface="Calibri"/>
            </a:endParaRPr>
          </a:p>
        </p:txBody>
      </p:sp>
      <p:graphicFrame>
        <p:nvGraphicFramePr>
          <p:cNvPr id="36" name="Tabela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801889"/>
              </p:ext>
            </p:extLst>
          </p:nvPr>
        </p:nvGraphicFramePr>
        <p:xfrm>
          <a:off x="7092280" y="557972"/>
          <a:ext cx="1848036" cy="509120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924018"/>
                <a:gridCol w="924018"/>
              </a:tblGrid>
              <a:tr h="345594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n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i</a:t>
                      </a:r>
                      <a:endParaRPr lang="pt-BR" sz="2000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586871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o explicativo retangular com cantos arredondados 13"/>
          <p:cNvSpPr/>
          <p:nvPr/>
        </p:nvSpPr>
        <p:spPr bwMode="auto">
          <a:xfrm>
            <a:off x="402573" y="4011525"/>
            <a:ext cx="5333387" cy="2590193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Verificando na tabela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n</a:t>
            </a:r>
            <a:r>
              <a:rPr lang="pt-BR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vale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0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</a:t>
            </a:r>
            <a:r>
              <a:rPr lang="pt-BR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e </a:t>
            </a:r>
            <a:r>
              <a:rPr lang="pt-BR" sz="2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i</a:t>
            </a:r>
            <a:r>
              <a:rPr lang="pt-BR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vale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1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,</a:t>
            </a:r>
            <a:endParaRPr lang="pt-BR" sz="2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então substituindo em n = n * i temos: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n = 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0 </a:t>
            </a:r>
            <a:r>
              <a:rPr lang="pt-BR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* 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1, </a:t>
            </a:r>
            <a:r>
              <a:rPr lang="pt-BR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o que nos dá o resultado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n = 0</a:t>
            </a:r>
            <a:endParaRPr lang="pt-BR" sz="23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7086306" y="188640"/>
            <a:ext cx="1854010" cy="36933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FF00"/>
                </a:solidFill>
              </a:rPr>
              <a:t>VARIÁVEIS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2" name="Seta para a esquerda 1"/>
          <p:cNvSpPr/>
          <p:nvPr/>
        </p:nvSpPr>
        <p:spPr bwMode="auto">
          <a:xfrm flipH="1">
            <a:off x="47925" y="1372126"/>
            <a:ext cx="203595" cy="328682"/>
          </a:xfrm>
          <a:prstGeom prst="lef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7380312" y="105273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1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8316416" y="105273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0</a:t>
            </a:r>
            <a:endParaRPr lang="pt-BR" dirty="0">
              <a:solidFill>
                <a:schemeClr val="bg1"/>
              </a:solidFill>
            </a:endParaRPr>
          </a:p>
        </p:txBody>
      </p:sp>
      <p:cxnSp>
        <p:nvCxnSpPr>
          <p:cNvPr id="5" name="Conector reto 4"/>
          <p:cNvCxnSpPr/>
          <p:nvPr/>
        </p:nvCxnSpPr>
        <p:spPr>
          <a:xfrm>
            <a:off x="7380312" y="1052736"/>
            <a:ext cx="360040" cy="3693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7389974" y="1617125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0</a:t>
            </a:r>
            <a:endParaRPr lang="pt-BR" dirty="0">
              <a:solidFill>
                <a:schemeClr val="bg1"/>
              </a:solidFill>
            </a:endParaRPr>
          </a:p>
        </p:txBody>
      </p:sp>
      <p:cxnSp>
        <p:nvCxnSpPr>
          <p:cNvPr id="13" name="Conector reto 12"/>
          <p:cNvCxnSpPr/>
          <p:nvPr/>
        </p:nvCxnSpPr>
        <p:spPr>
          <a:xfrm>
            <a:off x="8315541" y="1064611"/>
            <a:ext cx="360040" cy="3693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>
          <a:xfrm>
            <a:off x="7344308" y="1617125"/>
            <a:ext cx="360040" cy="3693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ixaDeTexto 17"/>
          <p:cNvSpPr txBox="1"/>
          <p:nvPr/>
        </p:nvSpPr>
        <p:spPr>
          <a:xfrm>
            <a:off x="7416316" y="223169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0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8316416" y="1605989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1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0546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" grpId="0" animBg="1"/>
      <p:bldP spid="18" grpId="0"/>
    </p:bldLst>
  </p:timing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8D45093-9C65-46FB-9332-B88902DC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Amostra de slides de apresentação (Design azul com borda de nuvem branca)</Template>
  <TotalTime>708</TotalTime>
  <Words>3735</Words>
  <Application>Microsoft Office PowerPoint</Application>
  <PresentationFormat>Apresentação na tela (4:3)</PresentationFormat>
  <Paragraphs>347</Paragraphs>
  <Slides>22</Slides>
  <Notes>18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Courier New</vt:lpstr>
      <vt:lpstr>Segoe</vt:lpstr>
      <vt:lpstr>Wingdings</vt:lpstr>
      <vt:lpstr>7-00134_MS_Qwest_template_Segoe</vt:lpstr>
      <vt:lpstr>Branco com fonte Courier para slides de código</vt:lpstr>
      <vt:lpstr>ESTRUTURAS DE DADOS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FIC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Estruturas de Dados</dc:title>
  <dc:creator>varajao</dc:creator>
  <cp:keywords/>
  <cp:lastModifiedBy>varajao</cp:lastModifiedBy>
  <cp:revision>116</cp:revision>
  <dcterms:created xsi:type="dcterms:W3CDTF">2015-06-30T13:28:46Z</dcterms:created>
  <dcterms:modified xsi:type="dcterms:W3CDTF">2020-04-11T21:40:04Z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TC102867179990</vt:lpwstr>
  </property>
</Properties>
</file>