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17"/>
  </p:notesMasterIdLst>
  <p:sldIdLst>
    <p:sldId id="257" r:id="rId4"/>
    <p:sldId id="294" r:id="rId5"/>
    <p:sldId id="297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1" r:id="rId14"/>
    <p:sldId id="320" r:id="rId15"/>
    <p:sldId id="32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3:58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3:58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1172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3:58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66614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3:58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3010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3:58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1966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3:58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03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3:58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6097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3:58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085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3:58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138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3:58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7256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3:58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160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3:58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7079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ESTRUTURAS DE DADOS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09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2542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Estrutura de dados: Lista LIFO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Inserir: Sempre no fim da lista (topo da pilha)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Remover: Sempre do fim da lista (topo da pilha)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Usada para: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Desfazer operações realizadas por último;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Pilhas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Texto explicativo retangular com cantos arredondados 4"/>
          <p:cNvSpPr/>
          <p:nvPr/>
        </p:nvSpPr>
        <p:spPr bwMode="auto">
          <a:xfrm>
            <a:off x="4788024" y="5276574"/>
            <a:ext cx="3245155" cy="1030651"/>
          </a:xfrm>
          <a:prstGeom prst="wedgeRoundRectCallout">
            <a:avLst>
              <a:gd name="adj1" fmla="val -71094"/>
              <a:gd name="adj2" fmla="val -179346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O desfazer do editor de texto por exemplo</a:t>
            </a:r>
            <a:endParaRPr lang="pt-BR" sz="2300" dirty="0">
              <a:solidFill>
                <a:schemeClr val="bg1"/>
              </a:solidFill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2979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34040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Estrutura de dados: Lista LIFO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Inserir: Sempre no fim da lista (topo da pilha)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Remover: Sempre do fim da lista (topo da pilha)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Usada para: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Desfazer operações realizadas por último;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Inverter elementos de uma lista através do resultado do desempilhar;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Pilhas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Texto explicativo retangular com cantos arredondados 4"/>
          <p:cNvSpPr/>
          <p:nvPr/>
        </p:nvSpPr>
        <p:spPr bwMode="auto">
          <a:xfrm>
            <a:off x="611560" y="219437"/>
            <a:ext cx="8357723" cy="1841411"/>
          </a:xfrm>
          <a:prstGeom prst="wedgeRoundRectCallout">
            <a:avLst>
              <a:gd name="adj1" fmla="val -39853"/>
              <a:gd name="adj2" fmla="val 153824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Uma lista contendo os elementos {2,5,7,8,10}, se colocados numa pilha e desempilhados depois, o resultado do pop até o último elemento da pilha será: {10,8,7,5,2}</a:t>
            </a:r>
            <a:endParaRPr lang="pt-BR" sz="2300" dirty="0">
              <a:solidFill>
                <a:schemeClr val="bg1"/>
              </a:solidFill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0111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3877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Estrutura de dados: Lista LIFO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Inserir: Sempre no fim da lista (topo da pilha)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Remover: Sempre do fim da lista (topo da pilha)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Usada para: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Desfazer operações realizadas por último;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Inverter elementos de uma lista através do resultado do desempilhar;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Realizar cálculos de uma equação.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Pilhas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5" name="Texto explicativo retangular com cantos arredondados 4"/>
          <p:cNvSpPr/>
          <p:nvPr/>
        </p:nvSpPr>
        <p:spPr bwMode="auto">
          <a:xfrm>
            <a:off x="611560" y="404664"/>
            <a:ext cx="8357723" cy="3353579"/>
          </a:xfrm>
          <a:prstGeom prst="wedgeRoundRectCallout">
            <a:avLst>
              <a:gd name="adj1" fmla="val -36206"/>
              <a:gd name="adj2" fmla="val 81434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ysClr val="windowText" lastClr="000000"/>
                </a:solidFill>
                <a:latin typeface="Segoe"/>
              </a:rPr>
              <a:t>Insere os elementos da equação na pilha e, a medida que fechar o parênteses ir desempilhando e calculando até encontrar um parênteses aberto: (((</a:t>
            </a:r>
            <a:r>
              <a:rPr lang="pt-BR" sz="2300" dirty="0">
                <a:solidFill>
                  <a:sysClr val="windowText" lastClr="000000"/>
                </a:solidFill>
                <a:latin typeface="Segoe"/>
              </a:rPr>
              <a:t>2 + 3) * 5) + (3 / (3 * 7</a:t>
            </a:r>
            <a:r>
              <a:rPr lang="pt-BR" sz="2300" dirty="0" smtClean="0">
                <a:solidFill>
                  <a:sysClr val="windowText" lastClr="000000"/>
                </a:solidFill>
                <a:latin typeface="Segoe"/>
              </a:rPr>
              <a:t>)));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ysClr val="windowText" lastClr="000000"/>
                </a:solidFill>
                <a:latin typeface="Segoe"/>
              </a:rPr>
              <a:t>(((2+3) na pilha, irá calcular 2+3 = 5 e colocar o 5 na pilha, continuar inserindo até encontrar outro parênteses fechado: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ysClr val="windowText" lastClr="000000"/>
                </a:solidFill>
                <a:latin typeface="Segoe"/>
              </a:rPr>
              <a:t>((5 * 5), irá calcular 5*5 = 25 e colocar o 25 na pilha, continua até outro parênteses fechado (25 + (3 / (3*7), calcula 3*7 = 21, coloca na pilha, encontra outro fechado, calcula...e segue até o fim</a:t>
            </a:r>
            <a:endParaRPr lang="pt-BR" sz="2300" dirty="0">
              <a:solidFill>
                <a:sysClr val="windowText" lastClr="000000"/>
              </a:solidFill>
              <a:latin typeface="Segoe"/>
            </a:endParaRPr>
          </a:p>
        </p:txBody>
      </p:sp>
    </p:spTree>
    <p:extLst>
      <p:ext uri="{BB962C8B-B14F-4D97-AF65-F5344CB8AC3E}">
        <p14:creationId xmlns:p14="http://schemas.microsoft.com/office/powerpoint/2010/main" val="23418013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2411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 smtClean="0"/>
              <a:t>Exercício: Utilizando uma pilha, calcule a conversão de números decimais em binários.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Regra prática convertendo 13 em binário: Dividir por 2 e anotar o resto (da dir. para esq.)</a:t>
            </a:r>
          </a:p>
          <a:p>
            <a:pPr marL="517525" lvl="1" indent="0"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13/2 = 6   Resto 1             1b</a:t>
            </a:r>
          </a:p>
          <a:p>
            <a:pPr marL="517525" lvl="1" indent="0"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  6/2 = 3   Resto 0           01b</a:t>
            </a:r>
          </a:p>
          <a:p>
            <a:pPr marL="517525" lvl="1" indent="0"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  3/2 = 1   Resto 1         101b</a:t>
            </a:r>
          </a:p>
          <a:p>
            <a:pPr marL="517525" lvl="1" indent="0">
              <a:buNone/>
            </a:pPr>
            <a:r>
              <a:rPr lang="pt-BR" dirty="0">
                <a:solidFill>
                  <a:srgbClr val="FFFFFF"/>
                </a:solidFill>
                <a:latin typeface="Calibri"/>
              </a:rPr>
              <a:t> 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1/2 = 0   Resto 1       </a:t>
            </a:r>
            <a:r>
              <a:rPr lang="pt-BR" dirty="0" smtClean="0">
                <a:solidFill>
                  <a:srgbClr val="FFFF00"/>
                </a:solidFill>
                <a:latin typeface="Calibri"/>
              </a:rPr>
              <a:t>1101b</a:t>
            </a:r>
          </a:p>
          <a:p>
            <a:pPr marL="517525" lvl="1" indent="0"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  Fim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Pilhas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54585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Pilhas Sequenciais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Pilhas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68637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7291255" cy="4038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O novo </a:t>
            </a:r>
            <a:r>
              <a:rPr lang="pt-BR" dirty="0"/>
              <a:t>elemento é inserido no topo e acesso é apenas ao topo, isto é, o primeiro que sai é o último que entrou (LIFO – </a:t>
            </a:r>
            <a:r>
              <a:rPr lang="pt-BR" i="1" dirty="0" err="1"/>
              <a:t>last</a:t>
            </a:r>
            <a:r>
              <a:rPr lang="pt-BR" i="1" dirty="0"/>
              <a:t> in, </a:t>
            </a:r>
            <a:r>
              <a:rPr lang="pt-BR" i="1" dirty="0" err="1"/>
              <a:t>first</a:t>
            </a:r>
            <a:r>
              <a:rPr lang="pt-BR" i="1" dirty="0"/>
              <a:t> out</a:t>
            </a:r>
            <a:r>
              <a:rPr lang="pt-BR" i="1" dirty="0" smtClean="0"/>
              <a:t>).</a:t>
            </a:r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As </a:t>
            </a:r>
            <a:r>
              <a:rPr lang="pt-BR" dirty="0"/>
              <a:t>operações básicas das pilhas são: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/>
              <a:t>Empilhar </a:t>
            </a:r>
            <a:r>
              <a:rPr lang="pt-BR" dirty="0"/>
              <a:t>(</a:t>
            </a:r>
            <a:r>
              <a:rPr lang="pt-BR" i="1" dirty="0" err="1"/>
              <a:t>push</a:t>
            </a:r>
            <a:r>
              <a:rPr lang="pt-BR" dirty="0"/>
              <a:t>) um novo elemento, inserindo-o no topo;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/>
              <a:t>Desempilhar </a:t>
            </a:r>
            <a:r>
              <a:rPr lang="pt-BR" dirty="0"/>
              <a:t>(</a:t>
            </a:r>
            <a:r>
              <a:rPr lang="pt-BR" i="1" dirty="0"/>
              <a:t>pop</a:t>
            </a:r>
            <a:r>
              <a:rPr lang="pt-BR" dirty="0"/>
              <a:t>) um elemento, removendo-o do topo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Pilhas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38022"/>
              </p:ext>
            </p:extLst>
          </p:nvPr>
        </p:nvGraphicFramePr>
        <p:xfrm>
          <a:off x="7524328" y="3645024"/>
          <a:ext cx="806624" cy="19379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6624"/>
              </a:tblGrid>
              <a:tr h="454577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30292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Pilhas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70467" y="1998925"/>
            <a:ext cx="8803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   </a:t>
            </a:r>
            <a:r>
              <a:rPr lang="pt-BR" sz="2400" dirty="0" err="1" smtClean="0">
                <a:solidFill>
                  <a:srgbClr val="FFFF00"/>
                </a:solidFill>
              </a:rPr>
              <a:t>push</a:t>
            </a:r>
            <a:r>
              <a:rPr lang="pt-BR" sz="2400" dirty="0" smtClean="0">
                <a:solidFill>
                  <a:srgbClr val="FFFF00"/>
                </a:solidFill>
              </a:rPr>
              <a:t>(A)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278867"/>
              </p:ext>
            </p:extLst>
          </p:nvPr>
        </p:nvGraphicFramePr>
        <p:xfrm>
          <a:off x="539552" y="2829920"/>
          <a:ext cx="806624" cy="19379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6624"/>
              </a:tblGrid>
              <a:tr h="454577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upo 4"/>
          <p:cNvGrpSpPr/>
          <p:nvPr/>
        </p:nvGrpSpPr>
        <p:grpSpPr>
          <a:xfrm>
            <a:off x="1410384" y="4273351"/>
            <a:ext cx="582465" cy="308893"/>
            <a:chOff x="1410384" y="4273351"/>
            <a:chExt cx="582465" cy="308893"/>
          </a:xfrm>
        </p:grpSpPr>
        <p:cxnSp>
          <p:nvCxnSpPr>
            <p:cNvPr id="12" name="Conector de seta reta 11"/>
            <p:cNvCxnSpPr/>
            <p:nvPr/>
          </p:nvCxnSpPr>
          <p:spPr>
            <a:xfrm flipH="1" flipV="1">
              <a:off x="1410384" y="4581128"/>
              <a:ext cx="464438" cy="111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/>
            <p:cNvSpPr txBox="1"/>
            <p:nvPr/>
          </p:nvSpPr>
          <p:spPr>
            <a:xfrm>
              <a:off x="1437673" y="4273351"/>
              <a:ext cx="5551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rgbClr val="FFFF00"/>
                  </a:solidFill>
                </a:rPr>
                <a:t>topo</a:t>
              </a:r>
              <a:endParaRPr lang="pt-BR" sz="1400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37960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Pilhas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70467" y="1998925"/>
            <a:ext cx="8803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   </a:t>
            </a:r>
            <a:r>
              <a:rPr lang="pt-BR" sz="2400" dirty="0" err="1" smtClean="0">
                <a:solidFill>
                  <a:srgbClr val="FFFF00"/>
                </a:solidFill>
              </a:rPr>
              <a:t>push</a:t>
            </a:r>
            <a:r>
              <a:rPr lang="pt-BR" sz="2400" dirty="0" smtClean="0">
                <a:solidFill>
                  <a:srgbClr val="FFFF00"/>
                </a:solidFill>
              </a:rPr>
              <a:t>(A)       </a:t>
            </a:r>
            <a:r>
              <a:rPr lang="pt-BR" sz="2400" dirty="0" err="1" smtClean="0">
                <a:solidFill>
                  <a:srgbClr val="FFFF00"/>
                </a:solidFill>
              </a:rPr>
              <a:t>push</a:t>
            </a:r>
            <a:r>
              <a:rPr lang="pt-BR" sz="2400" dirty="0" smtClean="0">
                <a:solidFill>
                  <a:srgbClr val="FFFF00"/>
                </a:solidFill>
              </a:rPr>
              <a:t>(B)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278867"/>
              </p:ext>
            </p:extLst>
          </p:nvPr>
        </p:nvGraphicFramePr>
        <p:xfrm>
          <a:off x="539552" y="2829920"/>
          <a:ext cx="806624" cy="19379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6624"/>
              </a:tblGrid>
              <a:tr h="454577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969750"/>
              </p:ext>
            </p:extLst>
          </p:nvPr>
        </p:nvGraphicFramePr>
        <p:xfrm>
          <a:off x="1946452" y="2829920"/>
          <a:ext cx="806624" cy="19379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6624"/>
              </a:tblGrid>
              <a:tr h="454577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upo 4"/>
          <p:cNvGrpSpPr/>
          <p:nvPr/>
        </p:nvGrpSpPr>
        <p:grpSpPr>
          <a:xfrm>
            <a:off x="2837407" y="3912195"/>
            <a:ext cx="582465" cy="308893"/>
            <a:chOff x="1410384" y="4273351"/>
            <a:chExt cx="582465" cy="308893"/>
          </a:xfrm>
        </p:grpSpPr>
        <p:cxnSp>
          <p:nvCxnSpPr>
            <p:cNvPr id="12" name="Conector de seta reta 11"/>
            <p:cNvCxnSpPr/>
            <p:nvPr/>
          </p:nvCxnSpPr>
          <p:spPr>
            <a:xfrm flipH="1" flipV="1">
              <a:off x="1410384" y="4581128"/>
              <a:ext cx="464438" cy="111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/>
            <p:cNvSpPr txBox="1"/>
            <p:nvPr/>
          </p:nvSpPr>
          <p:spPr>
            <a:xfrm>
              <a:off x="1437673" y="4273351"/>
              <a:ext cx="5551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rgbClr val="FFFF00"/>
                  </a:solidFill>
                </a:rPr>
                <a:t>topo</a:t>
              </a:r>
              <a:endParaRPr lang="pt-BR" sz="1400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47856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Pilhas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70467" y="1998925"/>
            <a:ext cx="8803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   </a:t>
            </a:r>
            <a:r>
              <a:rPr lang="pt-BR" sz="2400" dirty="0" err="1" smtClean="0">
                <a:solidFill>
                  <a:srgbClr val="FFFF00"/>
                </a:solidFill>
              </a:rPr>
              <a:t>push</a:t>
            </a:r>
            <a:r>
              <a:rPr lang="pt-BR" sz="2400" dirty="0" smtClean="0">
                <a:solidFill>
                  <a:srgbClr val="FFFF00"/>
                </a:solidFill>
              </a:rPr>
              <a:t>(A)       </a:t>
            </a:r>
            <a:r>
              <a:rPr lang="pt-BR" sz="2400" dirty="0" err="1" smtClean="0">
                <a:solidFill>
                  <a:srgbClr val="FFFF00"/>
                </a:solidFill>
              </a:rPr>
              <a:t>push</a:t>
            </a:r>
            <a:r>
              <a:rPr lang="pt-BR" sz="2400" dirty="0" smtClean="0">
                <a:solidFill>
                  <a:srgbClr val="FFFF00"/>
                </a:solidFill>
              </a:rPr>
              <a:t>(B)       </a:t>
            </a:r>
            <a:r>
              <a:rPr lang="pt-BR" sz="2400" dirty="0" err="1" smtClean="0">
                <a:solidFill>
                  <a:srgbClr val="FFFF00"/>
                </a:solidFill>
              </a:rPr>
              <a:t>push</a:t>
            </a:r>
            <a:r>
              <a:rPr lang="pt-BR" sz="2400" dirty="0" smtClean="0">
                <a:solidFill>
                  <a:srgbClr val="FFFF00"/>
                </a:solidFill>
              </a:rPr>
              <a:t>(C)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278867"/>
              </p:ext>
            </p:extLst>
          </p:nvPr>
        </p:nvGraphicFramePr>
        <p:xfrm>
          <a:off x="539552" y="2829920"/>
          <a:ext cx="806624" cy="19379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6624"/>
              </a:tblGrid>
              <a:tr h="454577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969750"/>
              </p:ext>
            </p:extLst>
          </p:nvPr>
        </p:nvGraphicFramePr>
        <p:xfrm>
          <a:off x="1946452" y="2829920"/>
          <a:ext cx="806624" cy="19379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6624"/>
              </a:tblGrid>
              <a:tr h="454577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118764"/>
              </p:ext>
            </p:extLst>
          </p:nvPr>
        </p:nvGraphicFramePr>
        <p:xfrm>
          <a:off x="3353352" y="2829920"/>
          <a:ext cx="806624" cy="19379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6624"/>
              </a:tblGrid>
              <a:tr h="454577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7" name="Grupo 16"/>
          <p:cNvGrpSpPr/>
          <p:nvPr/>
        </p:nvGrpSpPr>
        <p:grpSpPr>
          <a:xfrm>
            <a:off x="4211960" y="3501008"/>
            <a:ext cx="582465" cy="308893"/>
            <a:chOff x="1410384" y="4273351"/>
            <a:chExt cx="582465" cy="308893"/>
          </a:xfrm>
        </p:grpSpPr>
        <p:cxnSp>
          <p:nvCxnSpPr>
            <p:cNvPr id="19" name="Conector de seta reta 18"/>
            <p:cNvCxnSpPr/>
            <p:nvPr/>
          </p:nvCxnSpPr>
          <p:spPr>
            <a:xfrm flipH="1" flipV="1">
              <a:off x="1410384" y="4581128"/>
              <a:ext cx="464438" cy="111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CaixaDeTexto 20"/>
            <p:cNvSpPr txBox="1"/>
            <p:nvPr/>
          </p:nvSpPr>
          <p:spPr>
            <a:xfrm>
              <a:off x="1437673" y="4273351"/>
              <a:ext cx="5551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rgbClr val="FFFF00"/>
                  </a:solidFill>
                </a:rPr>
                <a:t>topo</a:t>
              </a:r>
              <a:endParaRPr lang="pt-BR" sz="1400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035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Pilhas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70467" y="1998925"/>
            <a:ext cx="8803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   </a:t>
            </a:r>
            <a:r>
              <a:rPr lang="pt-BR" sz="2400" dirty="0" err="1" smtClean="0">
                <a:solidFill>
                  <a:srgbClr val="FFFF00"/>
                </a:solidFill>
              </a:rPr>
              <a:t>push</a:t>
            </a:r>
            <a:r>
              <a:rPr lang="pt-BR" sz="2400" dirty="0" smtClean="0">
                <a:solidFill>
                  <a:srgbClr val="FFFF00"/>
                </a:solidFill>
              </a:rPr>
              <a:t>(A)       </a:t>
            </a:r>
            <a:r>
              <a:rPr lang="pt-BR" sz="2400" dirty="0" err="1" smtClean="0">
                <a:solidFill>
                  <a:srgbClr val="FFFF00"/>
                </a:solidFill>
              </a:rPr>
              <a:t>push</a:t>
            </a:r>
            <a:r>
              <a:rPr lang="pt-BR" sz="2400" dirty="0" smtClean="0">
                <a:solidFill>
                  <a:srgbClr val="FFFF00"/>
                </a:solidFill>
              </a:rPr>
              <a:t>(B)       </a:t>
            </a:r>
            <a:r>
              <a:rPr lang="pt-BR" sz="2400" dirty="0" err="1" smtClean="0">
                <a:solidFill>
                  <a:srgbClr val="FFFF00"/>
                </a:solidFill>
              </a:rPr>
              <a:t>push</a:t>
            </a:r>
            <a:r>
              <a:rPr lang="pt-BR" sz="2400" dirty="0" smtClean="0">
                <a:solidFill>
                  <a:srgbClr val="FFFF00"/>
                </a:solidFill>
              </a:rPr>
              <a:t>(C)      pop()</a:t>
            </a:r>
          </a:p>
          <a:p>
            <a:r>
              <a:rPr lang="pt-BR" sz="2400" dirty="0" smtClean="0">
                <a:solidFill>
                  <a:srgbClr val="FFFF00"/>
                </a:solidFill>
              </a:rPr>
              <a:t>                                                                 retorna C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278867"/>
              </p:ext>
            </p:extLst>
          </p:nvPr>
        </p:nvGraphicFramePr>
        <p:xfrm>
          <a:off x="539552" y="2829920"/>
          <a:ext cx="806624" cy="19379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6624"/>
              </a:tblGrid>
              <a:tr h="454577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969750"/>
              </p:ext>
            </p:extLst>
          </p:nvPr>
        </p:nvGraphicFramePr>
        <p:xfrm>
          <a:off x="1946452" y="2829920"/>
          <a:ext cx="806624" cy="19379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6624"/>
              </a:tblGrid>
              <a:tr h="454577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118764"/>
              </p:ext>
            </p:extLst>
          </p:nvPr>
        </p:nvGraphicFramePr>
        <p:xfrm>
          <a:off x="3353352" y="2829920"/>
          <a:ext cx="806624" cy="19379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6624"/>
              </a:tblGrid>
              <a:tr h="454577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673292"/>
              </p:ext>
            </p:extLst>
          </p:nvPr>
        </p:nvGraphicFramePr>
        <p:xfrm>
          <a:off x="4760252" y="2829920"/>
          <a:ext cx="806624" cy="19379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6624"/>
              </a:tblGrid>
              <a:tr h="454577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upo 4"/>
          <p:cNvGrpSpPr/>
          <p:nvPr/>
        </p:nvGrpSpPr>
        <p:grpSpPr>
          <a:xfrm>
            <a:off x="5645719" y="3912195"/>
            <a:ext cx="582465" cy="308893"/>
            <a:chOff x="1410384" y="4273351"/>
            <a:chExt cx="582465" cy="308893"/>
          </a:xfrm>
        </p:grpSpPr>
        <p:cxnSp>
          <p:nvCxnSpPr>
            <p:cNvPr id="12" name="Conector de seta reta 11"/>
            <p:cNvCxnSpPr/>
            <p:nvPr/>
          </p:nvCxnSpPr>
          <p:spPr>
            <a:xfrm flipH="1" flipV="1">
              <a:off x="1410384" y="4581128"/>
              <a:ext cx="464438" cy="111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/>
            <p:cNvSpPr txBox="1"/>
            <p:nvPr/>
          </p:nvSpPr>
          <p:spPr>
            <a:xfrm>
              <a:off x="1437673" y="4273351"/>
              <a:ext cx="5551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rgbClr val="FFFF00"/>
                  </a:solidFill>
                </a:rPr>
                <a:t>topo</a:t>
              </a:r>
              <a:endParaRPr lang="pt-BR" sz="1400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50619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Pilhas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70467" y="1998925"/>
            <a:ext cx="8803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   </a:t>
            </a:r>
            <a:r>
              <a:rPr lang="pt-BR" sz="2400" dirty="0" err="1" smtClean="0">
                <a:solidFill>
                  <a:srgbClr val="FFFF00"/>
                </a:solidFill>
              </a:rPr>
              <a:t>push</a:t>
            </a:r>
            <a:r>
              <a:rPr lang="pt-BR" sz="2400" dirty="0" smtClean="0">
                <a:solidFill>
                  <a:srgbClr val="FFFF00"/>
                </a:solidFill>
              </a:rPr>
              <a:t>(A)       </a:t>
            </a:r>
            <a:r>
              <a:rPr lang="pt-BR" sz="2400" dirty="0" err="1" smtClean="0">
                <a:solidFill>
                  <a:srgbClr val="FFFF00"/>
                </a:solidFill>
              </a:rPr>
              <a:t>push</a:t>
            </a:r>
            <a:r>
              <a:rPr lang="pt-BR" sz="2400" dirty="0" smtClean="0">
                <a:solidFill>
                  <a:srgbClr val="FFFF00"/>
                </a:solidFill>
              </a:rPr>
              <a:t>(B)       </a:t>
            </a:r>
            <a:r>
              <a:rPr lang="pt-BR" sz="2400" dirty="0" err="1" smtClean="0">
                <a:solidFill>
                  <a:srgbClr val="FFFF00"/>
                </a:solidFill>
              </a:rPr>
              <a:t>push</a:t>
            </a:r>
            <a:r>
              <a:rPr lang="pt-BR" sz="2400" dirty="0" smtClean="0">
                <a:solidFill>
                  <a:srgbClr val="FFFF00"/>
                </a:solidFill>
              </a:rPr>
              <a:t>(C)      pop()           </a:t>
            </a:r>
            <a:r>
              <a:rPr lang="pt-BR" sz="2400" dirty="0" err="1" smtClean="0">
                <a:solidFill>
                  <a:srgbClr val="FFFF00"/>
                </a:solidFill>
              </a:rPr>
              <a:t>push</a:t>
            </a:r>
            <a:r>
              <a:rPr lang="pt-BR" sz="2400" dirty="0" smtClean="0">
                <a:solidFill>
                  <a:srgbClr val="FFFF00"/>
                </a:solidFill>
              </a:rPr>
              <a:t>(D)</a:t>
            </a:r>
          </a:p>
          <a:p>
            <a:r>
              <a:rPr lang="pt-BR" sz="2400" dirty="0" smtClean="0">
                <a:solidFill>
                  <a:srgbClr val="FFFF00"/>
                </a:solidFill>
              </a:rPr>
              <a:t>                                                                 retorna C                         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278867"/>
              </p:ext>
            </p:extLst>
          </p:nvPr>
        </p:nvGraphicFramePr>
        <p:xfrm>
          <a:off x="539552" y="2829920"/>
          <a:ext cx="806624" cy="19379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6624"/>
              </a:tblGrid>
              <a:tr h="454577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969750"/>
              </p:ext>
            </p:extLst>
          </p:nvPr>
        </p:nvGraphicFramePr>
        <p:xfrm>
          <a:off x="1946452" y="2829920"/>
          <a:ext cx="806624" cy="19379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6624"/>
              </a:tblGrid>
              <a:tr h="454577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118764"/>
              </p:ext>
            </p:extLst>
          </p:nvPr>
        </p:nvGraphicFramePr>
        <p:xfrm>
          <a:off x="3353352" y="2829920"/>
          <a:ext cx="806624" cy="19379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6624"/>
              </a:tblGrid>
              <a:tr h="454577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673292"/>
              </p:ext>
            </p:extLst>
          </p:nvPr>
        </p:nvGraphicFramePr>
        <p:xfrm>
          <a:off x="4760252" y="2829920"/>
          <a:ext cx="806624" cy="19379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6624"/>
              </a:tblGrid>
              <a:tr h="454577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e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776220"/>
              </p:ext>
            </p:extLst>
          </p:nvPr>
        </p:nvGraphicFramePr>
        <p:xfrm>
          <a:off x="6167152" y="2829920"/>
          <a:ext cx="806624" cy="19379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6624"/>
              </a:tblGrid>
              <a:tr h="454577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upo 4"/>
          <p:cNvGrpSpPr/>
          <p:nvPr/>
        </p:nvGrpSpPr>
        <p:grpSpPr>
          <a:xfrm>
            <a:off x="7013871" y="3573016"/>
            <a:ext cx="582465" cy="308893"/>
            <a:chOff x="1410384" y="4273351"/>
            <a:chExt cx="582465" cy="308893"/>
          </a:xfrm>
        </p:grpSpPr>
        <p:cxnSp>
          <p:nvCxnSpPr>
            <p:cNvPr id="12" name="Conector de seta reta 11"/>
            <p:cNvCxnSpPr/>
            <p:nvPr/>
          </p:nvCxnSpPr>
          <p:spPr>
            <a:xfrm flipH="1" flipV="1">
              <a:off x="1410384" y="4581128"/>
              <a:ext cx="464438" cy="111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/>
            <p:cNvSpPr txBox="1"/>
            <p:nvPr/>
          </p:nvSpPr>
          <p:spPr>
            <a:xfrm>
              <a:off x="1437673" y="4273351"/>
              <a:ext cx="5551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rgbClr val="FFFF00"/>
                  </a:solidFill>
                </a:rPr>
                <a:t>topo</a:t>
              </a:r>
              <a:endParaRPr lang="pt-BR" sz="1400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88786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Pilhas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70467" y="1998925"/>
            <a:ext cx="8803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   </a:t>
            </a:r>
            <a:r>
              <a:rPr lang="pt-BR" sz="2400" dirty="0" err="1" smtClean="0">
                <a:solidFill>
                  <a:srgbClr val="FFFF00"/>
                </a:solidFill>
              </a:rPr>
              <a:t>push</a:t>
            </a:r>
            <a:r>
              <a:rPr lang="pt-BR" sz="2400" dirty="0" smtClean="0">
                <a:solidFill>
                  <a:srgbClr val="FFFF00"/>
                </a:solidFill>
              </a:rPr>
              <a:t>(A)       </a:t>
            </a:r>
            <a:r>
              <a:rPr lang="pt-BR" sz="2400" dirty="0" err="1" smtClean="0">
                <a:solidFill>
                  <a:srgbClr val="FFFF00"/>
                </a:solidFill>
              </a:rPr>
              <a:t>push</a:t>
            </a:r>
            <a:r>
              <a:rPr lang="pt-BR" sz="2400" dirty="0" smtClean="0">
                <a:solidFill>
                  <a:srgbClr val="FFFF00"/>
                </a:solidFill>
              </a:rPr>
              <a:t>(B)       </a:t>
            </a:r>
            <a:r>
              <a:rPr lang="pt-BR" sz="2400" dirty="0" err="1" smtClean="0">
                <a:solidFill>
                  <a:srgbClr val="FFFF00"/>
                </a:solidFill>
              </a:rPr>
              <a:t>push</a:t>
            </a:r>
            <a:r>
              <a:rPr lang="pt-BR" sz="2400" dirty="0" smtClean="0">
                <a:solidFill>
                  <a:srgbClr val="FFFF00"/>
                </a:solidFill>
              </a:rPr>
              <a:t>(C)      pop()           </a:t>
            </a:r>
            <a:r>
              <a:rPr lang="pt-BR" sz="2400" dirty="0" err="1" smtClean="0">
                <a:solidFill>
                  <a:srgbClr val="FFFF00"/>
                </a:solidFill>
              </a:rPr>
              <a:t>push</a:t>
            </a:r>
            <a:r>
              <a:rPr lang="pt-BR" sz="2400" dirty="0" smtClean="0">
                <a:solidFill>
                  <a:srgbClr val="FFFF00"/>
                </a:solidFill>
              </a:rPr>
              <a:t>(D)       pop()</a:t>
            </a:r>
          </a:p>
          <a:p>
            <a:r>
              <a:rPr lang="pt-BR" sz="2400" dirty="0" smtClean="0">
                <a:solidFill>
                  <a:srgbClr val="FFFF00"/>
                </a:solidFill>
              </a:rPr>
              <a:t>                                                                 retorna C                         retorna D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278867"/>
              </p:ext>
            </p:extLst>
          </p:nvPr>
        </p:nvGraphicFramePr>
        <p:xfrm>
          <a:off x="539552" y="2829920"/>
          <a:ext cx="806624" cy="19379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6624"/>
              </a:tblGrid>
              <a:tr h="454577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969750"/>
              </p:ext>
            </p:extLst>
          </p:nvPr>
        </p:nvGraphicFramePr>
        <p:xfrm>
          <a:off x="1946452" y="2829920"/>
          <a:ext cx="806624" cy="19379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6624"/>
              </a:tblGrid>
              <a:tr h="454577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118764"/>
              </p:ext>
            </p:extLst>
          </p:nvPr>
        </p:nvGraphicFramePr>
        <p:xfrm>
          <a:off x="3353352" y="2829920"/>
          <a:ext cx="806624" cy="19379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6624"/>
              </a:tblGrid>
              <a:tr h="454577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673292"/>
              </p:ext>
            </p:extLst>
          </p:nvPr>
        </p:nvGraphicFramePr>
        <p:xfrm>
          <a:off x="4760252" y="2829920"/>
          <a:ext cx="806624" cy="19379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6624"/>
              </a:tblGrid>
              <a:tr h="454577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e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776220"/>
              </p:ext>
            </p:extLst>
          </p:nvPr>
        </p:nvGraphicFramePr>
        <p:xfrm>
          <a:off x="6167152" y="2829920"/>
          <a:ext cx="806624" cy="19379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6624"/>
              </a:tblGrid>
              <a:tr h="454577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870091"/>
              </p:ext>
            </p:extLst>
          </p:nvPr>
        </p:nvGraphicFramePr>
        <p:xfrm>
          <a:off x="7574053" y="2829920"/>
          <a:ext cx="806624" cy="19379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6624"/>
              </a:tblGrid>
              <a:tr h="454577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upo 4"/>
          <p:cNvGrpSpPr/>
          <p:nvPr/>
        </p:nvGrpSpPr>
        <p:grpSpPr>
          <a:xfrm>
            <a:off x="8460432" y="3933056"/>
            <a:ext cx="582465" cy="308893"/>
            <a:chOff x="1410384" y="4273351"/>
            <a:chExt cx="582465" cy="308893"/>
          </a:xfrm>
        </p:grpSpPr>
        <p:cxnSp>
          <p:nvCxnSpPr>
            <p:cNvPr id="12" name="Conector de seta reta 11"/>
            <p:cNvCxnSpPr/>
            <p:nvPr/>
          </p:nvCxnSpPr>
          <p:spPr>
            <a:xfrm flipH="1" flipV="1">
              <a:off x="1410384" y="4581128"/>
              <a:ext cx="464438" cy="111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/>
            <p:cNvSpPr txBox="1"/>
            <p:nvPr/>
          </p:nvSpPr>
          <p:spPr>
            <a:xfrm>
              <a:off x="1437673" y="4273351"/>
              <a:ext cx="5551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rgbClr val="FFFF00"/>
                  </a:solidFill>
                </a:rPr>
                <a:t>topo</a:t>
              </a:r>
              <a:endParaRPr lang="pt-BR" sz="1400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87541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709</TotalTime>
  <Words>1883</Words>
  <Application>Microsoft Office PowerPoint</Application>
  <PresentationFormat>Apresentação na tela (4:3)</PresentationFormat>
  <Paragraphs>155</Paragraphs>
  <Slides>13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ESTRUTURAS DE DADOS</vt:lpstr>
      <vt:lpstr>Apresentação do PowerPoint</vt:lpstr>
      <vt:lpstr>Pilhas</vt:lpstr>
      <vt:lpstr>Pilhas</vt:lpstr>
      <vt:lpstr>Pilhas</vt:lpstr>
      <vt:lpstr>Pilhas</vt:lpstr>
      <vt:lpstr>Pilhas</vt:lpstr>
      <vt:lpstr>Pilhas</vt:lpstr>
      <vt:lpstr>Pilhas</vt:lpstr>
      <vt:lpstr>Pilhas</vt:lpstr>
      <vt:lpstr>Pilhas</vt:lpstr>
      <vt:lpstr>Pilhas</vt:lpstr>
      <vt:lpstr>Pilhas</vt:lpstr>
    </vt:vector>
  </TitlesOfParts>
  <Company>FIC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Estruturas de Dados</dc:title>
  <dc:creator>varajao</dc:creator>
  <cp:keywords/>
  <cp:lastModifiedBy>varajao</cp:lastModifiedBy>
  <cp:revision>83</cp:revision>
  <dcterms:created xsi:type="dcterms:W3CDTF">2015-06-30T13:28:46Z</dcterms:created>
  <dcterms:modified xsi:type="dcterms:W3CDTF">2020-05-03T18:59:16Z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