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9"/>
  </p:notesMasterIdLst>
  <p:sldIdLst>
    <p:sldId id="257" r:id="rId4"/>
    <p:sldId id="294" r:id="rId5"/>
    <p:sldId id="297" r:id="rId6"/>
    <p:sldId id="313" r:id="rId7"/>
    <p:sldId id="31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66" d="100"/>
          <a:sy n="66" d="100"/>
        </p:scale>
        <p:origin x="108" y="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3:33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3:40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966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4:02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03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5/3/2020 3:51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07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ESTRUTURAS DE DADOS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10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Filas Sequenciais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Filas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863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587399" cy="32624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O novo </a:t>
            </a:r>
            <a:r>
              <a:rPr lang="pt-BR" dirty="0" smtClean="0"/>
              <a:t>elemento </a:t>
            </a:r>
            <a:r>
              <a:rPr lang="pt-BR" dirty="0"/>
              <a:t>é inserido no final da fila e um elemento é retirado do início da fila, isto é, o primeiro que entra é o primeiro que sai (FIFO – </a:t>
            </a:r>
            <a:r>
              <a:rPr lang="pt-BR" i="1" dirty="0" err="1"/>
              <a:t>first</a:t>
            </a:r>
            <a:r>
              <a:rPr lang="pt-BR" i="1" dirty="0"/>
              <a:t> in, </a:t>
            </a:r>
            <a:r>
              <a:rPr lang="pt-BR" i="1" dirty="0" err="1"/>
              <a:t>first</a:t>
            </a:r>
            <a:r>
              <a:rPr lang="pt-BR" i="1" dirty="0"/>
              <a:t> out</a:t>
            </a:r>
            <a:r>
              <a:rPr lang="pt-BR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As </a:t>
            </a:r>
            <a:r>
              <a:rPr lang="pt-BR" dirty="0"/>
              <a:t>operações básicas das </a:t>
            </a:r>
            <a:r>
              <a:rPr lang="pt-BR" dirty="0" smtClean="0"/>
              <a:t>filas são</a:t>
            </a:r>
            <a:r>
              <a:rPr lang="pt-BR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Inserir (</a:t>
            </a:r>
            <a:r>
              <a:rPr lang="pt-BR" dirty="0" err="1" smtClean="0"/>
              <a:t>Enqueue</a:t>
            </a:r>
            <a:r>
              <a:rPr lang="pt-BR" dirty="0" smtClean="0"/>
              <a:t>) </a:t>
            </a:r>
            <a:r>
              <a:rPr lang="pt-BR" dirty="0" smtClean="0"/>
              <a:t>um </a:t>
            </a:r>
            <a:r>
              <a:rPr lang="pt-BR" dirty="0"/>
              <a:t>novo </a:t>
            </a:r>
            <a:r>
              <a:rPr lang="pt-BR" dirty="0" smtClean="0"/>
              <a:t>elemento</a:t>
            </a:r>
            <a:r>
              <a:rPr lang="pt-BR" dirty="0"/>
              <a:t> </a:t>
            </a:r>
            <a:r>
              <a:rPr lang="pt-BR" dirty="0" smtClean="0"/>
              <a:t>no final da fila</a:t>
            </a:r>
            <a:r>
              <a:rPr lang="pt-BR" dirty="0" smtClean="0"/>
              <a:t>;</a:t>
            </a:r>
            <a:endParaRPr lang="pt-B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Retirar (</a:t>
            </a:r>
            <a:r>
              <a:rPr lang="pt-BR" dirty="0" err="1"/>
              <a:t>Dequeue</a:t>
            </a:r>
            <a:r>
              <a:rPr lang="pt-BR" dirty="0" smtClean="0"/>
              <a:t>) </a:t>
            </a:r>
            <a:r>
              <a:rPr lang="pt-BR" dirty="0"/>
              <a:t>um </a:t>
            </a:r>
            <a:r>
              <a:rPr lang="pt-BR" dirty="0" smtClean="0"/>
              <a:t>elemento</a:t>
            </a:r>
            <a:r>
              <a:rPr lang="pt-BR" dirty="0"/>
              <a:t> </a:t>
            </a:r>
            <a:r>
              <a:rPr lang="pt-BR" dirty="0" smtClean="0"/>
              <a:t>no início da fila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Filas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05555"/>
              </p:ext>
            </p:extLst>
          </p:nvPr>
        </p:nvGraphicFramePr>
        <p:xfrm>
          <a:off x="5148064" y="4981745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0292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Filas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51520" y="1196752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inserir(A)</a:t>
            </a:r>
            <a:endParaRPr lang="pt-BR" sz="2400" dirty="0">
              <a:solidFill>
                <a:srgbClr val="FFFF00"/>
              </a:solidFill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5079810" y="4165397"/>
            <a:ext cx="941395" cy="308893"/>
            <a:chOff x="1410384" y="4273351"/>
            <a:chExt cx="582465" cy="308893"/>
          </a:xfrm>
        </p:grpSpPr>
        <p:cxnSp>
          <p:nvCxnSpPr>
            <p:cNvPr id="12" name="Conector de seta reta 11"/>
            <p:cNvCxnSpPr/>
            <p:nvPr/>
          </p:nvCxnSpPr>
          <p:spPr>
            <a:xfrm flipH="1" flipV="1">
              <a:off x="1410384" y="4581128"/>
              <a:ext cx="464438" cy="111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1437673" y="4273351"/>
              <a:ext cx="5551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rgbClr val="FF0000"/>
                  </a:solidFill>
                </a:rPr>
                <a:t>ERRO!!</a:t>
              </a:r>
              <a:endParaRPr lang="pt-BR" sz="14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240863"/>
              </p:ext>
            </p:extLst>
          </p:nvPr>
        </p:nvGraphicFramePr>
        <p:xfrm>
          <a:off x="2116168" y="1244704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251520" y="1628977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inserir(B)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738780"/>
              </p:ext>
            </p:extLst>
          </p:nvPr>
        </p:nvGraphicFramePr>
        <p:xfrm>
          <a:off x="2116168" y="1681468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251520" y="2092977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inserir(C)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620933"/>
              </p:ext>
            </p:extLst>
          </p:nvPr>
        </p:nvGraphicFramePr>
        <p:xfrm>
          <a:off x="2116168" y="2118232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251520" y="2507044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remover()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746230"/>
              </p:ext>
            </p:extLst>
          </p:nvPr>
        </p:nvGraphicFramePr>
        <p:xfrm>
          <a:off x="2116168" y="2554996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234915" y="2933166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inserir(D)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572201"/>
              </p:ext>
            </p:extLst>
          </p:nvPr>
        </p:nvGraphicFramePr>
        <p:xfrm>
          <a:off x="2116168" y="2981118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aixaDeTexto 18"/>
          <p:cNvSpPr txBox="1"/>
          <p:nvPr/>
        </p:nvSpPr>
        <p:spPr>
          <a:xfrm>
            <a:off x="234915" y="3365391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FFFF00"/>
                </a:solidFill>
              </a:rPr>
              <a:t>remover()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21" name="Tabe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146357"/>
              </p:ext>
            </p:extLst>
          </p:nvPr>
        </p:nvGraphicFramePr>
        <p:xfrm>
          <a:off x="2116168" y="3417882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CaixaDeTexto 21"/>
          <p:cNvSpPr txBox="1"/>
          <p:nvPr/>
        </p:nvSpPr>
        <p:spPr>
          <a:xfrm>
            <a:off x="234915" y="3829391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inserir(E)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23" name="Tabe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139131"/>
              </p:ext>
            </p:extLst>
          </p:nvPr>
        </p:nvGraphicFramePr>
        <p:xfrm>
          <a:off x="2116168" y="3854646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CaixaDeTexto 23"/>
          <p:cNvSpPr txBox="1"/>
          <p:nvPr/>
        </p:nvSpPr>
        <p:spPr>
          <a:xfrm>
            <a:off x="234915" y="4243458"/>
            <a:ext cx="1665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inserir(F)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25" name="Tabe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83837"/>
              </p:ext>
            </p:extLst>
          </p:nvPr>
        </p:nvGraphicFramePr>
        <p:xfrm>
          <a:off x="2116168" y="4291410"/>
          <a:ext cx="2736305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47261"/>
                <a:gridCol w="547261"/>
                <a:gridCol w="547261"/>
                <a:gridCol w="547261"/>
                <a:gridCol w="547261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o explicativo retangular com cantos arredondados 25"/>
          <p:cNvSpPr/>
          <p:nvPr/>
        </p:nvSpPr>
        <p:spPr bwMode="auto">
          <a:xfrm>
            <a:off x="5136041" y="5210467"/>
            <a:ext cx="2616452" cy="864096"/>
          </a:xfrm>
          <a:prstGeom prst="wedgeRoundRectCallout">
            <a:avLst>
              <a:gd name="adj1" fmla="val -98292"/>
              <a:gd name="adj2" fmla="val -7397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Mas não temos espaço na lista?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  <p:sp>
        <p:nvSpPr>
          <p:cNvPr id="4" name="Chave esquerda 3"/>
          <p:cNvSpPr/>
          <p:nvPr/>
        </p:nvSpPr>
        <p:spPr>
          <a:xfrm rot="16200000">
            <a:off x="2789981" y="4195346"/>
            <a:ext cx="341308" cy="168893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Texto explicativo retangular com cantos arredondados 26"/>
          <p:cNvSpPr/>
          <p:nvPr/>
        </p:nvSpPr>
        <p:spPr bwMode="auto">
          <a:xfrm>
            <a:off x="5292080" y="2263563"/>
            <a:ext cx="2961373" cy="911729"/>
          </a:xfrm>
          <a:prstGeom prst="wedgeRoundRectCallout">
            <a:avLst>
              <a:gd name="adj1" fmla="val 39266"/>
              <a:gd name="adj2" fmla="val 188056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Veremos a solução em Fila Circular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7960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  <p:bldP spid="13" grpId="0"/>
      <p:bldP spid="15" grpId="0"/>
      <p:bldP spid="17" grpId="0"/>
      <p:bldP spid="19" grpId="0"/>
      <p:bldP spid="22" grpId="0"/>
      <p:bldP spid="24" grpId="0"/>
      <p:bldP spid="26" grpId="0" animBg="1"/>
      <p:bldP spid="4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3847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Estrutura de dados: Lista </a:t>
            </a:r>
            <a:r>
              <a:rPr lang="pt-BR" dirty="0" smtClean="0"/>
              <a:t>FIFO</a:t>
            </a:r>
            <a:endParaRPr lang="pt-B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Inserir: Sempre no fim da lista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(final da fila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Remover: Sempre do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início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da lista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(início da fila)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Usada para: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Armazenar temporariamente informações que precisam ser processadas no futuro;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Não altera a ordem de processamento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Filas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Texto explicativo retangular com cantos arredondados 5"/>
          <p:cNvSpPr/>
          <p:nvPr/>
        </p:nvSpPr>
        <p:spPr bwMode="auto">
          <a:xfrm>
            <a:off x="2483768" y="1052736"/>
            <a:ext cx="5184576" cy="1224136"/>
          </a:xfrm>
          <a:prstGeom prst="wedgeRoundRectCallout">
            <a:avLst>
              <a:gd name="adj1" fmla="val 26523"/>
              <a:gd name="adj2" fmla="val 188056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Buffer para gravação ou transmissão </a:t>
            </a:r>
            <a:r>
              <a:rPr lang="pt-BR" sz="2300" dirty="0">
                <a:solidFill>
                  <a:schemeClr val="bg1"/>
                </a:solidFill>
                <a:latin typeface="Segoe" pitchFamily="34" charset="0"/>
              </a:rPr>
              <a:t>de dados, </a:t>
            </a: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fila </a:t>
            </a:r>
            <a:r>
              <a:rPr lang="pt-BR" sz="2300" dirty="0">
                <a:solidFill>
                  <a:schemeClr val="bg1"/>
                </a:solidFill>
                <a:latin typeface="Segoe" pitchFamily="34" charset="0"/>
              </a:rPr>
              <a:t>de processos, fila de </a:t>
            </a: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impressão...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979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745</TotalTime>
  <Words>639</Words>
  <Application>Microsoft Office PowerPoint</Application>
  <PresentationFormat>Apresentação na tela (4:3)</PresentationFormat>
  <Paragraphs>64</Paragraphs>
  <Slides>5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12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ESTRUTURAS DE DADOS</vt:lpstr>
      <vt:lpstr>Apresentação do PowerPoint</vt:lpstr>
      <vt:lpstr>Filas</vt:lpstr>
      <vt:lpstr>Filas</vt:lpstr>
      <vt:lpstr>Filas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Dados</dc:title>
  <dc:creator>varajao</dc:creator>
  <cp:keywords/>
  <cp:lastModifiedBy>varajao</cp:lastModifiedBy>
  <cp:revision>88</cp:revision>
  <dcterms:created xsi:type="dcterms:W3CDTF">2015-06-30T13:28:46Z</dcterms:created>
  <dcterms:modified xsi:type="dcterms:W3CDTF">2020-05-03T19:10:21Z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