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4"/>
  </p:notesMasterIdLst>
  <p:sldIdLst>
    <p:sldId id="257" r:id="rId4"/>
    <p:sldId id="294" r:id="rId5"/>
    <p:sldId id="313" r:id="rId6"/>
    <p:sldId id="319" r:id="rId7"/>
    <p:sldId id="320" r:id="rId8"/>
    <p:sldId id="321" r:id="rId9"/>
    <p:sldId id="322" r:id="rId10"/>
    <p:sldId id="323" r:id="rId11"/>
    <p:sldId id="324" r:id="rId12"/>
    <p:sldId id="32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66" d="100"/>
          <a:sy n="66" d="100"/>
        </p:scale>
        <p:origin x="78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9:43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9:43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03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9:43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7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10:17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033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10:30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604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10:33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4082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10:34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879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10:40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484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10:43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86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11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31803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FFFFFF"/>
                </a:solidFill>
                <a:latin typeface="Calibri"/>
              </a:rPr>
              <a:t>Filas: lista do tipo FIFO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FFFFFF"/>
                </a:solidFill>
                <a:latin typeface="Calibri"/>
              </a:rPr>
              <a:t>Filas Circulares: reaproveitar espaços já liberados para novos elementos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FFFFFF"/>
                </a:solidFill>
                <a:latin typeface="Calibri"/>
              </a:rPr>
              <a:t>São úteis para:</a:t>
            </a:r>
          </a:p>
          <a:p>
            <a:pPr lvl="1"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As mesmas coisas que filas</a:t>
            </a:r>
          </a:p>
          <a:p>
            <a:pPr lvl="1"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São mais eficientes que as filas sequenciais simples</a:t>
            </a:r>
            <a:endParaRPr lang="pt-BR" dirty="0" smtClean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Resumo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: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23948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Filas </a:t>
            </a:r>
            <a:r>
              <a:rPr lang="pt-BR" dirty="0" smtClean="0"/>
              <a:t>Sequenciais </a:t>
            </a:r>
            <a:r>
              <a:rPr lang="pt-BR" dirty="0" smtClean="0"/>
              <a:t>Circulares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Filas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 </a:t>
            </a:r>
            <a:r>
              <a:rPr lang="pt-BR" sz="36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(Relembrando problema de espaço)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51520" y="1196752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inserir(A)</a:t>
            </a:r>
            <a:endParaRPr lang="pt-BR" sz="2400" dirty="0">
              <a:solidFill>
                <a:srgbClr val="FFFF00"/>
              </a:solidFill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5079810" y="4165397"/>
            <a:ext cx="941395" cy="308893"/>
            <a:chOff x="1410384" y="4273351"/>
            <a:chExt cx="582465" cy="308893"/>
          </a:xfrm>
        </p:grpSpPr>
        <p:cxnSp>
          <p:nvCxnSpPr>
            <p:cNvPr id="12" name="Conector de seta reta 11"/>
            <p:cNvCxnSpPr/>
            <p:nvPr/>
          </p:nvCxnSpPr>
          <p:spPr>
            <a:xfrm flipH="1" flipV="1">
              <a:off x="1410384" y="4581128"/>
              <a:ext cx="464438" cy="11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437673" y="4273351"/>
              <a:ext cx="555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ERRO!!</a:t>
              </a:r>
              <a:endParaRPr lang="pt-BR" sz="14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240863"/>
              </p:ext>
            </p:extLst>
          </p:nvPr>
        </p:nvGraphicFramePr>
        <p:xfrm>
          <a:off x="2116168" y="1244704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251520" y="1628977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inserir(B)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738780"/>
              </p:ext>
            </p:extLst>
          </p:nvPr>
        </p:nvGraphicFramePr>
        <p:xfrm>
          <a:off x="2116168" y="1681468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251520" y="2092977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inserir(C)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620933"/>
              </p:ext>
            </p:extLst>
          </p:nvPr>
        </p:nvGraphicFramePr>
        <p:xfrm>
          <a:off x="2116168" y="2118232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251520" y="2507044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remover()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746230"/>
              </p:ext>
            </p:extLst>
          </p:nvPr>
        </p:nvGraphicFramePr>
        <p:xfrm>
          <a:off x="2116168" y="2554996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234915" y="2933166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inserir(D)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572201"/>
              </p:ext>
            </p:extLst>
          </p:nvPr>
        </p:nvGraphicFramePr>
        <p:xfrm>
          <a:off x="2116168" y="2981118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aixaDeTexto 18"/>
          <p:cNvSpPr txBox="1"/>
          <p:nvPr/>
        </p:nvSpPr>
        <p:spPr>
          <a:xfrm>
            <a:off x="234915" y="3365391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FFFF00"/>
                </a:solidFill>
              </a:rPr>
              <a:t>remover()</a:t>
            </a:r>
          </a:p>
        </p:txBody>
      </p:sp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146357"/>
              </p:ext>
            </p:extLst>
          </p:nvPr>
        </p:nvGraphicFramePr>
        <p:xfrm>
          <a:off x="2116168" y="3417882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aixaDeTexto 21"/>
          <p:cNvSpPr txBox="1"/>
          <p:nvPr/>
        </p:nvSpPr>
        <p:spPr>
          <a:xfrm>
            <a:off x="234915" y="3829391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inserir(E)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139131"/>
              </p:ext>
            </p:extLst>
          </p:nvPr>
        </p:nvGraphicFramePr>
        <p:xfrm>
          <a:off x="2116168" y="3854646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CaixaDeTexto 23"/>
          <p:cNvSpPr txBox="1"/>
          <p:nvPr/>
        </p:nvSpPr>
        <p:spPr>
          <a:xfrm>
            <a:off x="234915" y="4243458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inserir(F)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5" name="Tabe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3837"/>
              </p:ext>
            </p:extLst>
          </p:nvPr>
        </p:nvGraphicFramePr>
        <p:xfrm>
          <a:off x="2116168" y="4291410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o explicativo retangular com cantos arredondados 25"/>
          <p:cNvSpPr/>
          <p:nvPr/>
        </p:nvSpPr>
        <p:spPr bwMode="auto">
          <a:xfrm>
            <a:off x="5136041" y="5210467"/>
            <a:ext cx="2616452" cy="864096"/>
          </a:xfrm>
          <a:prstGeom prst="wedgeRoundRectCallout">
            <a:avLst>
              <a:gd name="adj1" fmla="val -98292"/>
              <a:gd name="adj2" fmla="val -7397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Mas não temos espaço na lista?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4" name="Chave esquerda 3"/>
          <p:cNvSpPr/>
          <p:nvPr/>
        </p:nvSpPr>
        <p:spPr>
          <a:xfrm rot="16200000">
            <a:off x="2789981" y="4195346"/>
            <a:ext cx="341308" cy="168893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Texto explicativo retangular com cantos arredondados 26"/>
          <p:cNvSpPr/>
          <p:nvPr/>
        </p:nvSpPr>
        <p:spPr bwMode="auto">
          <a:xfrm>
            <a:off x="5292080" y="2263563"/>
            <a:ext cx="2961373" cy="911729"/>
          </a:xfrm>
          <a:prstGeom prst="wedgeRoundRectCallout">
            <a:avLst>
              <a:gd name="adj1" fmla="val 39266"/>
              <a:gd name="adj2" fmla="val 188056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Veremos a solução em Fila Circular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7960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13" grpId="0"/>
      <p:bldP spid="15" grpId="0"/>
      <p:bldP spid="17" grpId="0"/>
      <p:bldP spid="19" grpId="0"/>
      <p:bldP spid="22" grpId="0"/>
      <p:bldP spid="24" grpId="0"/>
      <p:bldP spid="26" grpId="0" animBg="1"/>
      <p:bldP spid="4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14588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Reaproveitar o início da fila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Se o marcador de início/fim supera o tamanho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Voltamos o marcador para o início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 Sequenciais Circulares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32979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 Sequenciais Circulares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24109" y="1504805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inserir(A)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72038"/>
              </p:ext>
            </p:extLst>
          </p:nvPr>
        </p:nvGraphicFramePr>
        <p:xfrm>
          <a:off x="1564269" y="1552757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24109" y="1937030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inserir(B)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251504"/>
              </p:ext>
            </p:extLst>
          </p:nvPr>
        </p:nvGraphicFramePr>
        <p:xfrm>
          <a:off x="1564269" y="1989521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124109" y="2401030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inserir(C)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57444"/>
              </p:ext>
            </p:extLst>
          </p:nvPr>
        </p:nvGraphicFramePr>
        <p:xfrm>
          <a:off x="1564269" y="2426285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124109" y="2815097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remover()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577661"/>
              </p:ext>
            </p:extLst>
          </p:nvPr>
        </p:nvGraphicFramePr>
        <p:xfrm>
          <a:off x="1564269" y="2863049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107504" y="3241219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inserir(D)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016560"/>
              </p:ext>
            </p:extLst>
          </p:nvPr>
        </p:nvGraphicFramePr>
        <p:xfrm>
          <a:off x="1564269" y="3289171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aixaDeTexto 18"/>
          <p:cNvSpPr txBox="1"/>
          <p:nvPr/>
        </p:nvSpPr>
        <p:spPr>
          <a:xfrm>
            <a:off x="107504" y="3673444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FFFF00"/>
                </a:solidFill>
              </a:rPr>
              <a:t>remover()</a:t>
            </a:r>
          </a:p>
        </p:txBody>
      </p:sp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184839"/>
              </p:ext>
            </p:extLst>
          </p:nvPr>
        </p:nvGraphicFramePr>
        <p:xfrm>
          <a:off x="1564269" y="3725935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aixaDeTexto 21"/>
          <p:cNvSpPr txBox="1"/>
          <p:nvPr/>
        </p:nvSpPr>
        <p:spPr>
          <a:xfrm>
            <a:off x="107504" y="4137444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inserir(E)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44290"/>
              </p:ext>
            </p:extLst>
          </p:nvPr>
        </p:nvGraphicFramePr>
        <p:xfrm>
          <a:off x="1564269" y="4162699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CaixaDeTexto 23"/>
          <p:cNvSpPr txBox="1"/>
          <p:nvPr/>
        </p:nvSpPr>
        <p:spPr>
          <a:xfrm>
            <a:off x="107504" y="4551511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inserir(F)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5" name="Tabe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28862"/>
              </p:ext>
            </p:extLst>
          </p:nvPr>
        </p:nvGraphicFramePr>
        <p:xfrm>
          <a:off x="1564269" y="4599463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572000" y="1123063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i</a:t>
            </a:r>
            <a:r>
              <a:rPr lang="pt-BR" sz="2400" dirty="0" smtClean="0"/>
              <a:t>nicio: 3</a:t>
            </a:r>
          </a:p>
          <a:p>
            <a:r>
              <a:rPr lang="pt-BR" sz="2400" dirty="0"/>
              <a:t>f</a:t>
            </a:r>
            <a:r>
              <a:rPr lang="pt-BR" sz="2400" dirty="0" smtClean="0"/>
              <a:t>im:    4</a:t>
            </a:r>
            <a:endParaRPr lang="pt-BR" sz="2400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1564270" y="112306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  0        1        2         3        4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4572000" y="2181632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fim = fim + 1</a:t>
            </a:r>
          </a:p>
          <a:p>
            <a:r>
              <a:rPr lang="pt-BR" sz="2400" dirty="0" smtClean="0"/>
              <a:t>se fim == MAX, fim = fim - MAX</a:t>
            </a:r>
          </a:p>
          <a:p>
            <a:r>
              <a:rPr lang="pt-BR" sz="2400" dirty="0" smtClean="0"/>
              <a:t>Coloca novo valor no fim</a:t>
            </a:r>
            <a:endParaRPr lang="pt-BR" sz="2400" dirty="0"/>
          </a:p>
        </p:txBody>
      </p:sp>
      <p:sp>
        <p:nvSpPr>
          <p:cNvPr id="6" name="Seta para a direita 5"/>
          <p:cNvSpPr/>
          <p:nvPr/>
        </p:nvSpPr>
        <p:spPr bwMode="auto">
          <a:xfrm>
            <a:off x="4499992" y="2279499"/>
            <a:ext cx="144016" cy="293572"/>
          </a:xfrm>
          <a:prstGeom prst="rightArrow">
            <a:avLst>
              <a:gd name="adj1" fmla="val 50000"/>
              <a:gd name="adj2" fmla="val 63228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0" name="Conector reto 29"/>
          <p:cNvCxnSpPr/>
          <p:nvPr/>
        </p:nvCxnSpPr>
        <p:spPr>
          <a:xfrm flipV="1">
            <a:off x="5393116" y="1552757"/>
            <a:ext cx="216024" cy="384273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5724821" y="1129496"/>
            <a:ext cx="431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r>
              <a:rPr lang="pt-BR" sz="2400" dirty="0" smtClean="0"/>
              <a:t>5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890860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6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 Sequenciais Circulares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24109" y="1504805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inserir(A)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72038"/>
              </p:ext>
            </p:extLst>
          </p:nvPr>
        </p:nvGraphicFramePr>
        <p:xfrm>
          <a:off x="1564269" y="1552757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24109" y="1937030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inserir(B)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251504"/>
              </p:ext>
            </p:extLst>
          </p:nvPr>
        </p:nvGraphicFramePr>
        <p:xfrm>
          <a:off x="1564269" y="1989521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124109" y="2401030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inserir(C)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57444"/>
              </p:ext>
            </p:extLst>
          </p:nvPr>
        </p:nvGraphicFramePr>
        <p:xfrm>
          <a:off x="1564269" y="2426285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124109" y="2815097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remover()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577661"/>
              </p:ext>
            </p:extLst>
          </p:nvPr>
        </p:nvGraphicFramePr>
        <p:xfrm>
          <a:off x="1564269" y="2863049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107504" y="3241219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inserir(D)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016560"/>
              </p:ext>
            </p:extLst>
          </p:nvPr>
        </p:nvGraphicFramePr>
        <p:xfrm>
          <a:off x="1564269" y="3289171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aixaDeTexto 18"/>
          <p:cNvSpPr txBox="1"/>
          <p:nvPr/>
        </p:nvSpPr>
        <p:spPr>
          <a:xfrm>
            <a:off x="107504" y="3673444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FFFF00"/>
                </a:solidFill>
              </a:rPr>
              <a:t>remover()</a:t>
            </a:r>
          </a:p>
        </p:txBody>
      </p:sp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184839"/>
              </p:ext>
            </p:extLst>
          </p:nvPr>
        </p:nvGraphicFramePr>
        <p:xfrm>
          <a:off x="1564269" y="3725935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aixaDeTexto 21"/>
          <p:cNvSpPr txBox="1"/>
          <p:nvPr/>
        </p:nvSpPr>
        <p:spPr>
          <a:xfrm>
            <a:off x="107504" y="4137444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inserir(E)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44290"/>
              </p:ext>
            </p:extLst>
          </p:nvPr>
        </p:nvGraphicFramePr>
        <p:xfrm>
          <a:off x="1564269" y="4162699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CaixaDeTexto 23"/>
          <p:cNvSpPr txBox="1"/>
          <p:nvPr/>
        </p:nvSpPr>
        <p:spPr>
          <a:xfrm>
            <a:off x="107504" y="4551511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inserir(F)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5" name="Tabe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28862"/>
              </p:ext>
            </p:extLst>
          </p:nvPr>
        </p:nvGraphicFramePr>
        <p:xfrm>
          <a:off x="1564269" y="4599463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572000" y="1123063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i</a:t>
            </a:r>
            <a:r>
              <a:rPr lang="pt-BR" sz="2400" dirty="0" smtClean="0"/>
              <a:t>nicio: 3</a:t>
            </a:r>
          </a:p>
          <a:p>
            <a:r>
              <a:rPr lang="pt-BR" sz="2400" dirty="0"/>
              <a:t>f</a:t>
            </a:r>
            <a:r>
              <a:rPr lang="pt-BR" sz="2400" dirty="0" smtClean="0"/>
              <a:t>im:    4</a:t>
            </a:r>
            <a:endParaRPr lang="pt-BR" sz="2400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1564270" y="112306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  0        1        2         3        4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4572000" y="2181632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fim = fim + 1</a:t>
            </a:r>
          </a:p>
          <a:p>
            <a:r>
              <a:rPr lang="pt-BR" sz="2400" dirty="0" smtClean="0"/>
              <a:t>se fim == MAX, fim = fim - MAX</a:t>
            </a:r>
          </a:p>
          <a:p>
            <a:r>
              <a:rPr lang="pt-BR" sz="2400" dirty="0" smtClean="0"/>
              <a:t>Coloca novo valor no fim</a:t>
            </a:r>
            <a:endParaRPr lang="pt-BR" sz="2400" dirty="0"/>
          </a:p>
        </p:txBody>
      </p:sp>
      <p:sp>
        <p:nvSpPr>
          <p:cNvPr id="6" name="Seta para a direita 5"/>
          <p:cNvSpPr/>
          <p:nvPr/>
        </p:nvSpPr>
        <p:spPr bwMode="auto">
          <a:xfrm>
            <a:off x="4499992" y="2631372"/>
            <a:ext cx="144016" cy="293572"/>
          </a:xfrm>
          <a:prstGeom prst="rightArrow">
            <a:avLst>
              <a:gd name="adj1" fmla="val 50000"/>
              <a:gd name="adj2" fmla="val 63228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0" name="Conector reto 29"/>
          <p:cNvCxnSpPr/>
          <p:nvPr/>
        </p:nvCxnSpPr>
        <p:spPr>
          <a:xfrm flipV="1">
            <a:off x="5393116" y="1552757"/>
            <a:ext cx="216024" cy="384273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5724821" y="1129496"/>
            <a:ext cx="431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r>
              <a:rPr lang="pt-BR" sz="2400" dirty="0" smtClean="0"/>
              <a:t>5</a:t>
            </a:r>
            <a:endParaRPr lang="pt-BR" sz="2400" dirty="0"/>
          </a:p>
        </p:txBody>
      </p:sp>
      <p:sp>
        <p:nvSpPr>
          <p:cNvPr id="26" name="Seta para a direita 25"/>
          <p:cNvSpPr/>
          <p:nvPr/>
        </p:nvSpPr>
        <p:spPr bwMode="auto">
          <a:xfrm rot="5400000">
            <a:off x="6585454" y="2418118"/>
            <a:ext cx="144016" cy="293572"/>
          </a:xfrm>
          <a:prstGeom prst="rightArrow">
            <a:avLst>
              <a:gd name="adj1" fmla="val 50000"/>
              <a:gd name="adj2" fmla="val 63228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27" name="Conector reto 26"/>
          <p:cNvCxnSpPr/>
          <p:nvPr/>
        </p:nvCxnSpPr>
        <p:spPr>
          <a:xfrm flipV="1">
            <a:off x="5753159" y="1548005"/>
            <a:ext cx="216024" cy="384273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6084864" y="1124744"/>
            <a:ext cx="431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r>
              <a:rPr lang="pt-BR" sz="2400" dirty="0" smtClean="0"/>
              <a:t>0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068166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6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 Sequenciais Circulares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24109" y="1504805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inserir(A)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72038"/>
              </p:ext>
            </p:extLst>
          </p:nvPr>
        </p:nvGraphicFramePr>
        <p:xfrm>
          <a:off x="1564269" y="1552757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24109" y="1937030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inserir(B)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251504"/>
              </p:ext>
            </p:extLst>
          </p:nvPr>
        </p:nvGraphicFramePr>
        <p:xfrm>
          <a:off x="1564269" y="1989521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124109" y="2401030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inserir(C)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57444"/>
              </p:ext>
            </p:extLst>
          </p:nvPr>
        </p:nvGraphicFramePr>
        <p:xfrm>
          <a:off x="1564269" y="2426285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124109" y="2815097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remover()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577661"/>
              </p:ext>
            </p:extLst>
          </p:nvPr>
        </p:nvGraphicFramePr>
        <p:xfrm>
          <a:off x="1564269" y="2863049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107504" y="3241219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inserir(D)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016560"/>
              </p:ext>
            </p:extLst>
          </p:nvPr>
        </p:nvGraphicFramePr>
        <p:xfrm>
          <a:off x="1564269" y="3289171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aixaDeTexto 18"/>
          <p:cNvSpPr txBox="1"/>
          <p:nvPr/>
        </p:nvSpPr>
        <p:spPr>
          <a:xfrm>
            <a:off x="107504" y="3673444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FFFF00"/>
                </a:solidFill>
              </a:rPr>
              <a:t>remover()</a:t>
            </a:r>
          </a:p>
        </p:txBody>
      </p:sp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184839"/>
              </p:ext>
            </p:extLst>
          </p:nvPr>
        </p:nvGraphicFramePr>
        <p:xfrm>
          <a:off x="1564269" y="3725935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aixaDeTexto 21"/>
          <p:cNvSpPr txBox="1"/>
          <p:nvPr/>
        </p:nvSpPr>
        <p:spPr>
          <a:xfrm>
            <a:off x="107504" y="4137444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inserir(E)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44290"/>
              </p:ext>
            </p:extLst>
          </p:nvPr>
        </p:nvGraphicFramePr>
        <p:xfrm>
          <a:off x="1564269" y="4162699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CaixaDeTexto 23"/>
          <p:cNvSpPr txBox="1"/>
          <p:nvPr/>
        </p:nvSpPr>
        <p:spPr>
          <a:xfrm>
            <a:off x="107504" y="4551511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inserir(F)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5" name="Tabe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955354"/>
              </p:ext>
            </p:extLst>
          </p:nvPr>
        </p:nvGraphicFramePr>
        <p:xfrm>
          <a:off x="1564269" y="4599463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572000" y="1123063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i</a:t>
            </a:r>
            <a:r>
              <a:rPr lang="pt-BR" sz="2400" dirty="0" smtClean="0"/>
              <a:t>nicio: 3</a:t>
            </a:r>
          </a:p>
          <a:p>
            <a:r>
              <a:rPr lang="pt-BR" sz="2400" dirty="0"/>
              <a:t>f</a:t>
            </a:r>
            <a:r>
              <a:rPr lang="pt-BR" sz="2400" dirty="0" smtClean="0"/>
              <a:t>im:    4</a:t>
            </a:r>
            <a:endParaRPr lang="pt-BR" sz="2400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1564270" y="112306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  0        1        2         3        4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4572000" y="2181632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fim = fim + 1</a:t>
            </a:r>
          </a:p>
          <a:p>
            <a:r>
              <a:rPr lang="pt-BR" sz="2400" dirty="0" smtClean="0"/>
              <a:t>se fim == MAX, fim = fim - MAX</a:t>
            </a:r>
          </a:p>
          <a:p>
            <a:r>
              <a:rPr lang="pt-BR" sz="2400" dirty="0" smtClean="0"/>
              <a:t>Coloca novo valor no fim</a:t>
            </a:r>
            <a:endParaRPr lang="pt-BR" sz="2400" dirty="0"/>
          </a:p>
        </p:txBody>
      </p:sp>
      <p:sp>
        <p:nvSpPr>
          <p:cNvPr id="6" name="Seta para a direita 5"/>
          <p:cNvSpPr/>
          <p:nvPr/>
        </p:nvSpPr>
        <p:spPr bwMode="auto">
          <a:xfrm>
            <a:off x="4499992" y="2991412"/>
            <a:ext cx="144016" cy="293572"/>
          </a:xfrm>
          <a:prstGeom prst="rightArrow">
            <a:avLst>
              <a:gd name="adj1" fmla="val 50000"/>
              <a:gd name="adj2" fmla="val 63228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0" name="Conector reto 29"/>
          <p:cNvCxnSpPr/>
          <p:nvPr/>
        </p:nvCxnSpPr>
        <p:spPr>
          <a:xfrm flipV="1">
            <a:off x="5393116" y="1552757"/>
            <a:ext cx="216024" cy="384273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5724821" y="1129496"/>
            <a:ext cx="431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r>
              <a:rPr lang="pt-BR" sz="2400" dirty="0" smtClean="0"/>
              <a:t>5</a:t>
            </a:r>
            <a:endParaRPr lang="pt-BR" sz="2400" dirty="0"/>
          </a:p>
        </p:txBody>
      </p:sp>
      <p:sp>
        <p:nvSpPr>
          <p:cNvPr id="26" name="Seta para a direita 25"/>
          <p:cNvSpPr/>
          <p:nvPr/>
        </p:nvSpPr>
        <p:spPr bwMode="auto">
          <a:xfrm rot="5400000">
            <a:off x="6585454" y="2418118"/>
            <a:ext cx="144016" cy="293572"/>
          </a:xfrm>
          <a:prstGeom prst="rightArrow">
            <a:avLst>
              <a:gd name="adj1" fmla="val 50000"/>
              <a:gd name="adj2" fmla="val 63228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27" name="Conector reto 26"/>
          <p:cNvCxnSpPr/>
          <p:nvPr/>
        </p:nvCxnSpPr>
        <p:spPr>
          <a:xfrm flipV="1">
            <a:off x="5753159" y="1548005"/>
            <a:ext cx="216024" cy="384273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6084864" y="1124744"/>
            <a:ext cx="431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r>
              <a:rPr lang="pt-BR" sz="2400" dirty="0" smtClean="0"/>
              <a:t>0</a:t>
            </a:r>
            <a:endParaRPr lang="pt-BR" sz="2400" dirty="0"/>
          </a:p>
        </p:txBody>
      </p:sp>
      <p:sp>
        <p:nvSpPr>
          <p:cNvPr id="33" name="Texto explicativo retangular com cantos arredondados 32"/>
          <p:cNvSpPr/>
          <p:nvPr/>
        </p:nvSpPr>
        <p:spPr bwMode="auto">
          <a:xfrm>
            <a:off x="5136040" y="5210467"/>
            <a:ext cx="3626959" cy="864096"/>
          </a:xfrm>
          <a:prstGeom prst="wedgeRoundRectCallout">
            <a:avLst>
              <a:gd name="adj1" fmla="val -98292"/>
              <a:gd name="adj2" fmla="val -7397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Mas 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como saber se a fila está cheia/vazia agora?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9415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357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Para saber o tamanho de uma fila circular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Não podemos mais utilizar a relação entre início e fim da fila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Devemos controlar a quantidade de elementos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“n” elementos na fila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“n” tem que ser menor que “MAX”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Isso muda a implementação do algoritmo de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Enfileirar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e </a:t>
            </a:r>
            <a:r>
              <a:rPr lang="pt-BR" dirty="0" err="1" smtClean="0">
                <a:solidFill>
                  <a:srgbClr val="FFFF00"/>
                </a:solidFill>
                <a:latin typeface="Calibri"/>
              </a:rPr>
              <a:t>Desenfileirar</a:t>
            </a:r>
            <a:endParaRPr lang="pt-BR" dirty="0" smtClean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 Sequenciais Circulares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0013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51829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Enfileirar</a:t>
            </a:r>
            <a:endParaRPr lang="pt-BR" dirty="0" smtClean="0"/>
          </a:p>
          <a:p>
            <a:pPr marL="517525" lvl="1" indent="0">
              <a:buNone/>
            </a:pPr>
            <a:r>
              <a:rPr lang="pt-BR" dirty="0" smtClean="0">
                <a:latin typeface="Calibri"/>
              </a:rPr>
              <a:t>Se num &lt; MAX</a:t>
            </a:r>
          </a:p>
          <a:p>
            <a:pPr marL="914400" lvl="2" indent="0">
              <a:buNone/>
            </a:pPr>
            <a:r>
              <a:rPr lang="pt-BR" dirty="0" smtClean="0">
                <a:latin typeface="Calibri"/>
              </a:rPr>
              <a:t>fim = fim + 1</a:t>
            </a:r>
          </a:p>
          <a:p>
            <a:pPr marL="914400" lvl="2" indent="0">
              <a:buNone/>
            </a:pPr>
            <a:r>
              <a:rPr lang="pt-BR" dirty="0" smtClean="0">
                <a:latin typeface="Calibri"/>
              </a:rPr>
              <a:t>Se fim == MAX , fim = fim – MAX</a:t>
            </a:r>
          </a:p>
          <a:p>
            <a:pPr marL="914400" lvl="2" indent="0">
              <a:buNone/>
            </a:pPr>
            <a:r>
              <a:rPr lang="pt-BR" dirty="0" smtClean="0">
                <a:latin typeface="Calibri"/>
              </a:rPr>
              <a:t>Coloca novo valor no fim</a:t>
            </a:r>
          </a:p>
          <a:p>
            <a:pPr marL="914400" lvl="2" indent="0">
              <a:buNone/>
            </a:pPr>
            <a:r>
              <a:rPr lang="pt-BR" dirty="0" smtClean="0">
                <a:latin typeface="Calibri"/>
              </a:rPr>
              <a:t>num = num + 1</a:t>
            </a:r>
            <a:endParaRPr lang="pt-BR" dirty="0">
              <a:latin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 err="1" smtClean="0">
                <a:solidFill>
                  <a:srgbClr val="FFFF00"/>
                </a:solidFill>
              </a:rPr>
              <a:t>Desenfileirar</a:t>
            </a:r>
            <a:endParaRPr lang="pt-BR" dirty="0"/>
          </a:p>
          <a:p>
            <a:pPr marL="517525" lvl="1" indent="0">
              <a:buNone/>
            </a:pPr>
            <a:r>
              <a:rPr lang="pt-BR" dirty="0"/>
              <a:t>Se num </a:t>
            </a:r>
            <a:r>
              <a:rPr lang="pt-BR" dirty="0" smtClean="0"/>
              <a:t>&gt; 0</a:t>
            </a:r>
          </a:p>
          <a:p>
            <a:pPr marL="914400" lvl="2" indent="0">
              <a:buNone/>
            </a:pPr>
            <a:r>
              <a:rPr lang="pt-BR" dirty="0" smtClean="0"/>
              <a:t>Remove valor do início</a:t>
            </a:r>
          </a:p>
          <a:p>
            <a:pPr marL="914400" lvl="2" indent="0">
              <a:buNone/>
            </a:pPr>
            <a:r>
              <a:rPr lang="pt-BR" dirty="0" smtClean="0"/>
              <a:t>inicio = inicio + 1</a:t>
            </a:r>
          </a:p>
          <a:p>
            <a:pPr marL="914400" lvl="2" indent="0">
              <a:buNone/>
            </a:pPr>
            <a:r>
              <a:rPr lang="pt-BR" dirty="0" smtClean="0"/>
              <a:t>Se inicio &gt;= </a:t>
            </a:r>
            <a:r>
              <a:rPr lang="pt-BR" dirty="0"/>
              <a:t>MAX , </a:t>
            </a:r>
            <a:r>
              <a:rPr lang="pt-BR" dirty="0" smtClean="0"/>
              <a:t>inicio = inicio – </a:t>
            </a:r>
            <a:r>
              <a:rPr lang="pt-BR" dirty="0"/>
              <a:t>MAX</a:t>
            </a:r>
          </a:p>
          <a:p>
            <a:pPr marL="914400" lvl="2" indent="0">
              <a:buNone/>
            </a:pPr>
            <a:r>
              <a:rPr lang="pt-BR" dirty="0" smtClean="0"/>
              <a:t>num </a:t>
            </a:r>
            <a:r>
              <a:rPr lang="pt-BR" dirty="0"/>
              <a:t>= num </a:t>
            </a:r>
            <a:r>
              <a:rPr lang="pt-BR" dirty="0" smtClean="0"/>
              <a:t>- 1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 Sequenciais Circulares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4792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807</TotalTime>
  <Words>1459</Words>
  <Application>Microsoft Office PowerPoint</Application>
  <PresentationFormat>Apresentação na tela (4:3)</PresentationFormat>
  <Paragraphs>212</Paragraphs>
  <Slides>10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Filas (Relembrando problema de espaço)</vt:lpstr>
      <vt:lpstr>Filas Sequenciais Circulares</vt:lpstr>
      <vt:lpstr>Filas Sequenciais Circulares</vt:lpstr>
      <vt:lpstr>Filas Sequenciais Circulares</vt:lpstr>
      <vt:lpstr>Filas Sequenciais Circulares</vt:lpstr>
      <vt:lpstr>Filas Sequenciais Circulares</vt:lpstr>
      <vt:lpstr>Filas Sequenciais Circulares</vt:lpstr>
      <vt:lpstr>Resumo Filas: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96</cp:revision>
  <dcterms:created xsi:type="dcterms:W3CDTF">2015-06-30T13:28:46Z</dcterms:created>
  <dcterms:modified xsi:type="dcterms:W3CDTF">2020-05-11T13:45:39Z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