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9"/>
  </p:notesMasterIdLst>
  <p:sldIdLst>
    <p:sldId id="257" r:id="rId4"/>
    <p:sldId id="294" r:id="rId5"/>
    <p:sldId id="319" r:id="rId6"/>
    <p:sldId id="326" r:id="rId7"/>
    <p:sldId id="324" r:id="rId8"/>
    <p:sldId id="323" r:id="rId9"/>
    <p:sldId id="328" r:id="rId10"/>
    <p:sldId id="330" r:id="rId11"/>
    <p:sldId id="329" r:id="rId12"/>
    <p:sldId id="334" r:id="rId13"/>
    <p:sldId id="335" r:id="rId14"/>
    <p:sldId id="336" r:id="rId15"/>
    <p:sldId id="333" r:id="rId16"/>
    <p:sldId id="337" r:id="rId17"/>
    <p:sldId id="33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66" d="100"/>
          <a:sy n="66" d="100"/>
        </p:scale>
        <p:origin x="78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10:47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12:35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2727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12:36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493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12:31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5650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12:40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00729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12:27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38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10:47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79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11:28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320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11:31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484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11:40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879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106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2069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12:22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781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5/11/2020 12:32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23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12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653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a=1,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b=2;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pt-B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&amp;a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b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pt-B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&amp;b 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6369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422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Podemos guardar endereço em uma variável?</a:t>
            </a:r>
          </a:p>
          <a:p>
            <a:pPr marL="0" indent="0">
              <a:buNone/>
            </a:pP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a=1,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 = &amp;a;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&amp;a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b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 smtClean="0">
              <a:latin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Isso funciona?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4" name="Espaço Reservado para Texto 2"/>
          <p:cNvSpPr txBox="1">
            <a:spLocks/>
          </p:cNvSpPr>
          <p:nvPr/>
        </p:nvSpPr>
        <p:spPr>
          <a:xfrm>
            <a:off x="377088" y="4858010"/>
            <a:ext cx="8385911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Precisamos de um tipo novo de variável.</a:t>
            </a:r>
          </a:p>
        </p:txBody>
      </p:sp>
    </p:spTree>
    <p:extLst>
      <p:ext uri="{BB962C8B-B14F-4D97-AF65-F5344CB8AC3E}">
        <p14:creationId xmlns:p14="http://schemas.microsoft.com/office/powerpoint/2010/main" val="14492388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7828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Ponteiro serve para armazenar um endereço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  <a:cs typeface="Courier New" panose="02070309020205020404" pitchFamily="49" charset="0"/>
              </a:rPr>
              <a:t>É indicado por um * na frente do nome da variável</a:t>
            </a:r>
          </a:p>
          <a:p>
            <a:pPr marL="0" indent="0">
              <a:buNone/>
            </a:pP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a=1,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 = &amp;a;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&amp;a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b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 smtClean="0">
              <a:latin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E se quisermos saber o valor da variável “apontada” por ele usamos o * na frente do nome do ponteiro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5188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315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a=1, *b;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 = &amp;a;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&amp;a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b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55334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51275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namespace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a=1, *b;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 = &amp;a;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“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a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pt-B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End.A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&amp;a 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&lt;&lt; b 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pt-BR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End.B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 " </a:t>
            </a:r>
            <a:r>
              <a:rPr lang="pt-BR" sz="280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pt-BR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*b 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pt-BR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pt-BR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pt-BR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59369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1208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Tornam as estruturas de dados muito mais poderosas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Além do uso normal das variáveis, podemos verificar e usar seus endereços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Que serão importantes para criar estruturas de dados de tamanho indeterminado com o uso dos ponteiros de endereçamento (*)</a:t>
            </a:r>
            <a:endParaRPr lang="pt-BR" dirty="0" smtClean="0"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Tipos Abstratos de Dados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18224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Criando novos tipos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Tipos Abstratos de Dados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979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Vimos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Listas Ordenadas / Não ordenadas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Pilhas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Filas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Só armazenamos dados desagregados?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 se quiser armazenar um registro (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p.ex.aluno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Matricula –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Nota –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float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Usar dois vetores?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Já vimos que não.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Recordando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3297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3422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/>
              <a:t>Linguagem traz alguns tipos de dados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float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char...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 se precisarmos de um diferentes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Data: dia, mês, ano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Cliente: 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cpf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, nome, endereço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Aluno: matrícula, nota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Devemos criar um tipo abstrato de dado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Tipos Abstratos de Dados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344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43027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err="1" smtClean="0">
                <a:solidFill>
                  <a:srgbClr val="FFFF00"/>
                </a:solidFill>
              </a:rPr>
              <a:t>Struct</a:t>
            </a:r>
            <a:endParaRPr lang="pt-BR" dirty="0" smtClean="0"/>
          </a:p>
          <a:p>
            <a:pPr marL="517525" lvl="1" indent="0">
              <a:buNone/>
            </a:pPr>
            <a:r>
              <a:rPr lang="pt-BR" dirty="0" err="1" smtClean="0">
                <a:latin typeface="Calibri"/>
              </a:rPr>
              <a:t>struct</a:t>
            </a:r>
            <a:r>
              <a:rPr lang="pt-BR" dirty="0" smtClean="0">
                <a:latin typeface="Calibri"/>
              </a:rPr>
              <a:t> </a:t>
            </a:r>
            <a:r>
              <a:rPr lang="pt-BR" dirty="0" smtClean="0">
                <a:solidFill>
                  <a:srgbClr val="FFC000"/>
                </a:solidFill>
                <a:latin typeface="Calibri"/>
              </a:rPr>
              <a:t>aluno</a:t>
            </a:r>
            <a:r>
              <a:rPr lang="pt-BR" dirty="0" smtClean="0">
                <a:latin typeface="Calibri"/>
              </a:rPr>
              <a:t> {</a:t>
            </a:r>
          </a:p>
          <a:p>
            <a:pPr marL="517525" lvl="1" indent="0">
              <a:buNone/>
            </a:pPr>
            <a:r>
              <a:rPr lang="pt-BR" dirty="0">
                <a:latin typeface="Calibri"/>
              </a:rPr>
              <a:t>	</a:t>
            </a:r>
            <a:r>
              <a:rPr lang="pt-BR" dirty="0" err="1" smtClean="0">
                <a:latin typeface="Calibri"/>
              </a:rPr>
              <a:t>int</a:t>
            </a:r>
            <a:r>
              <a:rPr lang="pt-BR" dirty="0" smtClean="0">
                <a:latin typeface="Calibri"/>
              </a:rPr>
              <a:t> matricula;</a:t>
            </a:r>
          </a:p>
          <a:p>
            <a:pPr marL="517525" lvl="1" indent="0">
              <a:buNone/>
            </a:pPr>
            <a:r>
              <a:rPr lang="pt-BR" dirty="0">
                <a:latin typeface="Calibri"/>
              </a:rPr>
              <a:t>	</a:t>
            </a:r>
            <a:r>
              <a:rPr lang="pt-BR" dirty="0" err="1" smtClean="0">
                <a:latin typeface="Calibri"/>
              </a:rPr>
              <a:t>float</a:t>
            </a:r>
            <a:r>
              <a:rPr lang="pt-BR" dirty="0" smtClean="0">
                <a:latin typeface="Calibri"/>
              </a:rPr>
              <a:t> nota;</a:t>
            </a:r>
          </a:p>
          <a:p>
            <a:pPr marL="517525" lvl="1" indent="0">
              <a:buNone/>
            </a:pPr>
            <a:r>
              <a:rPr lang="pt-BR" dirty="0" smtClean="0">
                <a:latin typeface="Calibri"/>
              </a:rPr>
              <a:t>};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solidFill>
                  <a:srgbClr val="FFFF00"/>
                </a:solidFill>
              </a:rPr>
              <a:t>Como usar?</a:t>
            </a:r>
            <a:endParaRPr lang="pt-BR" dirty="0"/>
          </a:p>
          <a:p>
            <a:pPr marL="517525" lvl="1" indent="0">
              <a:buNone/>
            </a:pPr>
            <a:r>
              <a:rPr lang="pt-BR" dirty="0" err="1"/>
              <a:t>struct</a:t>
            </a:r>
            <a:r>
              <a:rPr lang="pt-BR" dirty="0"/>
              <a:t> </a:t>
            </a:r>
            <a:r>
              <a:rPr lang="pt-BR" dirty="0">
                <a:solidFill>
                  <a:srgbClr val="FFC000"/>
                </a:solidFill>
              </a:rPr>
              <a:t>aluno</a:t>
            </a:r>
            <a:r>
              <a:rPr lang="pt-BR" dirty="0"/>
              <a:t> </a:t>
            </a:r>
            <a:r>
              <a:rPr lang="pt-BR" dirty="0" err="1" smtClean="0">
                <a:solidFill>
                  <a:schemeClr val="tx2">
                    <a:lumMod val="75000"/>
                  </a:schemeClr>
                </a:solidFill>
              </a:rPr>
              <a:t>umAluno</a:t>
            </a:r>
            <a:r>
              <a:rPr lang="pt-BR" dirty="0" smtClean="0"/>
              <a:t>;</a:t>
            </a:r>
          </a:p>
          <a:p>
            <a:pPr marL="517525" lvl="1" indent="0">
              <a:buNone/>
            </a:pPr>
            <a:r>
              <a:rPr lang="pt-BR" dirty="0" err="1" smtClean="0">
                <a:solidFill>
                  <a:schemeClr val="tx2">
                    <a:lumMod val="75000"/>
                  </a:schemeClr>
                </a:solidFill>
              </a:rPr>
              <a:t>umAluno</a:t>
            </a:r>
            <a:r>
              <a:rPr lang="pt-BR" dirty="0" err="1" smtClean="0"/>
              <a:t>.matricula</a:t>
            </a:r>
            <a:r>
              <a:rPr lang="pt-BR" dirty="0" smtClean="0"/>
              <a:t> = 1078205;</a:t>
            </a:r>
          </a:p>
          <a:p>
            <a:pPr marL="517525" lvl="1" indent="0">
              <a:buNone/>
            </a:pPr>
            <a:r>
              <a:rPr lang="pt-BR" dirty="0" err="1" smtClean="0">
                <a:solidFill>
                  <a:schemeClr val="tx2">
                    <a:lumMod val="75000"/>
                  </a:schemeClr>
                </a:solidFill>
              </a:rPr>
              <a:t>umAluno</a:t>
            </a:r>
            <a:r>
              <a:rPr lang="pt-BR" dirty="0" err="1" smtClean="0"/>
              <a:t>.nota</a:t>
            </a:r>
            <a:r>
              <a:rPr lang="pt-BR" dirty="0" smtClean="0"/>
              <a:t> = 8.5;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Tipos Abstratos de Dados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4792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8385911" cy="24129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O armazenamento do valor da variável se encontra na memória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Cada local de armazenamento possui um endereço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 smtClean="0">
                <a:latin typeface="Calibri"/>
              </a:rPr>
              <a:t>Então cada variável possui um endereço</a:t>
            </a:r>
            <a:endParaRPr lang="pt-BR" dirty="0" smtClean="0"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01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87166"/>
              </p:ext>
            </p:extLst>
          </p:nvPr>
        </p:nvGraphicFramePr>
        <p:xfrm>
          <a:off x="1475663" y="1772816"/>
          <a:ext cx="728733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letra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pt-BR" sz="1800" kern="1200" dirty="0" smtClean="0"/>
                        <a:t>a</a:t>
                      </a:r>
                      <a:endParaRPr lang="pt-B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79511" y="1308153"/>
            <a:ext cx="8583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Endereço      </a:t>
            </a:r>
            <a:r>
              <a:rPr lang="pt-BR" sz="2400" dirty="0">
                <a:solidFill>
                  <a:srgbClr val="FFFF00"/>
                </a:solidFill>
              </a:rPr>
              <a:t>0           </a:t>
            </a:r>
            <a:r>
              <a:rPr lang="pt-BR" sz="2400" dirty="0" smtClean="0">
                <a:solidFill>
                  <a:srgbClr val="FFFF00"/>
                </a:solidFill>
              </a:rPr>
              <a:t>1           2           </a:t>
            </a:r>
            <a:r>
              <a:rPr lang="pt-BR" sz="2400" dirty="0" smtClean="0">
                <a:solidFill>
                  <a:srgbClr val="FFFF00"/>
                </a:solidFill>
              </a:rPr>
              <a:t>3           4           5           6            7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1" y="1743199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Nome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1" y="2175247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Valor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7090"/>
              </p:ext>
            </p:extLst>
          </p:nvPr>
        </p:nvGraphicFramePr>
        <p:xfrm>
          <a:off x="1479203" y="2204864"/>
          <a:ext cx="728733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</a:tblGrid>
              <a:tr h="306794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pt-B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Espaço Reservado para Texto 2"/>
          <p:cNvSpPr txBox="1">
            <a:spLocks/>
          </p:cNvSpPr>
          <p:nvPr/>
        </p:nvSpPr>
        <p:spPr>
          <a:xfrm>
            <a:off x="377087" y="3005670"/>
            <a:ext cx="2898769" cy="15265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>
                <a:latin typeface="Calibri"/>
              </a:rPr>
              <a:t>char letra;</a:t>
            </a:r>
          </a:p>
          <a:p>
            <a:pPr marL="0" indent="0">
              <a:buNone/>
            </a:pPr>
            <a:r>
              <a:rPr lang="pt-BR" dirty="0" err="1" smtClean="0">
                <a:latin typeface="Calibri"/>
              </a:rPr>
              <a:t>int</a:t>
            </a:r>
            <a:r>
              <a:rPr lang="pt-BR" dirty="0" smtClean="0">
                <a:latin typeface="Calibri"/>
              </a:rPr>
              <a:t> idade;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char a[3];</a:t>
            </a:r>
          </a:p>
        </p:txBody>
      </p:sp>
    </p:spTree>
    <p:extLst>
      <p:ext uri="{BB962C8B-B14F-4D97-AF65-F5344CB8AC3E}">
        <p14:creationId xmlns:p14="http://schemas.microsoft.com/office/powerpoint/2010/main" val="162015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87166"/>
              </p:ext>
            </p:extLst>
          </p:nvPr>
        </p:nvGraphicFramePr>
        <p:xfrm>
          <a:off x="1475663" y="1772816"/>
          <a:ext cx="728733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letra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pt-BR" sz="1800" kern="1200" dirty="0" smtClean="0"/>
                        <a:t>a</a:t>
                      </a:r>
                      <a:endParaRPr lang="pt-B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79511" y="1308153"/>
            <a:ext cx="8583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Endereço      </a:t>
            </a:r>
            <a:r>
              <a:rPr lang="pt-BR" sz="2400" dirty="0">
                <a:solidFill>
                  <a:srgbClr val="FFFF00"/>
                </a:solidFill>
              </a:rPr>
              <a:t>0           </a:t>
            </a:r>
            <a:r>
              <a:rPr lang="pt-BR" sz="2400" dirty="0" smtClean="0">
                <a:solidFill>
                  <a:srgbClr val="FFFF00"/>
                </a:solidFill>
              </a:rPr>
              <a:t>1           2           </a:t>
            </a:r>
            <a:r>
              <a:rPr lang="pt-BR" sz="2400" dirty="0" smtClean="0">
                <a:solidFill>
                  <a:srgbClr val="FFFF00"/>
                </a:solidFill>
              </a:rPr>
              <a:t>3           4           5           6            7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1" y="1743199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Nome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1" y="2175247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Valor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755434"/>
              </p:ext>
            </p:extLst>
          </p:nvPr>
        </p:nvGraphicFramePr>
        <p:xfrm>
          <a:off x="1479203" y="2204864"/>
          <a:ext cx="728733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pt-B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Espaço Reservado para Texto 2"/>
          <p:cNvSpPr txBox="1">
            <a:spLocks/>
          </p:cNvSpPr>
          <p:nvPr/>
        </p:nvSpPr>
        <p:spPr>
          <a:xfrm>
            <a:off x="377087" y="3005670"/>
            <a:ext cx="7003225" cy="3151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>
                <a:latin typeface="Calibri"/>
              </a:rPr>
              <a:t>char letra;</a:t>
            </a:r>
          </a:p>
          <a:p>
            <a:pPr marL="0" indent="0">
              <a:buNone/>
            </a:pPr>
            <a:r>
              <a:rPr lang="pt-BR" dirty="0" err="1" smtClean="0">
                <a:latin typeface="Calibri"/>
              </a:rPr>
              <a:t>int</a:t>
            </a:r>
            <a:r>
              <a:rPr lang="pt-BR" dirty="0" smtClean="0">
                <a:latin typeface="Calibri"/>
              </a:rPr>
              <a:t> idade;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char a[3];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letra = “c”; </a:t>
            </a:r>
            <a:r>
              <a:rPr lang="pt-BR" sz="2000" dirty="0" smtClean="0">
                <a:solidFill>
                  <a:srgbClr val="FFFF00"/>
                </a:solidFill>
                <a:latin typeface="Calibri"/>
              </a:rPr>
              <a:t>/* em ASCII c = 99 */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a[1] = “d”; </a:t>
            </a:r>
            <a:r>
              <a:rPr lang="pt-BR" sz="2000" dirty="0" smtClean="0">
                <a:solidFill>
                  <a:srgbClr val="FFFF00"/>
                </a:solidFill>
                <a:latin typeface="Calibri"/>
              </a:rPr>
              <a:t>/* em ASCII d = 100 mas tem o fim de </a:t>
            </a:r>
            <a:r>
              <a:rPr lang="pt-BR" sz="2000" dirty="0" err="1" smtClean="0">
                <a:solidFill>
                  <a:srgbClr val="FFFF00"/>
                </a:solidFill>
                <a:latin typeface="Calibri"/>
              </a:rPr>
              <a:t>string</a:t>
            </a:r>
            <a:r>
              <a:rPr lang="pt-BR" sz="2000" dirty="0" smtClean="0">
                <a:solidFill>
                  <a:srgbClr val="FFFF00"/>
                </a:solidFill>
                <a:latin typeface="Calibri"/>
              </a:rPr>
              <a:t> \0*/</a:t>
            </a:r>
            <a:endParaRPr lang="pt-BR" dirty="0" smtClean="0">
              <a:solidFill>
                <a:srgbClr val="FFFF00"/>
              </a:solidFill>
              <a:latin typeface="Calibri"/>
            </a:endParaRP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Idade = 256; </a:t>
            </a:r>
            <a:r>
              <a:rPr lang="pt-BR" sz="2000" dirty="0" smtClean="0">
                <a:solidFill>
                  <a:srgbClr val="FFFF00"/>
                </a:solidFill>
                <a:latin typeface="Calibri"/>
              </a:rPr>
              <a:t>/* em hexadecimal 256 = 100 */</a:t>
            </a:r>
            <a:endParaRPr lang="pt-BR" sz="2000" dirty="0" smtClean="0">
              <a:solidFill>
                <a:srgbClr val="FFFF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17087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Endereços e Ponteiros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87166"/>
              </p:ext>
            </p:extLst>
          </p:nvPr>
        </p:nvGraphicFramePr>
        <p:xfrm>
          <a:off x="1475663" y="1772816"/>
          <a:ext cx="728733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letra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idade</a:t>
                      </a:r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r>
                        <a:rPr lang="pt-BR" sz="1800" kern="1200" dirty="0" smtClean="0"/>
                        <a:t>a</a:t>
                      </a:r>
                      <a:endParaRPr lang="pt-B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79511" y="1308153"/>
            <a:ext cx="85834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Endereço      </a:t>
            </a:r>
            <a:r>
              <a:rPr lang="pt-BR" sz="2400" dirty="0">
                <a:solidFill>
                  <a:srgbClr val="FFFF00"/>
                </a:solidFill>
              </a:rPr>
              <a:t>0           </a:t>
            </a:r>
            <a:r>
              <a:rPr lang="pt-BR" sz="2400" dirty="0" smtClean="0">
                <a:solidFill>
                  <a:srgbClr val="FFFF00"/>
                </a:solidFill>
              </a:rPr>
              <a:t>1           2           </a:t>
            </a:r>
            <a:r>
              <a:rPr lang="pt-BR" sz="2400" dirty="0" smtClean="0">
                <a:solidFill>
                  <a:srgbClr val="FFFF00"/>
                </a:solidFill>
              </a:rPr>
              <a:t>3           4           5           6            7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1" y="1743199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Nome</a:t>
            </a:r>
            <a:endParaRPr lang="pt-BR" sz="2400" dirty="0">
              <a:solidFill>
                <a:srgbClr val="FFFF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1" y="2175247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FF00"/>
                </a:solidFill>
              </a:rPr>
              <a:t>Valor</a:t>
            </a:r>
            <a:endParaRPr lang="pt-BR" sz="2400" dirty="0">
              <a:solidFill>
                <a:srgbClr val="FFFF00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755434"/>
              </p:ext>
            </p:extLst>
          </p:nvPr>
        </p:nvGraphicFramePr>
        <p:xfrm>
          <a:off x="1479203" y="2204864"/>
          <a:ext cx="7287336" cy="3657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  <a:gridCol w="910917"/>
              </a:tblGrid>
              <a:tr h="30679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63" rtl="0" eaLnBrk="1" latinLnBrk="0" hangingPunct="1"/>
                      <a:endParaRPr lang="pt-BR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Espaço Reservado para Texto 2"/>
          <p:cNvSpPr txBox="1">
            <a:spLocks/>
          </p:cNvSpPr>
          <p:nvPr/>
        </p:nvSpPr>
        <p:spPr>
          <a:xfrm>
            <a:off x="377087" y="3005670"/>
            <a:ext cx="2898769" cy="31516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dirty="0" smtClean="0">
                <a:latin typeface="Calibri"/>
              </a:rPr>
              <a:t>char letra;</a:t>
            </a:r>
          </a:p>
          <a:p>
            <a:pPr marL="0" indent="0">
              <a:buNone/>
            </a:pPr>
            <a:r>
              <a:rPr lang="pt-BR" dirty="0" err="1" smtClean="0">
                <a:latin typeface="Calibri"/>
              </a:rPr>
              <a:t>int</a:t>
            </a:r>
            <a:r>
              <a:rPr lang="pt-BR" dirty="0" smtClean="0">
                <a:latin typeface="Calibri"/>
              </a:rPr>
              <a:t> idade;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char a[3];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letra = “c”;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a[1] = “d”;</a:t>
            </a:r>
          </a:p>
          <a:p>
            <a:pPr marL="0" indent="0">
              <a:buNone/>
            </a:pPr>
            <a:r>
              <a:rPr lang="pt-BR" dirty="0" smtClean="0">
                <a:latin typeface="Calibri"/>
              </a:rPr>
              <a:t>Idade = 256;</a:t>
            </a:r>
            <a:endParaRPr lang="pt-BR" dirty="0" smtClean="0">
              <a:latin typeface="Calibri"/>
            </a:endParaRPr>
          </a:p>
        </p:txBody>
      </p:sp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139952" y="3596601"/>
            <a:ext cx="3822479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Utilizando o prefixo</a:t>
            </a:r>
          </a:p>
          <a:p>
            <a:pPr marL="0" indent="0" algn="ctr">
              <a:buNone/>
            </a:pPr>
            <a:r>
              <a:rPr lang="pt-BR" b="1" dirty="0" smtClean="0">
                <a:solidFill>
                  <a:srgbClr val="FFFF00"/>
                </a:solidFill>
                <a:latin typeface="Calibri"/>
              </a:rPr>
              <a:t>&amp;</a:t>
            </a:r>
            <a:endParaRPr lang="pt-BR" dirty="0">
              <a:solidFill>
                <a:srgbClr val="FFFF00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pt-BR" dirty="0" smtClean="0">
                <a:solidFill>
                  <a:srgbClr val="FFFF00"/>
                </a:solidFill>
                <a:latin typeface="Calibri"/>
              </a:rPr>
              <a:t>sabemos o endereço de uma variável</a:t>
            </a:r>
            <a:endParaRPr lang="pt-BR" dirty="0" smtClean="0">
              <a:solidFill>
                <a:srgbClr val="FFFF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0042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920</TotalTime>
  <Words>1966</Words>
  <Application>Microsoft Office PowerPoint</Application>
  <PresentationFormat>Apresentação na tela (4:3)</PresentationFormat>
  <Paragraphs>200</Paragraphs>
  <Slides>15</Slides>
  <Notes>14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Recordando</vt:lpstr>
      <vt:lpstr>Tipos Abstratos de Dados</vt:lpstr>
      <vt:lpstr>Tipos Abstratos de Dados</vt:lpstr>
      <vt:lpstr>Endereços e Ponteiros</vt:lpstr>
      <vt:lpstr>Endereços e Ponteiros</vt:lpstr>
      <vt:lpstr>Endereços e Ponteiros</vt:lpstr>
      <vt:lpstr>Endereços e Ponteiros</vt:lpstr>
      <vt:lpstr>Endereços e Ponteiros</vt:lpstr>
      <vt:lpstr>Endereços e Ponteiros</vt:lpstr>
      <vt:lpstr>Endereços e Ponteiros</vt:lpstr>
      <vt:lpstr>Endereços e Ponteiros</vt:lpstr>
      <vt:lpstr>Endereços e Ponteiros</vt:lpstr>
      <vt:lpstr>Tipos Abstratos de Dados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107</cp:revision>
  <dcterms:created xsi:type="dcterms:W3CDTF">2015-06-30T13:28:46Z</dcterms:created>
  <dcterms:modified xsi:type="dcterms:W3CDTF">2020-05-11T15:41:39Z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