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26"/>
  </p:notesMasterIdLst>
  <p:sldIdLst>
    <p:sldId id="257" r:id="rId4"/>
    <p:sldId id="294" r:id="rId5"/>
    <p:sldId id="319" r:id="rId6"/>
    <p:sldId id="336" r:id="rId7"/>
    <p:sldId id="337" r:id="rId8"/>
    <p:sldId id="338" r:id="rId9"/>
    <p:sldId id="339" r:id="rId10"/>
    <p:sldId id="340" r:id="rId11"/>
    <p:sldId id="335" r:id="rId12"/>
    <p:sldId id="334" r:id="rId13"/>
    <p:sldId id="341" r:id="rId14"/>
    <p:sldId id="342" r:id="rId15"/>
    <p:sldId id="343" r:id="rId16"/>
    <p:sldId id="349" r:id="rId17"/>
    <p:sldId id="346" r:id="rId18"/>
    <p:sldId id="351" r:id="rId19"/>
    <p:sldId id="352" r:id="rId20"/>
    <p:sldId id="344" r:id="rId21"/>
    <p:sldId id="345" r:id="rId22"/>
    <p:sldId id="350" r:id="rId23"/>
    <p:sldId id="347" r:id="rId24"/>
    <p:sldId id="34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02" autoAdjust="0"/>
    <p:restoredTop sz="94660"/>
  </p:normalViewPr>
  <p:slideViewPr>
    <p:cSldViewPr>
      <p:cViewPr varScale="1">
        <p:scale>
          <a:sx n="92" d="100"/>
          <a:sy n="92" d="100"/>
        </p:scale>
        <p:origin x="172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9132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90595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5109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1899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85768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08075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68248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80278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0101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3729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0793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57433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709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125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173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8279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025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7690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348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6/2/2020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12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ESTRUTURAS DE DADOS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14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2857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NO 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Representação de uma árvore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 *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 *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NO*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Criando o </a:t>
            </a:r>
            <a:r>
              <a:rPr lang="pt-BR" sz="20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typo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 raiz;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Criando o ponteiro para ponteiro </a:t>
            </a:r>
            <a:r>
              <a:rPr lang="pt-BR" sz="2000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já que a raiz será um nó especial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Criando os tipos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lipse 3"/>
          <p:cNvSpPr/>
          <p:nvPr/>
        </p:nvSpPr>
        <p:spPr bwMode="auto">
          <a:xfrm>
            <a:off x="5352574" y="980728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" name="Elipse 4"/>
          <p:cNvSpPr/>
          <p:nvPr/>
        </p:nvSpPr>
        <p:spPr bwMode="auto">
          <a:xfrm>
            <a:off x="4695832" y="1488430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Elipse 5"/>
          <p:cNvSpPr/>
          <p:nvPr/>
        </p:nvSpPr>
        <p:spPr bwMode="auto">
          <a:xfrm>
            <a:off x="5958497" y="1488430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7" name="Conector reto 6"/>
          <p:cNvCxnSpPr>
            <a:stCxn id="4" idx="3"/>
            <a:endCxn id="5" idx="0"/>
          </p:cNvCxnSpPr>
          <p:nvPr/>
        </p:nvCxnSpPr>
        <p:spPr>
          <a:xfrm flipH="1">
            <a:off x="4911856" y="1385713"/>
            <a:ext cx="503990" cy="1027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stCxn id="4" idx="5"/>
            <a:endCxn id="6" idx="0"/>
          </p:cNvCxnSpPr>
          <p:nvPr/>
        </p:nvCxnSpPr>
        <p:spPr>
          <a:xfrm>
            <a:off x="5721350" y="1385713"/>
            <a:ext cx="453171" cy="1027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4928135" y="230999"/>
            <a:ext cx="130918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raiz</a:t>
            </a:r>
            <a:endParaRPr lang="pt-BR" dirty="0"/>
          </a:p>
        </p:txBody>
      </p:sp>
      <p:cxnSp>
        <p:nvCxnSpPr>
          <p:cNvPr id="10" name="Conector de seta reta 9"/>
          <p:cNvCxnSpPr>
            <a:stCxn id="9" idx="2"/>
            <a:endCxn id="4" idx="0"/>
          </p:cNvCxnSpPr>
          <p:nvPr/>
        </p:nvCxnSpPr>
        <p:spPr>
          <a:xfrm flipH="1">
            <a:off x="5568598" y="600331"/>
            <a:ext cx="14129" cy="38039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7210647" y="309255"/>
            <a:ext cx="710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NO</a:t>
            </a:r>
            <a:endParaRPr lang="pt-BR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912364"/>
              </p:ext>
            </p:extLst>
          </p:nvPr>
        </p:nvGraphicFramePr>
        <p:xfrm>
          <a:off x="6387728" y="692430"/>
          <a:ext cx="2376264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088"/>
                <a:gridCol w="792088"/>
                <a:gridCol w="7920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*</a:t>
                      </a:r>
                      <a:r>
                        <a:rPr lang="pt-BR" sz="1800" b="0" dirty="0" err="1" smtClean="0"/>
                        <a:t>esq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dado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*</a:t>
                      </a:r>
                      <a:r>
                        <a:rPr lang="pt-BR" sz="1800" b="0" dirty="0" err="1" smtClean="0"/>
                        <a:t>dir</a:t>
                      </a:r>
                      <a:endParaRPr lang="pt-BR" sz="18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5819187" y="1547500"/>
            <a:ext cx="710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NO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213264" y="1018192"/>
            <a:ext cx="710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NO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4556522" y="1547500"/>
            <a:ext cx="710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63694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Criando/Destruindo a árvore binária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231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A Criação envolve criar a raiz, a raiz aponta para o primeiro elemento da árvore.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A Destruição envolve percorrer todos os nós de modo a liberar a memória alocada para cada um deles.</a:t>
            </a:r>
          </a:p>
        </p:txBody>
      </p:sp>
    </p:spTree>
    <p:extLst>
      <p:ext uri="{BB962C8B-B14F-4D97-AF65-F5344CB8AC3E}">
        <p14:creationId xmlns:p14="http://schemas.microsoft.com/office/powerpoint/2010/main" val="28751707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659407" cy="4339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cria_ArvBin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 raiz = 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(raiz != NULL) *raiz = NULL;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raiz;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pt-B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 raiz =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cria_ArvBin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Criação da árvore binária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4486819"/>
            <a:ext cx="8385911" cy="8863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A chamada no corpo principal segue este princípio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598872" y="2866233"/>
            <a:ext cx="8437624" cy="1404362"/>
          </a:xfrm>
          <a:prstGeom prst="wedgeRoundRectCallout">
            <a:avLst>
              <a:gd name="adj1" fmla="val -11879"/>
              <a:gd name="adj2" fmla="val -74244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Criar o ponteiro para </a:t>
            </a:r>
            <a:r>
              <a:rPr lang="pt-BR" sz="2300" dirty="0" err="1" smtClean="0">
                <a:solidFill>
                  <a:schemeClr val="bg1"/>
                </a:solidFill>
                <a:latin typeface="Segoe" pitchFamily="34" charset="0"/>
              </a:rPr>
              <a:t>ArvBin</a:t>
            </a: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 fazendo a alocação da estrutura.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Se a alocação deu certo, o conteúdo do ponteiro vai ser NULL e retorna para quem chamou a função.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4788024" y="5373216"/>
            <a:ext cx="3325407" cy="1422635"/>
            <a:chOff x="4788024" y="5373216"/>
            <a:chExt cx="3325407" cy="1422635"/>
          </a:xfrm>
        </p:grpSpPr>
        <p:sp>
          <p:nvSpPr>
            <p:cNvPr id="6" name="CaixaDeTexto 5"/>
            <p:cNvSpPr txBox="1"/>
            <p:nvPr/>
          </p:nvSpPr>
          <p:spPr>
            <a:xfrm>
              <a:off x="6804248" y="5492041"/>
              <a:ext cx="1309183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raiz</a:t>
              </a:r>
              <a:endParaRPr lang="pt-BR" dirty="0"/>
            </a:p>
          </p:txBody>
        </p:sp>
        <p:cxnSp>
          <p:nvCxnSpPr>
            <p:cNvPr id="7" name="Conector de seta reta 6"/>
            <p:cNvCxnSpPr>
              <a:stCxn id="6" idx="2"/>
            </p:cNvCxnSpPr>
            <p:nvPr/>
          </p:nvCxnSpPr>
          <p:spPr>
            <a:xfrm flipH="1">
              <a:off x="7444711" y="5861373"/>
              <a:ext cx="14129" cy="38039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/>
            <p:cNvSpPr txBox="1"/>
            <p:nvPr/>
          </p:nvSpPr>
          <p:spPr>
            <a:xfrm>
              <a:off x="7096441" y="621070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>
                  <a:solidFill>
                    <a:srgbClr val="FF0000"/>
                  </a:solidFill>
                </a:rPr>
                <a:t>NULL</a:t>
              </a:r>
              <a:endParaRPr lang="pt-BR" dirty="0">
                <a:solidFill>
                  <a:srgbClr val="FF0000"/>
                </a:solidFill>
              </a:endParaRPr>
            </a:p>
          </p:txBody>
        </p:sp>
        <p:sp>
          <p:nvSpPr>
            <p:cNvPr id="9" name="Chave esquerda 8"/>
            <p:cNvSpPr/>
            <p:nvPr/>
          </p:nvSpPr>
          <p:spPr>
            <a:xfrm>
              <a:off x="6372200" y="5373216"/>
              <a:ext cx="458579" cy="1422635"/>
            </a:xfrm>
            <a:prstGeom prst="lef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4788024" y="5897319"/>
              <a:ext cx="15841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 err="1" smtClean="0">
                  <a:solidFill>
                    <a:srgbClr val="FF0000"/>
                  </a:solidFill>
                </a:rPr>
                <a:t>ArvBin</a:t>
              </a:r>
              <a:r>
                <a:rPr lang="pt-BR" sz="2000" dirty="0" smtClean="0">
                  <a:solidFill>
                    <a:srgbClr val="FF0000"/>
                  </a:solidFill>
                </a:rPr>
                <a:t>* raiz</a:t>
              </a:r>
              <a:endParaRPr lang="pt-BR" sz="2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45419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659407" cy="50167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liberação recursiva dos nós a partir do nó visitado</a:t>
            </a: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libera_NO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NO* no) 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(no == NULL)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libera_NO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(no-&gt;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libera_NO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(no-&gt;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(no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libera o nó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no = NULL;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libera_ArvBin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*raiz) 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principal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(raiz == 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NULL)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libera_NO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(*raiz);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percorre e libera os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nós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(raiz);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libera a raiz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libera_ArvBin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(raiz);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 </a:t>
            </a:r>
            <a:r>
              <a:rPr lang="pt-BR" sz="2000" dirty="0" err="1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Destruição da árvore binária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6144603" y="1988840"/>
            <a:ext cx="1973333" cy="1731900"/>
            <a:chOff x="6144603" y="1988840"/>
            <a:chExt cx="1973333" cy="1731900"/>
          </a:xfrm>
        </p:grpSpPr>
        <p:sp>
          <p:nvSpPr>
            <p:cNvPr id="5" name="Elipse 4"/>
            <p:cNvSpPr/>
            <p:nvPr/>
          </p:nvSpPr>
          <p:spPr bwMode="auto">
            <a:xfrm>
              <a:off x="6940655" y="2738569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6" name="Elipse 5"/>
            <p:cNvSpPr/>
            <p:nvPr/>
          </p:nvSpPr>
          <p:spPr bwMode="auto">
            <a:xfrm>
              <a:off x="6283913" y="3246271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7" name="Elipse 6"/>
            <p:cNvSpPr/>
            <p:nvPr/>
          </p:nvSpPr>
          <p:spPr bwMode="auto">
            <a:xfrm>
              <a:off x="7546578" y="3246271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cxnSp>
          <p:nvCxnSpPr>
            <p:cNvPr id="8" name="Conector reto 7"/>
            <p:cNvCxnSpPr>
              <a:stCxn id="5" idx="3"/>
              <a:endCxn id="6" idx="0"/>
            </p:cNvCxnSpPr>
            <p:nvPr/>
          </p:nvCxnSpPr>
          <p:spPr>
            <a:xfrm flipH="1">
              <a:off x="6499937" y="3143554"/>
              <a:ext cx="503990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>
              <a:stCxn id="5" idx="5"/>
              <a:endCxn id="7" idx="0"/>
            </p:cNvCxnSpPr>
            <p:nvPr/>
          </p:nvCxnSpPr>
          <p:spPr>
            <a:xfrm>
              <a:off x="7309431" y="3143554"/>
              <a:ext cx="453171" cy="10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ixaDeTexto 9"/>
            <p:cNvSpPr txBox="1"/>
            <p:nvPr/>
          </p:nvSpPr>
          <p:spPr>
            <a:xfrm>
              <a:off x="6516216" y="1988840"/>
              <a:ext cx="1309183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raiz</a:t>
              </a:r>
              <a:endParaRPr lang="pt-BR" dirty="0"/>
            </a:p>
          </p:txBody>
        </p:sp>
        <p:cxnSp>
          <p:nvCxnSpPr>
            <p:cNvPr id="11" name="Conector de seta reta 10"/>
            <p:cNvCxnSpPr>
              <a:stCxn id="10" idx="2"/>
              <a:endCxn id="5" idx="0"/>
            </p:cNvCxnSpPr>
            <p:nvPr/>
          </p:nvCxnSpPr>
          <p:spPr>
            <a:xfrm flipH="1">
              <a:off x="7156679" y="2358172"/>
              <a:ext cx="14129" cy="38039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ixaDeTexto 11"/>
            <p:cNvSpPr txBox="1"/>
            <p:nvPr/>
          </p:nvSpPr>
          <p:spPr>
            <a:xfrm>
              <a:off x="7407268" y="330534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NO</a:t>
              </a:r>
              <a:endParaRPr lang="pt-BR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6801345" y="2776033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NO</a:t>
              </a:r>
              <a:endParaRPr lang="pt-BR" dirty="0"/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6144603" y="330534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NO</a:t>
              </a:r>
              <a:endParaRPr lang="pt-BR" dirty="0"/>
            </a:p>
          </p:txBody>
        </p:sp>
      </p:grpSp>
      <p:cxnSp>
        <p:nvCxnSpPr>
          <p:cNvPr id="18" name="Conector de seta reta 17"/>
          <p:cNvCxnSpPr/>
          <p:nvPr/>
        </p:nvCxnSpPr>
        <p:spPr>
          <a:xfrm>
            <a:off x="6084168" y="3068960"/>
            <a:ext cx="243525" cy="255657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flipH="1">
            <a:off x="7943809" y="3126447"/>
            <a:ext cx="156583" cy="23054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ultiplicar 15"/>
          <p:cNvSpPr/>
          <p:nvPr/>
        </p:nvSpPr>
        <p:spPr bwMode="auto">
          <a:xfrm>
            <a:off x="5850499" y="2792667"/>
            <a:ext cx="968390" cy="112864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4" name="Multiplicar 23"/>
          <p:cNvSpPr/>
          <p:nvPr/>
        </p:nvSpPr>
        <p:spPr bwMode="auto">
          <a:xfrm>
            <a:off x="7380312" y="2852936"/>
            <a:ext cx="968390" cy="112864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25" name="Conector de seta reta 24"/>
          <p:cNvCxnSpPr/>
          <p:nvPr/>
        </p:nvCxnSpPr>
        <p:spPr>
          <a:xfrm flipH="1">
            <a:off x="7294411" y="2551580"/>
            <a:ext cx="156583" cy="23054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Multiplicar 26"/>
          <p:cNvSpPr/>
          <p:nvPr/>
        </p:nvSpPr>
        <p:spPr bwMode="auto">
          <a:xfrm>
            <a:off x="6719270" y="2294299"/>
            <a:ext cx="968390" cy="112864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8" name="Multiplicar 27"/>
          <p:cNvSpPr/>
          <p:nvPr/>
        </p:nvSpPr>
        <p:spPr bwMode="auto">
          <a:xfrm>
            <a:off x="6692314" y="1522921"/>
            <a:ext cx="968390" cy="112864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925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4" grpId="0" animBg="1"/>
      <p:bldP spid="27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Informações básicas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2376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Como obter algumas informações básicas de uma árvore?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Está vazia?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Número de nós?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Altura da árvore?</a:t>
            </a:r>
          </a:p>
        </p:txBody>
      </p:sp>
    </p:spTree>
    <p:extLst>
      <p:ext uri="{BB962C8B-B14F-4D97-AF65-F5344CB8AC3E}">
        <p14:creationId xmlns:p14="http://schemas.microsoft.com/office/powerpoint/2010/main" val="23145545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2985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estaVazia_ArvBin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*raiz) 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(raiz == NULL)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1;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(*raiz == NULL)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1;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chamada da rotina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estaVazia_ArvBin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buNone/>
            </a:pP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estaVazia_ArvBin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(raiz))</a:t>
            </a: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Informações básicas: Vazia?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31" name="Grupo 30"/>
          <p:cNvGrpSpPr/>
          <p:nvPr/>
        </p:nvGrpSpPr>
        <p:grpSpPr>
          <a:xfrm>
            <a:off x="4860032" y="4221088"/>
            <a:ext cx="3325407" cy="1422635"/>
            <a:chOff x="4788024" y="5373216"/>
            <a:chExt cx="3325407" cy="1422635"/>
          </a:xfrm>
        </p:grpSpPr>
        <p:sp>
          <p:nvSpPr>
            <p:cNvPr id="32" name="CaixaDeTexto 31"/>
            <p:cNvSpPr txBox="1"/>
            <p:nvPr/>
          </p:nvSpPr>
          <p:spPr>
            <a:xfrm>
              <a:off x="6804248" y="5492041"/>
              <a:ext cx="1309183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raiz</a:t>
              </a:r>
              <a:endParaRPr lang="pt-BR" dirty="0"/>
            </a:p>
          </p:txBody>
        </p:sp>
        <p:cxnSp>
          <p:nvCxnSpPr>
            <p:cNvPr id="33" name="Conector de seta reta 32"/>
            <p:cNvCxnSpPr>
              <a:stCxn id="32" idx="2"/>
            </p:cNvCxnSpPr>
            <p:nvPr/>
          </p:nvCxnSpPr>
          <p:spPr>
            <a:xfrm flipH="1">
              <a:off x="7444711" y="5861373"/>
              <a:ext cx="14129" cy="38039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aixaDeTexto 33"/>
            <p:cNvSpPr txBox="1"/>
            <p:nvPr/>
          </p:nvSpPr>
          <p:spPr>
            <a:xfrm>
              <a:off x="7096441" y="6210701"/>
              <a:ext cx="710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>
                  <a:solidFill>
                    <a:srgbClr val="FF0000"/>
                  </a:solidFill>
                </a:rPr>
                <a:t>NULL</a:t>
              </a:r>
              <a:endParaRPr lang="pt-BR" dirty="0">
                <a:solidFill>
                  <a:srgbClr val="FF0000"/>
                </a:solidFill>
              </a:endParaRPr>
            </a:p>
          </p:txBody>
        </p:sp>
        <p:sp>
          <p:nvSpPr>
            <p:cNvPr id="36" name="Chave esquerda 35"/>
            <p:cNvSpPr/>
            <p:nvPr/>
          </p:nvSpPr>
          <p:spPr>
            <a:xfrm>
              <a:off x="6372200" y="5373216"/>
              <a:ext cx="458579" cy="1422635"/>
            </a:xfrm>
            <a:prstGeom prst="lef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CaixaDeTexto 36"/>
            <p:cNvSpPr txBox="1"/>
            <p:nvPr/>
          </p:nvSpPr>
          <p:spPr>
            <a:xfrm>
              <a:off x="4788024" y="5897319"/>
              <a:ext cx="15841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 err="1" smtClean="0">
                  <a:solidFill>
                    <a:srgbClr val="FF0000"/>
                  </a:solidFill>
                </a:rPr>
                <a:t>ArvBin</a:t>
              </a:r>
              <a:r>
                <a:rPr lang="pt-BR" sz="2000" dirty="0" smtClean="0">
                  <a:solidFill>
                    <a:srgbClr val="FF0000"/>
                  </a:solidFill>
                </a:rPr>
                <a:t>* raiz</a:t>
              </a:r>
              <a:endParaRPr lang="pt-BR" sz="2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53887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339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altura_ArvBin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*raiz) 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(raiz == NULL)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(*raiz == NULL)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alt_esq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altura_ArvBin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(&amp;((*raiz)-&gt;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alt_dir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altura_ArvBin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(&amp;((*raiz)-&gt;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alt_esq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alt_dir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alt_esq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+ 1);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pt-B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alt_dir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+ 1);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chamada da rotina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pt-BR" sz="20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altura_ArvBin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Informações básicas: Altura?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6284511" y="3430753"/>
            <a:ext cx="2478489" cy="2811090"/>
            <a:chOff x="5428129" y="3397420"/>
            <a:chExt cx="2478489" cy="2811090"/>
          </a:xfrm>
        </p:grpSpPr>
        <p:sp>
          <p:nvSpPr>
            <p:cNvPr id="10" name="Elipse 9"/>
            <p:cNvSpPr/>
            <p:nvPr/>
          </p:nvSpPr>
          <p:spPr bwMode="auto">
            <a:xfrm>
              <a:off x="6868647" y="433740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</a:p>
          </p:txBody>
        </p:sp>
        <p:sp>
          <p:nvSpPr>
            <p:cNvPr id="11" name="Elipse 10"/>
            <p:cNvSpPr/>
            <p:nvPr/>
          </p:nvSpPr>
          <p:spPr bwMode="auto">
            <a:xfrm>
              <a:off x="6211905" y="496206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</a:p>
          </p:txBody>
        </p:sp>
        <p:sp>
          <p:nvSpPr>
            <p:cNvPr id="12" name="Elipse 11"/>
            <p:cNvSpPr/>
            <p:nvPr/>
          </p:nvSpPr>
          <p:spPr bwMode="auto">
            <a:xfrm>
              <a:off x="7474570" y="496206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</a:p>
          </p:txBody>
        </p:sp>
        <p:sp>
          <p:nvSpPr>
            <p:cNvPr id="13" name="Elipse 12"/>
            <p:cNvSpPr/>
            <p:nvPr/>
          </p:nvSpPr>
          <p:spPr bwMode="auto">
            <a:xfrm>
              <a:off x="5428129" y="5734041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D</a:t>
              </a:r>
            </a:p>
          </p:txBody>
        </p:sp>
        <p:sp>
          <p:nvSpPr>
            <p:cNvPr id="14" name="Elipse 13"/>
            <p:cNvSpPr/>
            <p:nvPr/>
          </p:nvSpPr>
          <p:spPr bwMode="auto">
            <a:xfrm>
              <a:off x="6845030" y="5734041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E</a:t>
              </a:r>
            </a:p>
          </p:txBody>
        </p:sp>
        <p:cxnSp>
          <p:nvCxnSpPr>
            <p:cNvPr id="15" name="Conector reto 14"/>
            <p:cNvCxnSpPr>
              <a:stCxn id="10" idx="3"/>
              <a:endCxn id="11" idx="0"/>
            </p:cNvCxnSpPr>
            <p:nvPr/>
          </p:nvCxnSpPr>
          <p:spPr>
            <a:xfrm flipH="1">
              <a:off x="6427929" y="4742392"/>
              <a:ext cx="503990" cy="2196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>
              <a:stCxn id="11" idx="3"/>
              <a:endCxn id="13" idx="0"/>
            </p:cNvCxnSpPr>
            <p:nvPr/>
          </p:nvCxnSpPr>
          <p:spPr>
            <a:xfrm flipH="1">
              <a:off x="5644153" y="5367047"/>
              <a:ext cx="631024" cy="3669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>
              <a:stCxn id="10" idx="5"/>
              <a:endCxn id="12" idx="0"/>
            </p:cNvCxnSpPr>
            <p:nvPr/>
          </p:nvCxnSpPr>
          <p:spPr>
            <a:xfrm>
              <a:off x="7237423" y="4742392"/>
              <a:ext cx="453171" cy="2196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>
              <a:stCxn id="11" idx="5"/>
              <a:endCxn id="14" idx="0"/>
            </p:cNvCxnSpPr>
            <p:nvPr/>
          </p:nvCxnSpPr>
          <p:spPr>
            <a:xfrm>
              <a:off x="6580681" y="5367047"/>
              <a:ext cx="480373" cy="3669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aixaDeTexto 18"/>
            <p:cNvSpPr txBox="1"/>
            <p:nvPr/>
          </p:nvSpPr>
          <p:spPr>
            <a:xfrm>
              <a:off x="6444208" y="3397420"/>
              <a:ext cx="1309183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raiz</a:t>
              </a:r>
              <a:endParaRPr lang="pt-BR" dirty="0"/>
            </a:p>
          </p:txBody>
        </p:sp>
        <p:cxnSp>
          <p:nvCxnSpPr>
            <p:cNvPr id="20" name="Conector de seta reta 19"/>
            <p:cNvCxnSpPr>
              <a:stCxn id="19" idx="2"/>
              <a:endCxn id="10" idx="0"/>
            </p:cNvCxnSpPr>
            <p:nvPr/>
          </p:nvCxnSpPr>
          <p:spPr>
            <a:xfrm flipH="1">
              <a:off x="7084671" y="3766752"/>
              <a:ext cx="14129" cy="57065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CaixaDeTexto 24"/>
          <p:cNvSpPr txBox="1"/>
          <p:nvPr/>
        </p:nvSpPr>
        <p:spPr>
          <a:xfrm>
            <a:off x="6006199" y="5553573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1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746900" y="4885560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2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8580751" y="4772441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1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7357839" y="5554053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1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556394" y="4076501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3</a:t>
            </a:r>
            <a:endParaRPr lang="pt-B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063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2985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totalNO_ArvBin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*raiz) 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(raiz == NULL)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(*raiz == NULL)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totalNO_ArvBin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(&amp;((*raiz)-&gt;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totalNO_ArvBin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(&amp;((*raiz)-&gt;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+ 1);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chamada da rotina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pt-BR" sz="20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totalNO_ArvBin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Informações básicas: Número nós?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6284511" y="3430753"/>
            <a:ext cx="2478489" cy="2811090"/>
            <a:chOff x="5428129" y="3397420"/>
            <a:chExt cx="2478489" cy="2811090"/>
          </a:xfrm>
        </p:grpSpPr>
        <p:sp>
          <p:nvSpPr>
            <p:cNvPr id="10" name="Elipse 9"/>
            <p:cNvSpPr/>
            <p:nvPr/>
          </p:nvSpPr>
          <p:spPr bwMode="auto">
            <a:xfrm>
              <a:off x="6868647" y="4337407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</a:p>
          </p:txBody>
        </p:sp>
        <p:sp>
          <p:nvSpPr>
            <p:cNvPr id="11" name="Elipse 10"/>
            <p:cNvSpPr/>
            <p:nvPr/>
          </p:nvSpPr>
          <p:spPr bwMode="auto">
            <a:xfrm>
              <a:off x="6211905" y="496206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</a:p>
          </p:txBody>
        </p:sp>
        <p:sp>
          <p:nvSpPr>
            <p:cNvPr id="12" name="Elipse 11"/>
            <p:cNvSpPr/>
            <p:nvPr/>
          </p:nvSpPr>
          <p:spPr bwMode="auto">
            <a:xfrm>
              <a:off x="7474570" y="4962062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</a:p>
          </p:txBody>
        </p:sp>
        <p:sp>
          <p:nvSpPr>
            <p:cNvPr id="13" name="Elipse 12"/>
            <p:cNvSpPr/>
            <p:nvPr/>
          </p:nvSpPr>
          <p:spPr bwMode="auto">
            <a:xfrm>
              <a:off x="5428129" y="5734041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D</a:t>
              </a:r>
            </a:p>
          </p:txBody>
        </p:sp>
        <p:sp>
          <p:nvSpPr>
            <p:cNvPr id="14" name="Elipse 13"/>
            <p:cNvSpPr/>
            <p:nvPr/>
          </p:nvSpPr>
          <p:spPr bwMode="auto">
            <a:xfrm>
              <a:off x="6845030" y="5734041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E</a:t>
              </a:r>
            </a:p>
          </p:txBody>
        </p:sp>
        <p:cxnSp>
          <p:nvCxnSpPr>
            <p:cNvPr id="15" name="Conector reto 14"/>
            <p:cNvCxnSpPr>
              <a:stCxn id="10" idx="3"/>
              <a:endCxn id="11" idx="0"/>
            </p:cNvCxnSpPr>
            <p:nvPr/>
          </p:nvCxnSpPr>
          <p:spPr>
            <a:xfrm flipH="1">
              <a:off x="6427929" y="4742392"/>
              <a:ext cx="503990" cy="2196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>
              <a:stCxn id="11" idx="3"/>
              <a:endCxn id="13" idx="0"/>
            </p:cNvCxnSpPr>
            <p:nvPr/>
          </p:nvCxnSpPr>
          <p:spPr>
            <a:xfrm flipH="1">
              <a:off x="5644153" y="5367047"/>
              <a:ext cx="631024" cy="3669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>
              <a:stCxn id="10" idx="5"/>
              <a:endCxn id="12" idx="0"/>
            </p:cNvCxnSpPr>
            <p:nvPr/>
          </p:nvCxnSpPr>
          <p:spPr>
            <a:xfrm>
              <a:off x="7237423" y="4742392"/>
              <a:ext cx="453171" cy="2196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>
              <a:stCxn id="11" idx="5"/>
              <a:endCxn id="14" idx="0"/>
            </p:cNvCxnSpPr>
            <p:nvPr/>
          </p:nvCxnSpPr>
          <p:spPr>
            <a:xfrm>
              <a:off x="6580681" y="5367047"/>
              <a:ext cx="480373" cy="3669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aixaDeTexto 18"/>
            <p:cNvSpPr txBox="1"/>
            <p:nvPr/>
          </p:nvSpPr>
          <p:spPr>
            <a:xfrm>
              <a:off x="6444208" y="3397420"/>
              <a:ext cx="1309183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raiz</a:t>
              </a:r>
              <a:endParaRPr lang="pt-BR" dirty="0"/>
            </a:p>
          </p:txBody>
        </p:sp>
        <p:cxnSp>
          <p:nvCxnSpPr>
            <p:cNvPr id="20" name="Conector de seta reta 19"/>
            <p:cNvCxnSpPr>
              <a:stCxn id="19" idx="2"/>
              <a:endCxn id="10" idx="0"/>
            </p:cNvCxnSpPr>
            <p:nvPr/>
          </p:nvCxnSpPr>
          <p:spPr>
            <a:xfrm flipH="1">
              <a:off x="7084671" y="3766752"/>
              <a:ext cx="14129" cy="57065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CaixaDeTexto 24"/>
          <p:cNvSpPr txBox="1"/>
          <p:nvPr/>
        </p:nvSpPr>
        <p:spPr>
          <a:xfrm>
            <a:off x="6006199" y="5553573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1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84511" y="4885560"/>
            <a:ext cx="926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2+B=3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8580751" y="4772441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1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7357839" y="5554053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1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068288" y="4076501"/>
            <a:ext cx="9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4+A=5</a:t>
            </a:r>
            <a:endParaRPr lang="pt-B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541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Percorrendo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 uma árvore binária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32008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Muitas operações necessitam que se percorra os nós da árvore, executando alguma ação ou tratamento no nó.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Cada nó só deve ser “visitado” uma vez e isso acaba gerando uma sequência entre os nós, cuja ordem variará conforme a árvore foi percorrida.</a:t>
            </a:r>
          </a:p>
        </p:txBody>
      </p:sp>
    </p:spTree>
    <p:extLst>
      <p:ext uri="{BB962C8B-B14F-4D97-AF65-F5344CB8AC3E}">
        <p14:creationId xmlns:p14="http://schemas.microsoft.com/office/powerpoint/2010/main" val="1708606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Percorrendo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 uma árvore binária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30285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Dentre as mais comuns: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err="1" smtClean="0">
                <a:solidFill>
                  <a:srgbClr val="FFFF00"/>
                </a:solidFill>
                <a:latin typeface="Calibri"/>
              </a:rPr>
              <a:t>Pré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-Ordem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: visita-se a 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raiz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primeiro, depois o filho da 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esquerda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e depois o filho da 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direita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  <a:latin typeface="Calibri"/>
              </a:rPr>
              <a:t>Em-Ordem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: visita o filho da 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esquerda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primeiro, depois a 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raiz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e por último o filho da 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direita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  <a:latin typeface="Calibri"/>
              </a:rPr>
              <a:t>Pós-Ordem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: visita-se o filho da 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esquerda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, o filho da 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direita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e depois a </a:t>
            </a:r>
            <a:r>
              <a:rPr lang="pt-BR" dirty="0" smtClean="0">
                <a:solidFill>
                  <a:srgbClr val="FFFF00"/>
                </a:solidFill>
                <a:latin typeface="Calibri"/>
              </a:rPr>
              <a:t>raiz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7414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Características e Implementação (Criando, Destruindo, Informações e Percorrendo)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Árvores Binárias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863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50167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raiz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o filho da esquerda e o filho da direita </a:t>
            </a: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preOrdem_ArvBin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*raiz) 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(raiz == NULL)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(*raiz != NULL) 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("%d\n",(*raiz)-&gt;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preOrdem_ArvBin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(&amp;((*raiz)-&gt;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preOrdem_ArvBin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(&amp;((*raiz)-&gt;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chamada da rotina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preOrdem_ArvBin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buNone/>
            </a:pP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RESULTADO: ABDEFGC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Percorrendo: </a:t>
            </a:r>
            <a:r>
              <a:rPr lang="pt-BR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Pré</a:t>
            </a: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-Ordem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5292080" y="3861048"/>
            <a:ext cx="2478489" cy="2611292"/>
            <a:chOff x="206627" y="4004760"/>
            <a:chExt cx="2478489" cy="2611292"/>
          </a:xfrm>
        </p:grpSpPr>
        <p:sp>
          <p:nvSpPr>
            <p:cNvPr id="18" name="Elipse 17"/>
            <p:cNvSpPr/>
            <p:nvPr/>
          </p:nvSpPr>
          <p:spPr bwMode="auto">
            <a:xfrm>
              <a:off x="1647145" y="4004760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</a:p>
          </p:txBody>
        </p:sp>
        <p:sp>
          <p:nvSpPr>
            <p:cNvPr id="19" name="Elipse 18"/>
            <p:cNvSpPr/>
            <p:nvPr/>
          </p:nvSpPr>
          <p:spPr bwMode="auto">
            <a:xfrm>
              <a:off x="990403" y="4629415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</a:p>
          </p:txBody>
        </p:sp>
        <p:sp>
          <p:nvSpPr>
            <p:cNvPr id="20" name="Elipse 19"/>
            <p:cNvSpPr/>
            <p:nvPr/>
          </p:nvSpPr>
          <p:spPr bwMode="auto">
            <a:xfrm>
              <a:off x="2253068" y="4629415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</a:p>
          </p:txBody>
        </p:sp>
        <p:sp>
          <p:nvSpPr>
            <p:cNvPr id="21" name="Elipse 20"/>
            <p:cNvSpPr/>
            <p:nvPr/>
          </p:nvSpPr>
          <p:spPr bwMode="auto">
            <a:xfrm>
              <a:off x="206627" y="5401394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D</a:t>
              </a:r>
            </a:p>
          </p:txBody>
        </p:sp>
        <p:sp>
          <p:nvSpPr>
            <p:cNvPr id="22" name="Elipse 21"/>
            <p:cNvSpPr/>
            <p:nvPr/>
          </p:nvSpPr>
          <p:spPr bwMode="auto">
            <a:xfrm>
              <a:off x="1623528" y="5401394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E</a:t>
              </a:r>
            </a:p>
          </p:txBody>
        </p:sp>
        <p:sp>
          <p:nvSpPr>
            <p:cNvPr id="23" name="Elipse 22"/>
            <p:cNvSpPr/>
            <p:nvPr/>
          </p:nvSpPr>
          <p:spPr bwMode="auto">
            <a:xfrm>
              <a:off x="990403" y="6141583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F</a:t>
              </a:r>
            </a:p>
          </p:txBody>
        </p:sp>
        <p:sp>
          <p:nvSpPr>
            <p:cNvPr id="24" name="Elipse 23"/>
            <p:cNvSpPr/>
            <p:nvPr/>
          </p:nvSpPr>
          <p:spPr bwMode="auto">
            <a:xfrm>
              <a:off x="2253068" y="6141583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G</a:t>
              </a:r>
            </a:p>
          </p:txBody>
        </p:sp>
        <p:cxnSp>
          <p:nvCxnSpPr>
            <p:cNvPr id="25" name="Conector reto 24"/>
            <p:cNvCxnSpPr>
              <a:stCxn id="18" idx="3"/>
              <a:endCxn id="19" idx="0"/>
            </p:cNvCxnSpPr>
            <p:nvPr/>
          </p:nvCxnSpPr>
          <p:spPr>
            <a:xfrm flipH="1">
              <a:off x="1206427" y="4409745"/>
              <a:ext cx="503990" cy="2196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/>
            <p:cNvCxnSpPr>
              <a:stCxn id="19" idx="3"/>
              <a:endCxn id="21" idx="0"/>
            </p:cNvCxnSpPr>
            <p:nvPr/>
          </p:nvCxnSpPr>
          <p:spPr>
            <a:xfrm flipH="1">
              <a:off x="422651" y="5034400"/>
              <a:ext cx="631024" cy="3669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>
              <a:stCxn id="18" idx="5"/>
              <a:endCxn id="20" idx="0"/>
            </p:cNvCxnSpPr>
            <p:nvPr/>
          </p:nvCxnSpPr>
          <p:spPr>
            <a:xfrm>
              <a:off x="2015921" y="4409745"/>
              <a:ext cx="453171" cy="2196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to 27"/>
            <p:cNvCxnSpPr>
              <a:stCxn id="19" idx="5"/>
              <a:endCxn id="22" idx="0"/>
            </p:cNvCxnSpPr>
            <p:nvPr/>
          </p:nvCxnSpPr>
          <p:spPr>
            <a:xfrm>
              <a:off x="1359179" y="5034400"/>
              <a:ext cx="480373" cy="3669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>
              <a:stCxn id="22" idx="3"/>
              <a:endCxn id="23" idx="0"/>
            </p:cNvCxnSpPr>
            <p:nvPr/>
          </p:nvCxnSpPr>
          <p:spPr>
            <a:xfrm flipH="1">
              <a:off x="1206427" y="5806379"/>
              <a:ext cx="480373" cy="3352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to 29"/>
            <p:cNvCxnSpPr>
              <a:stCxn id="22" idx="5"/>
              <a:endCxn id="24" idx="0"/>
            </p:cNvCxnSpPr>
            <p:nvPr/>
          </p:nvCxnSpPr>
          <p:spPr>
            <a:xfrm>
              <a:off x="1992304" y="5806379"/>
              <a:ext cx="476788" cy="3352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350067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50167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filho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esquerda, raiz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 o filho da direita </a:t>
            </a: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emOrdem_ArvBin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*raiz) 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(raiz == NULL) </a:t>
            </a:r>
            <a:r>
              <a:rPr lang="pt-B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(*raiz != NULL) 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emOrdem_ArvBin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(&amp;((*raiz)-&gt;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("%d\n",(*raiz)-&gt;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emOrdem_ArvBin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(&amp;((*raiz)-&gt;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chamada da rotina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emOrdem_ArvBin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buNone/>
            </a:pP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RESULTADO: DBFEGAC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Percorrendo: Em-Ordem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5292080" y="3861048"/>
            <a:ext cx="2478489" cy="2611292"/>
            <a:chOff x="206627" y="4004760"/>
            <a:chExt cx="2478489" cy="2611292"/>
          </a:xfrm>
        </p:grpSpPr>
        <p:sp>
          <p:nvSpPr>
            <p:cNvPr id="18" name="Elipse 17"/>
            <p:cNvSpPr/>
            <p:nvPr/>
          </p:nvSpPr>
          <p:spPr bwMode="auto">
            <a:xfrm>
              <a:off x="1647145" y="4004760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</a:p>
          </p:txBody>
        </p:sp>
        <p:sp>
          <p:nvSpPr>
            <p:cNvPr id="19" name="Elipse 18"/>
            <p:cNvSpPr/>
            <p:nvPr/>
          </p:nvSpPr>
          <p:spPr bwMode="auto">
            <a:xfrm>
              <a:off x="990403" y="4629415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</a:p>
          </p:txBody>
        </p:sp>
        <p:sp>
          <p:nvSpPr>
            <p:cNvPr id="20" name="Elipse 19"/>
            <p:cNvSpPr/>
            <p:nvPr/>
          </p:nvSpPr>
          <p:spPr bwMode="auto">
            <a:xfrm>
              <a:off x="2253068" y="4629415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</a:p>
          </p:txBody>
        </p:sp>
        <p:sp>
          <p:nvSpPr>
            <p:cNvPr id="21" name="Elipse 20"/>
            <p:cNvSpPr/>
            <p:nvPr/>
          </p:nvSpPr>
          <p:spPr bwMode="auto">
            <a:xfrm>
              <a:off x="206627" y="5401394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D</a:t>
              </a:r>
            </a:p>
          </p:txBody>
        </p:sp>
        <p:sp>
          <p:nvSpPr>
            <p:cNvPr id="22" name="Elipse 21"/>
            <p:cNvSpPr/>
            <p:nvPr/>
          </p:nvSpPr>
          <p:spPr bwMode="auto">
            <a:xfrm>
              <a:off x="1623528" y="5401394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E</a:t>
              </a:r>
            </a:p>
          </p:txBody>
        </p:sp>
        <p:sp>
          <p:nvSpPr>
            <p:cNvPr id="23" name="Elipse 22"/>
            <p:cNvSpPr/>
            <p:nvPr/>
          </p:nvSpPr>
          <p:spPr bwMode="auto">
            <a:xfrm>
              <a:off x="990403" y="6141583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F</a:t>
              </a:r>
            </a:p>
          </p:txBody>
        </p:sp>
        <p:sp>
          <p:nvSpPr>
            <p:cNvPr id="24" name="Elipse 23"/>
            <p:cNvSpPr/>
            <p:nvPr/>
          </p:nvSpPr>
          <p:spPr bwMode="auto">
            <a:xfrm>
              <a:off x="2253068" y="6141583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G</a:t>
              </a:r>
            </a:p>
          </p:txBody>
        </p:sp>
        <p:cxnSp>
          <p:nvCxnSpPr>
            <p:cNvPr id="25" name="Conector reto 24"/>
            <p:cNvCxnSpPr>
              <a:stCxn id="18" idx="3"/>
              <a:endCxn id="19" idx="0"/>
            </p:cNvCxnSpPr>
            <p:nvPr/>
          </p:nvCxnSpPr>
          <p:spPr>
            <a:xfrm flipH="1">
              <a:off x="1206427" y="4409745"/>
              <a:ext cx="503990" cy="2196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/>
            <p:cNvCxnSpPr>
              <a:stCxn id="19" idx="3"/>
              <a:endCxn id="21" idx="0"/>
            </p:cNvCxnSpPr>
            <p:nvPr/>
          </p:nvCxnSpPr>
          <p:spPr>
            <a:xfrm flipH="1">
              <a:off x="422651" y="5034400"/>
              <a:ext cx="631024" cy="3669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>
              <a:stCxn id="18" idx="5"/>
              <a:endCxn id="20" idx="0"/>
            </p:cNvCxnSpPr>
            <p:nvPr/>
          </p:nvCxnSpPr>
          <p:spPr>
            <a:xfrm>
              <a:off x="2015921" y="4409745"/>
              <a:ext cx="453171" cy="2196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to 27"/>
            <p:cNvCxnSpPr>
              <a:stCxn id="19" idx="5"/>
              <a:endCxn id="22" idx="0"/>
            </p:cNvCxnSpPr>
            <p:nvPr/>
          </p:nvCxnSpPr>
          <p:spPr>
            <a:xfrm>
              <a:off x="1359179" y="5034400"/>
              <a:ext cx="480373" cy="3669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>
              <a:stCxn id="22" idx="3"/>
              <a:endCxn id="23" idx="0"/>
            </p:cNvCxnSpPr>
            <p:nvPr/>
          </p:nvCxnSpPr>
          <p:spPr>
            <a:xfrm flipH="1">
              <a:off x="1206427" y="5806379"/>
              <a:ext cx="480373" cy="3352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to 29"/>
            <p:cNvCxnSpPr>
              <a:stCxn id="22" idx="5"/>
              <a:endCxn id="24" idx="0"/>
            </p:cNvCxnSpPr>
            <p:nvPr/>
          </p:nvCxnSpPr>
          <p:spPr>
            <a:xfrm>
              <a:off x="1992304" y="5806379"/>
              <a:ext cx="476788" cy="3352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76424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50167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filho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esquerda, filho </a:t>
            </a:r>
            <a:r>
              <a:rPr lang="pt-BR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 direita </a:t>
            </a: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 raiz</a:t>
            </a:r>
          </a:p>
          <a:p>
            <a:pPr marL="0" indent="0">
              <a:buNone/>
            </a:pP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posOrdem_ArvBin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*raiz) 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(raiz == NULL) 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(*raiz != NULL) {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posOrdem_ArvBin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(&amp;((*raiz)-&gt;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esq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t-BR" sz="2000" dirty="0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posOrdem_ArvBin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(&amp;((*raiz)-&gt;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("%d\n",(*raiz)-&gt;</a:t>
            </a:r>
            <a:r>
              <a:rPr lang="pt-B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info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0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chamada da rotina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err="1" smtClean="0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posOrdem_ArvBin</a:t>
            </a:r>
            <a:r>
              <a:rPr lang="pt-B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(raiz);</a:t>
            </a:r>
          </a:p>
          <a:p>
            <a:pPr marL="0" indent="0">
              <a:buNone/>
            </a:pP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RESULTADO: DFGEBCA</a:t>
            </a:r>
            <a:endParaRPr lang="pt-BR" sz="200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Percorrendo: Pós-Ordem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5292080" y="3861048"/>
            <a:ext cx="2478489" cy="2611292"/>
            <a:chOff x="206627" y="4004760"/>
            <a:chExt cx="2478489" cy="2611292"/>
          </a:xfrm>
        </p:grpSpPr>
        <p:sp>
          <p:nvSpPr>
            <p:cNvPr id="18" name="Elipse 17"/>
            <p:cNvSpPr/>
            <p:nvPr/>
          </p:nvSpPr>
          <p:spPr bwMode="auto">
            <a:xfrm>
              <a:off x="1647145" y="4004760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A</a:t>
              </a:r>
            </a:p>
          </p:txBody>
        </p:sp>
        <p:sp>
          <p:nvSpPr>
            <p:cNvPr id="19" name="Elipse 18"/>
            <p:cNvSpPr/>
            <p:nvPr/>
          </p:nvSpPr>
          <p:spPr bwMode="auto">
            <a:xfrm>
              <a:off x="990403" y="4629415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B</a:t>
              </a:r>
            </a:p>
          </p:txBody>
        </p:sp>
        <p:sp>
          <p:nvSpPr>
            <p:cNvPr id="20" name="Elipse 19"/>
            <p:cNvSpPr/>
            <p:nvPr/>
          </p:nvSpPr>
          <p:spPr bwMode="auto">
            <a:xfrm>
              <a:off x="2253068" y="4629415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C</a:t>
              </a:r>
            </a:p>
          </p:txBody>
        </p:sp>
        <p:sp>
          <p:nvSpPr>
            <p:cNvPr id="21" name="Elipse 20"/>
            <p:cNvSpPr/>
            <p:nvPr/>
          </p:nvSpPr>
          <p:spPr bwMode="auto">
            <a:xfrm>
              <a:off x="206627" y="5401394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D</a:t>
              </a:r>
            </a:p>
          </p:txBody>
        </p:sp>
        <p:sp>
          <p:nvSpPr>
            <p:cNvPr id="22" name="Elipse 21"/>
            <p:cNvSpPr/>
            <p:nvPr/>
          </p:nvSpPr>
          <p:spPr bwMode="auto">
            <a:xfrm>
              <a:off x="1623528" y="5401394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E</a:t>
              </a:r>
            </a:p>
          </p:txBody>
        </p:sp>
        <p:sp>
          <p:nvSpPr>
            <p:cNvPr id="23" name="Elipse 22"/>
            <p:cNvSpPr/>
            <p:nvPr/>
          </p:nvSpPr>
          <p:spPr bwMode="auto">
            <a:xfrm>
              <a:off x="990403" y="6141583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F</a:t>
              </a:r>
            </a:p>
          </p:txBody>
        </p:sp>
        <p:sp>
          <p:nvSpPr>
            <p:cNvPr id="24" name="Elipse 23"/>
            <p:cNvSpPr/>
            <p:nvPr/>
          </p:nvSpPr>
          <p:spPr bwMode="auto">
            <a:xfrm>
              <a:off x="2253068" y="6141583"/>
              <a:ext cx="432048" cy="47446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G</a:t>
              </a:r>
            </a:p>
          </p:txBody>
        </p:sp>
        <p:cxnSp>
          <p:nvCxnSpPr>
            <p:cNvPr id="25" name="Conector reto 24"/>
            <p:cNvCxnSpPr>
              <a:stCxn id="18" idx="3"/>
              <a:endCxn id="19" idx="0"/>
            </p:cNvCxnSpPr>
            <p:nvPr/>
          </p:nvCxnSpPr>
          <p:spPr>
            <a:xfrm flipH="1">
              <a:off x="1206427" y="4409745"/>
              <a:ext cx="503990" cy="2196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/>
            <p:cNvCxnSpPr>
              <a:stCxn id="19" idx="3"/>
              <a:endCxn id="21" idx="0"/>
            </p:cNvCxnSpPr>
            <p:nvPr/>
          </p:nvCxnSpPr>
          <p:spPr>
            <a:xfrm flipH="1">
              <a:off x="422651" y="5034400"/>
              <a:ext cx="631024" cy="3669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>
              <a:stCxn id="18" idx="5"/>
              <a:endCxn id="20" idx="0"/>
            </p:cNvCxnSpPr>
            <p:nvPr/>
          </p:nvCxnSpPr>
          <p:spPr>
            <a:xfrm>
              <a:off x="2015921" y="4409745"/>
              <a:ext cx="453171" cy="2196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to 27"/>
            <p:cNvCxnSpPr>
              <a:stCxn id="19" idx="5"/>
              <a:endCxn id="22" idx="0"/>
            </p:cNvCxnSpPr>
            <p:nvPr/>
          </p:nvCxnSpPr>
          <p:spPr>
            <a:xfrm>
              <a:off x="1359179" y="5034400"/>
              <a:ext cx="480373" cy="3669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>
              <a:stCxn id="22" idx="3"/>
              <a:endCxn id="23" idx="0"/>
            </p:cNvCxnSpPr>
            <p:nvPr/>
          </p:nvCxnSpPr>
          <p:spPr>
            <a:xfrm flipH="1">
              <a:off x="1206427" y="5806379"/>
              <a:ext cx="480373" cy="3352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to 29"/>
            <p:cNvCxnSpPr>
              <a:stCxn id="22" idx="5"/>
              <a:endCxn id="24" idx="0"/>
            </p:cNvCxnSpPr>
            <p:nvPr/>
          </p:nvCxnSpPr>
          <p:spPr>
            <a:xfrm>
              <a:off x="1992304" y="5806379"/>
              <a:ext cx="476788" cy="3352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441146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Características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21667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Árvore binária é um tipo especial de árvore: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Cada vértice pode possuir duas 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sub-árvores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(esquerda e direita)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 grau de cada vértice (número de filhos) pode ser 0, 1 ou 2</a:t>
            </a:r>
          </a:p>
        </p:txBody>
      </p:sp>
      <p:sp>
        <p:nvSpPr>
          <p:cNvPr id="3" name="Elipse 2"/>
          <p:cNvSpPr/>
          <p:nvPr/>
        </p:nvSpPr>
        <p:spPr bwMode="auto">
          <a:xfrm>
            <a:off x="4508662" y="3812457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X</a:t>
            </a:r>
          </a:p>
        </p:txBody>
      </p:sp>
      <p:sp>
        <p:nvSpPr>
          <p:cNvPr id="6" name="Elipse 5"/>
          <p:cNvSpPr/>
          <p:nvPr/>
        </p:nvSpPr>
        <p:spPr bwMode="auto">
          <a:xfrm>
            <a:off x="3851920" y="4437112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>
            <a:off x="5114585" y="4437112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" name="Elipse 7"/>
          <p:cNvSpPr/>
          <p:nvPr/>
        </p:nvSpPr>
        <p:spPr bwMode="auto">
          <a:xfrm>
            <a:off x="3068144" y="5209091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9" name="Elipse 8"/>
          <p:cNvSpPr/>
          <p:nvPr/>
        </p:nvSpPr>
        <p:spPr bwMode="auto">
          <a:xfrm>
            <a:off x="4485045" y="5209091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0" name="Elipse 9"/>
          <p:cNvSpPr/>
          <p:nvPr/>
        </p:nvSpPr>
        <p:spPr bwMode="auto">
          <a:xfrm>
            <a:off x="5901946" y="5209091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1" name="Elipse 10"/>
          <p:cNvSpPr/>
          <p:nvPr/>
        </p:nvSpPr>
        <p:spPr bwMode="auto">
          <a:xfrm>
            <a:off x="3851920" y="5949280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2" name="Elipse 11"/>
          <p:cNvSpPr/>
          <p:nvPr/>
        </p:nvSpPr>
        <p:spPr bwMode="auto">
          <a:xfrm>
            <a:off x="5114585" y="5949280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13" name="Conector reto 12"/>
          <p:cNvCxnSpPr>
            <a:stCxn id="3" idx="3"/>
            <a:endCxn id="6" idx="0"/>
          </p:cNvCxnSpPr>
          <p:nvPr/>
        </p:nvCxnSpPr>
        <p:spPr>
          <a:xfrm flipH="1">
            <a:off x="4067944" y="4217442"/>
            <a:ext cx="503990" cy="219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>
            <a:stCxn id="6" idx="3"/>
            <a:endCxn id="8" idx="0"/>
          </p:cNvCxnSpPr>
          <p:nvPr/>
        </p:nvCxnSpPr>
        <p:spPr>
          <a:xfrm flipH="1">
            <a:off x="3284168" y="4842097"/>
            <a:ext cx="631024" cy="366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3" idx="5"/>
            <a:endCxn id="7" idx="0"/>
          </p:cNvCxnSpPr>
          <p:nvPr/>
        </p:nvCxnSpPr>
        <p:spPr>
          <a:xfrm>
            <a:off x="4877438" y="4217442"/>
            <a:ext cx="453171" cy="219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>
            <a:stCxn id="6" idx="5"/>
            <a:endCxn id="9" idx="0"/>
          </p:cNvCxnSpPr>
          <p:nvPr/>
        </p:nvCxnSpPr>
        <p:spPr>
          <a:xfrm>
            <a:off x="4220696" y="4842097"/>
            <a:ext cx="480373" cy="366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>
            <a:stCxn id="7" idx="5"/>
            <a:endCxn id="10" idx="0"/>
          </p:cNvCxnSpPr>
          <p:nvPr/>
        </p:nvCxnSpPr>
        <p:spPr>
          <a:xfrm>
            <a:off x="5483361" y="4842097"/>
            <a:ext cx="634609" cy="366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>
            <a:stCxn id="9" idx="3"/>
            <a:endCxn id="11" idx="0"/>
          </p:cNvCxnSpPr>
          <p:nvPr/>
        </p:nvCxnSpPr>
        <p:spPr>
          <a:xfrm flipH="1">
            <a:off x="4067944" y="5614076"/>
            <a:ext cx="480373" cy="3352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>
            <a:stCxn id="9" idx="5"/>
            <a:endCxn id="12" idx="0"/>
          </p:cNvCxnSpPr>
          <p:nvPr/>
        </p:nvCxnSpPr>
        <p:spPr>
          <a:xfrm>
            <a:off x="4853821" y="5614076"/>
            <a:ext cx="476788" cy="3352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upo 54"/>
          <p:cNvGrpSpPr/>
          <p:nvPr/>
        </p:nvGrpSpPr>
        <p:grpSpPr>
          <a:xfrm>
            <a:off x="1703758" y="4102264"/>
            <a:ext cx="5892579" cy="923330"/>
            <a:chOff x="1703758" y="4102264"/>
            <a:chExt cx="5892579" cy="923330"/>
          </a:xfrm>
        </p:grpSpPr>
        <p:sp>
          <p:nvSpPr>
            <p:cNvPr id="46" name="CaixaDeTexto 45"/>
            <p:cNvSpPr txBox="1"/>
            <p:nvPr/>
          </p:nvSpPr>
          <p:spPr>
            <a:xfrm>
              <a:off x="1703758" y="4102264"/>
              <a:ext cx="13091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Nó a ESQUERDA de X</a:t>
              </a:r>
              <a:endParaRPr lang="pt-BR" dirty="0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6489923" y="4102264"/>
              <a:ext cx="110641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Nó a DIRETA de X</a:t>
              </a:r>
              <a:endParaRPr lang="pt-BR" dirty="0"/>
            </a:p>
          </p:txBody>
        </p:sp>
        <p:cxnSp>
          <p:nvCxnSpPr>
            <p:cNvPr id="49" name="Conector de seta reta 48"/>
            <p:cNvCxnSpPr>
              <a:stCxn id="46" idx="3"/>
              <a:endCxn id="6" idx="2"/>
            </p:cNvCxnSpPr>
            <p:nvPr/>
          </p:nvCxnSpPr>
          <p:spPr>
            <a:xfrm>
              <a:off x="3012941" y="4563929"/>
              <a:ext cx="838979" cy="11041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de seta reta 49"/>
            <p:cNvCxnSpPr>
              <a:stCxn id="47" idx="1"/>
              <a:endCxn id="7" idx="6"/>
            </p:cNvCxnSpPr>
            <p:nvPr/>
          </p:nvCxnSpPr>
          <p:spPr>
            <a:xfrm flipH="1">
              <a:off x="5546633" y="4563929"/>
              <a:ext cx="943290" cy="11041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32979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Características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18651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Árvore estritamente binária: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Cada nó ou vértice possuir 0 ou 2 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sub-árvores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Nenhum nó tem “filho único”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Nós internos (não folhas) sempre têm 2 filhos</a:t>
            </a:r>
          </a:p>
        </p:txBody>
      </p:sp>
      <p:sp>
        <p:nvSpPr>
          <p:cNvPr id="3" name="Elipse 2"/>
          <p:cNvSpPr/>
          <p:nvPr/>
        </p:nvSpPr>
        <p:spPr bwMode="auto">
          <a:xfrm>
            <a:off x="1613200" y="3751049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Elipse 5"/>
          <p:cNvSpPr/>
          <p:nvPr/>
        </p:nvSpPr>
        <p:spPr bwMode="auto">
          <a:xfrm>
            <a:off x="956458" y="4375704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7" name="Elipse 6"/>
          <p:cNvSpPr/>
          <p:nvPr/>
        </p:nvSpPr>
        <p:spPr bwMode="auto">
          <a:xfrm>
            <a:off x="2219123" y="4375704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9" name="Elipse 8"/>
          <p:cNvSpPr/>
          <p:nvPr/>
        </p:nvSpPr>
        <p:spPr bwMode="auto">
          <a:xfrm>
            <a:off x="1589583" y="5147683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0" name="Elipse 9"/>
          <p:cNvSpPr/>
          <p:nvPr/>
        </p:nvSpPr>
        <p:spPr bwMode="auto">
          <a:xfrm>
            <a:off x="3006484" y="5147683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1" name="Elipse 10"/>
          <p:cNvSpPr/>
          <p:nvPr/>
        </p:nvSpPr>
        <p:spPr bwMode="auto">
          <a:xfrm>
            <a:off x="956458" y="5887872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2" name="Elipse 11"/>
          <p:cNvSpPr/>
          <p:nvPr/>
        </p:nvSpPr>
        <p:spPr bwMode="auto">
          <a:xfrm>
            <a:off x="2219123" y="5887872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13" name="Conector reto 12"/>
          <p:cNvCxnSpPr>
            <a:stCxn id="3" idx="3"/>
            <a:endCxn id="6" idx="0"/>
          </p:cNvCxnSpPr>
          <p:nvPr/>
        </p:nvCxnSpPr>
        <p:spPr>
          <a:xfrm flipH="1">
            <a:off x="1172482" y="4156034"/>
            <a:ext cx="503990" cy="219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3" idx="5"/>
            <a:endCxn id="7" idx="0"/>
          </p:cNvCxnSpPr>
          <p:nvPr/>
        </p:nvCxnSpPr>
        <p:spPr>
          <a:xfrm>
            <a:off x="1981976" y="4156034"/>
            <a:ext cx="453171" cy="219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>
            <a:stCxn id="6" idx="5"/>
            <a:endCxn id="9" idx="0"/>
          </p:cNvCxnSpPr>
          <p:nvPr/>
        </p:nvCxnSpPr>
        <p:spPr>
          <a:xfrm>
            <a:off x="1325234" y="4780689"/>
            <a:ext cx="480373" cy="366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>
            <a:stCxn id="7" idx="5"/>
            <a:endCxn id="10" idx="0"/>
          </p:cNvCxnSpPr>
          <p:nvPr/>
        </p:nvCxnSpPr>
        <p:spPr>
          <a:xfrm>
            <a:off x="2587899" y="4780689"/>
            <a:ext cx="634609" cy="366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>
            <a:stCxn id="9" idx="3"/>
            <a:endCxn id="11" idx="0"/>
          </p:cNvCxnSpPr>
          <p:nvPr/>
        </p:nvCxnSpPr>
        <p:spPr>
          <a:xfrm flipH="1">
            <a:off x="1172482" y="5552668"/>
            <a:ext cx="480373" cy="3352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>
            <a:stCxn id="9" idx="5"/>
            <a:endCxn id="12" idx="0"/>
          </p:cNvCxnSpPr>
          <p:nvPr/>
        </p:nvCxnSpPr>
        <p:spPr>
          <a:xfrm>
            <a:off x="1958359" y="5552668"/>
            <a:ext cx="476788" cy="3352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126843" y="3444153"/>
            <a:ext cx="1309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ÁRVOVE BINÁRIA</a:t>
            </a:r>
            <a:endParaRPr lang="pt-BR" dirty="0"/>
          </a:p>
        </p:txBody>
      </p:sp>
      <p:sp>
        <p:nvSpPr>
          <p:cNvPr id="47" name="CaixaDeTexto 46"/>
          <p:cNvSpPr txBox="1"/>
          <p:nvPr/>
        </p:nvSpPr>
        <p:spPr>
          <a:xfrm>
            <a:off x="7556198" y="3247758"/>
            <a:ext cx="16824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ÁRVORE ESTRITAMENTE BINÁRIA</a:t>
            </a:r>
            <a:endParaRPr lang="pt-BR" dirty="0"/>
          </a:p>
        </p:txBody>
      </p:sp>
      <p:sp>
        <p:nvSpPr>
          <p:cNvPr id="24" name="Elipse 23"/>
          <p:cNvSpPr/>
          <p:nvPr/>
        </p:nvSpPr>
        <p:spPr bwMode="auto">
          <a:xfrm>
            <a:off x="6971398" y="3751049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6314656" y="4375704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8" name="Elipse 27"/>
          <p:cNvSpPr/>
          <p:nvPr/>
        </p:nvSpPr>
        <p:spPr bwMode="auto">
          <a:xfrm>
            <a:off x="7577321" y="4375704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9" name="Elipse 28"/>
          <p:cNvSpPr/>
          <p:nvPr/>
        </p:nvSpPr>
        <p:spPr bwMode="auto">
          <a:xfrm>
            <a:off x="5530880" y="5147683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0" name="Elipse 29"/>
          <p:cNvSpPr/>
          <p:nvPr/>
        </p:nvSpPr>
        <p:spPr bwMode="auto">
          <a:xfrm>
            <a:off x="6947781" y="5147683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2" name="Elipse 31"/>
          <p:cNvSpPr/>
          <p:nvPr/>
        </p:nvSpPr>
        <p:spPr bwMode="auto">
          <a:xfrm>
            <a:off x="6314656" y="5887872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3" name="Elipse 32"/>
          <p:cNvSpPr/>
          <p:nvPr/>
        </p:nvSpPr>
        <p:spPr bwMode="auto">
          <a:xfrm>
            <a:off x="7577321" y="5887872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34" name="Conector reto 33"/>
          <p:cNvCxnSpPr>
            <a:stCxn id="24" idx="3"/>
            <a:endCxn id="26" idx="0"/>
          </p:cNvCxnSpPr>
          <p:nvPr/>
        </p:nvCxnSpPr>
        <p:spPr>
          <a:xfrm flipH="1">
            <a:off x="6530680" y="4156034"/>
            <a:ext cx="503990" cy="219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>
            <a:stCxn id="26" idx="3"/>
            <a:endCxn id="29" idx="0"/>
          </p:cNvCxnSpPr>
          <p:nvPr/>
        </p:nvCxnSpPr>
        <p:spPr>
          <a:xfrm flipH="1">
            <a:off x="5746904" y="4780689"/>
            <a:ext cx="631024" cy="366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>
            <a:stCxn id="24" idx="5"/>
            <a:endCxn id="28" idx="0"/>
          </p:cNvCxnSpPr>
          <p:nvPr/>
        </p:nvCxnSpPr>
        <p:spPr>
          <a:xfrm>
            <a:off x="7340174" y="4156034"/>
            <a:ext cx="453171" cy="219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>
            <a:stCxn id="26" idx="5"/>
            <a:endCxn id="30" idx="0"/>
          </p:cNvCxnSpPr>
          <p:nvPr/>
        </p:nvCxnSpPr>
        <p:spPr>
          <a:xfrm>
            <a:off x="6683432" y="4780689"/>
            <a:ext cx="480373" cy="366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>
            <a:stCxn id="30" idx="3"/>
            <a:endCxn id="32" idx="0"/>
          </p:cNvCxnSpPr>
          <p:nvPr/>
        </p:nvCxnSpPr>
        <p:spPr>
          <a:xfrm flipH="1">
            <a:off x="6530680" y="5552668"/>
            <a:ext cx="480373" cy="3352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>
            <a:stCxn id="30" idx="5"/>
            <a:endCxn id="33" idx="0"/>
          </p:cNvCxnSpPr>
          <p:nvPr/>
        </p:nvCxnSpPr>
        <p:spPr>
          <a:xfrm>
            <a:off x="7316557" y="5552668"/>
            <a:ext cx="476788" cy="3352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 explicativo retangular com cantos arredondados 41"/>
          <p:cNvSpPr/>
          <p:nvPr/>
        </p:nvSpPr>
        <p:spPr bwMode="auto">
          <a:xfrm>
            <a:off x="4010399" y="309451"/>
            <a:ext cx="4608513" cy="1375685"/>
          </a:xfrm>
          <a:prstGeom prst="wedgeRoundRectCallout">
            <a:avLst>
              <a:gd name="adj1" fmla="val 41482"/>
              <a:gd name="adj2" fmla="val 161750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Podemos observar que nenhum nó aqui possui apenas um filho, exceto as folhas.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  <p:sp>
        <p:nvSpPr>
          <p:cNvPr id="43" name="Texto explicativo retangular com cantos arredondados 42"/>
          <p:cNvSpPr/>
          <p:nvPr/>
        </p:nvSpPr>
        <p:spPr bwMode="auto">
          <a:xfrm>
            <a:off x="2775019" y="3440110"/>
            <a:ext cx="2996986" cy="759199"/>
          </a:xfrm>
          <a:prstGeom prst="wedgeRoundRectCallout">
            <a:avLst>
              <a:gd name="adj1" fmla="val -51449"/>
              <a:gd name="adj2" fmla="val 92466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Diferente deste caso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7994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Características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17789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Árvore binária completa: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É estritamente binária e todas as suas folhas são do mesmo nível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Número de nós é 2</a:t>
            </a:r>
            <a:r>
              <a:rPr lang="pt-BR" baseline="30000" dirty="0" smtClean="0">
                <a:solidFill>
                  <a:srgbClr val="FFFFFF"/>
                </a:solidFill>
                <a:latin typeface="Calibri"/>
              </a:rPr>
              <a:t>h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-1, onde h é a altura da árvore</a:t>
            </a:r>
          </a:p>
        </p:txBody>
      </p:sp>
      <p:sp>
        <p:nvSpPr>
          <p:cNvPr id="3" name="Elipse 2"/>
          <p:cNvSpPr/>
          <p:nvPr/>
        </p:nvSpPr>
        <p:spPr bwMode="auto">
          <a:xfrm>
            <a:off x="5214296" y="3487087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13" name="Conector reto 12"/>
          <p:cNvCxnSpPr>
            <a:stCxn id="3" idx="3"/>
            <a:endCxn id="78" idx="0"/>
          </p:cNvCxnSpPr>
          <p:nvPr/>
        </p:nvCxnSpPr>
        <p:spPr>
          <a:xfrm flipH="1">
            <a:off x="4032461" y="3892072"/>
            <a:ext cx="1245107" cy="1510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3" idx="5"/>
            <a:endCxn id="54" idx="0"/>
          </p:cNvCxnSpPr>
          <p:nvPr/>
        </p:nvCxnSpPr>
        <p:spPr>
          <a:xfrm>
            <a:off x="5583072" y="3892072"/>
            <a:ext cx="1201303" cy="1510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7354215" y="3514556"/>
            <a:ext cx="1309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ÁRVOVE BINÁRIA COMPLETA</a:t>
            </a:r>
            <a:endParaRPr lang="pt-BR" dirty="0"/>
          </a:p>
        </p:txBody>
      </p:sp>
      <p:sp>
        <p:nvSpPr>
          <p:cNvPr id="54" name="Elipse 53"/>
          <p:cNvSpPr/>
          <p:nvPr/>
        </p:nvSpPr>
        <p:spPr bwMode="auto">
          <a:xfrm>
            <a:off x="6568351" y="4043148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5" name="Elipse 54"/>
          <p:cNvSpPr/>
          <p:nvPr/>
        </p:nvSpPr>
        <p:spPr bwMode="auto">
          <a:xfrm>
            <a:off x="7278385" y="4778155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6" name="Elipse 55"/>
          <p:cNvSpPr/>
          <p:nvPr/>
        </p:nvSpPr>
        <p:spPr bwMode="auto">
          <a:xfrm>
            <a:off x="6928053" y="5576688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7" name="Elipse 56"/>
          <p:cNvSpPr/>
          <p:nvPr/>
        </p:nvSpPr>
        <p:spPr bwMode="auto">
          <a:xfrm>
            <a:off x="7645501" y="5576688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58" name="Conector reto 57"/>
          <p:cNvCxnSpPr>
            <a:stCxn id="54" idx="5"/>
            <a:endCxn id="55" idx="0"/>
          </p:cNvCxnSpPr>
          <p:nvPr/>
        </p:nvCxnSpPr>
        <p:spPr>
          <a:xfrm>
            <a:off x="6937127" y="4448133"/>
            <a:ext cx="557282" cy="3300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/>
          <p:cNvCxnSpPr>
            <a:stCxn id="55" idx="3"/>
            <a:endCxn id="56" idx="0"/>
          </p:cNvCxnSpPr>
          <p:nvPr/>
        </p:nvCxnSpPr>
        <p:spPr>
          <a:xfrm flipH="1">
            <a:off x="7144077" y="5183140"/>
            <a:ext cx="197580" cy="3935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to 59"/>
          <p:cNvCxnSpPr>
            <a:stCxn id="55" idx="5"/>
            <a:endCxn id="57" idx="0"/>
          </p:cNvCxnSpPr>
          <p:nvPr/>
        </p:nvCxnSpPr>
        <p:spPr>
          <a:xfrm>
            <a:off x="7647161" y="5183140"/>
            <a:ext cx="214364" cy="3935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ipse 60"/>
          <p:cNvSpPr/>
          <p:nvPr/>
        </p:nvSpPr>
        <p:spPr bwMode="auto">
          <a:xfrm>
            <a:off x="5836474" y="4792670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2" name="Elipse 61"/>
          <p:cNvSpPr/>
          <p:nvPr/>
        </p:nvSpPr>
        <p:spPr bwMode="auto">
          <a:xfrm>
            <a:off x="5493157" y="5576688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3" name="Elipse 62"/>
          <p:cNvSpPr/>
          <p:nvPr/>
        </p:nvSpPr>
        <p:spPr bwMode="auto">
          <a:xfrm>
            <a:off x="6210605" y="5576688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64" name="Conector reto 63"/>
          <p:cNvCxnSpPr>
            <a:stCxn id="54" idx="3"/>
            <a:endCxn id="61" idx="0"/>
          </p:cNvCxnSpPr>
          <p:nvPr/>
        </p:nvCxnSpPr>
        <p:spPr>
          <a:xfrm flipH="1">
            <a:off x="6052498" y="4448133"/>
            <a:ext cx="579125" cy="3445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>
            <a:stCxn id="61" idx="3"/>
            <a:endCxn id="62" idx="0"/>
          </p:cNvCxnSpPr>
          <p:nvPr/>
        </p:nvCxnSpPr>
        <p:spPr>
          <a:xfrm flipH="1">
            <a:off x="5709181" y="5197655"/>
            <a:ext cx="190565" cy="3790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>
            <a:stCxn id="61" idx="5"/>
            <a:endCxn id="63" idx="0"/>
          </p:cNvCxnSpPr>
          <p:nvPr/>
        </p:nvCxnSpPr>
        <p:spPr>
          <a:xfrm>
            <a:off x="6205250" y="5197655"/>
            <a:ext cx="221379" cy="3790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Elipse 77"/>
          <p:cNvSpPr/>
          <p:nvPr/>
        </p:nvSpPr>
        <p:spPr bwMode="auto">
          <a:xfrm>
            <a:off x="3816437" y="4043148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79" name="Elipse 78"/>
          <p:cNvSpPr/>
          <p:nvPr/>
        </p:nvSpPr>
        <p:spPr bwMode="auto">
          <a:xfrm>
            <a:off x="4526471" y="4778155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0" name="Elipse 79"/>
          <p:cNvSpPr/>
          <p:nvPr/>
        </p:nvSpPr>
        <p:spPr bwMode="auto">
          <a:xfrm>
            <a:off x="4176139" y="5576688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1" name="Elipse 80"/>
          <p:cNvSpPr/>
          <p:nvPr/>
        </p:nvSpPr>
        <p:spPr bwMode="auto">
          <a:xfrm>
            <a:off x="4893587" y="5576688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82" name="Conector reto 81"/>
          <p:cNvCxnSpPr>
            <a:stCxn id="78" idx="5"/>
            <a:endCxn id="79" idx="0"/>
          </p:cNvCxnSpPr>
          <p:nvPr/>
        </p:nvCxnSpPr>
        <p:spPr>
          <a:xfrm>
            <a:off x="4185213" y="4448133"/>
            <a:ext cx="557282" cy="3300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stCxn id="79" idx="3"/>
            <a:endCxn id="80" idx="0"/>
          </p:cNvCxnSpPr>
          <p:nvPr/>
        </p:nvCxnSpPr>
        <p:spPr>
          <a:xfrm flipH="1">
            <a:off x="4392163" y="5183140"/>
            <a:ext cx="197580" cy="3935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to 83"/>
          <p:cNvCxnSpPr>
            <a:stCxn id="79" idx="5"/>
            <a:endCxn id="81" idx="0"/>
          </p:cNvCxnSpPr>
          <p:nvPr/>
        </p:nvCxnSpPr>
        <p:spPr>
          <a:xfrm>
            <a:off x="4895247" y="5183140"/>
            <a:ext cx="214364" cy="3935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Elipse 84"/>
          <p:cNvSpPr/>
          <p:nvPr/>
        </p:nvSpPr>
        <p:spPr bwMode="auto">
          <a:xfrm>
            <a:off x="3084560" y="4792670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6" name="Elipse 85"/>
          <p:cNvSpPr/>
          <p:nvPr/>
        </p:nvSpPr>
        <p:spPr bwMode="auto">
          <a:xfrm>
            <a:off x="2741243" y="5576688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7" name="Elipse 86"/>
          <p:cNvSpPr/>
          <p:nvPr/>
        </p:nvSpPr>
        <p:spPr bwMode="auto">
          <a:xfrm>
            <a:off x="3458691" y="5576688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88" name="Conector reto 87"/>
          <p:cNvCxnSpPr>
            <a:stCxn id="78" idx="3"/>
            <a:endCxn id="85" idx="0"/>
          </p:cNvCxnSpPr>
          <p:nvPr/>
        </p:nvCxnSpPr>
        <p:spPr>
          <a:xfrm flipH="1">
            <a:off x="3300584" y="4448133"/>
            <a:ext cx="579125" cy="3445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>
            <a:stCxn id="85" idx="3"/>
            <a:endCxn id="86" idx="0"/>
          </p:cNvCxnSpPr>
          <p:nvPr/>
        </p:nvCxnSpPr>
        <p:spPr>
          <a:xfrm flipH="1">
            <a:off x="2957267" y="5197655"/>
            <a:ext cx="190565" cy="3790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>
            <a:stCxn id="85" idx="5"/>
            <a:endCxn id="87" idx="0"/>
          </p:cNvCxnSpPr>
          <p:nvPr/>
        </p:nvCxnSpPr>
        <p:spPr>
          <a:xfrm>
            <a:off x="3453336" y="5197655"/>
            <a:ext cx="221379" cy="3790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aixaDeTexto 93"/>
          <p:cNvSpPr txBox="1"/>
          <p:nvPr/>
        </p:nvSpPr>
        <p:spPr>
          <a:xfrm>
            <a:off x="511874" y="3501008"/>
            <a:ext cx="1309183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Nível 0</a:t>
            </a:r>
          </a:p>
          <a:p>
            <a:pPr algn="ctr"/>
            <a:endParaRPr lang="pt-BR" sz="1100" dirty="0" smtClean="0">
              <a:solidFill>
                <a:srgbClr val="FFFF00"/>
              </a:solidFill>
            </a:endParaRPr>
          </a:p>
          <a:p>
            <a:pPr algn="ctr"/>
            <a:endParaRPr lang="pt-BR" dirty="0">
              <a:solidFill>
                <a:srgbClr val="FFFF00"/>
              </a:solidFill>
            </a:endParaRPr>
          </a:p>
          <a:p>
            <a:pPr algn="ctr"/>
            <a:r>
              <a:rPr lang="pt-BR" dirty="0" smtClean="0">
                <a:solidFill>
                  <a:srgbClr val="FFFF00"/>
                </a:solidFill>
              </a:rPr>
              <a:t>Nível 1</a:t>
            </a:r>
          </a:p>
          <a:p>
            <a:pPr algn="ctr"/>
            <a:endParaRPr lang="pt-BR" dirty="0" smtClean="0">
              <a:solidFill>
                <a:srgbClr val="FFFF00"/>
              </a:solidFill>
            </a:endParaRPr>
          </a:p>
          <a:p>
            <a:pPr algn="ctr"/>
            <a:endParaRPr lang="pt-BR" sz="1100" dirty="0">
              <a:solidFill>
                <a:srgbClr val="FFFF00"/>
              </a:solidFill>
            </a:endParaRPr>
          </a:p>
          <a:p>
            <a:pPr algn="ctr"/>
            <a:r>
              <a:rPr lang="pt-BR" dirty="0" smtClean="0">
                <a:solidFill>
                  <a:srgbClr val="FFFF00"/>
                </a:solidFill>
              </a:rPr>
              <a:t>Nível 2</a:t>
            </a:r>
          </a:p>
          <a:p>
            <a:pPr algn="ctr"/>
            <a:endParaRPr lang="pt-BR" dirty="0" smtClean="0">
              <a:solidFill>
                <a:srgbClr val="FFFF00"/>
              </a:solidFill>
            </a:endParaRPr>
          </a:p>
          <a:p>
            <a:pPr algn="ctr"/>
            <a:endParaRPr lang="pt-BR" sz="1100" dirty="0">
              <a:solidFill>
                <a:srgbClr val="FFFF00"/>
              </a:solidFill>
            </a:endParaRPr>
          </a:p>
          <a:p>
            <a:pPr algn="ctr"/>
            <a:r>
              <a:rPr lang="pt-BR" dirty="0" smtClean="0">
                <a:solidFill>
                  <a:srgbClr val="FFFF00"/>
                </a:solidFill>
              </a:rPr>
              <a:t>Nível 3</a:t>
            </a:r>
            <a:endParaRPr lang="pt-BR" dirty="0">
              <a:solidFill>
                <a:srgbClr val="FFFF00"/>
              </a:solidFill>
            </a:endParaRPr>
          </a:p>
        </p:txBody>
      </p:sp>
      <p:cxnSp>
        <p:nvCxnSpPr>
          <p:cNvPr id="95" name="Conector de seta reta 94"/>
          <p:cNvCxnSpPr/>
          <p:nvPr/>
        </p:nvCxnSpPr>
        <p:spPr>
          <a:xfrm>
            <a:off x="1710491" y="5813922"/>
            <a:ext cx="833073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de seta reta 95"/>
          <p:cNvCxnSpPr/>
          <p:nvPr/>
        </p:nvCxnSpPr>
        <p:spPr>
          <a:xfrm>
            <a:off x="1710491" y="5111361"/>
            <a:ext cx="1051065" cy="539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de seta reta 96"/>
          <p:cNvCxnSpPr/>
          <p:nvPr/>
        </p:nvCxnSpPr>
        <p:spPr>
          <a:xfrm>
            <a:off x="1710491" y="4414196"/>
            <a:ext cx="1838285" cy="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de seta reta 97"/>
          <p:cNvCxnSpPr/>
          <p:nvPr/>
        </p:nvCxnSpPr>
        <p:spPr>
          <a:xfrm>
            <a:off x="1710491" y="3717032"/>
            <a:ext cx="250783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339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Implementação de árvore binária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43704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Podemos: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Criar árvore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Inserir um elemento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Remover um elemento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Acessar um elemento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Destruir a árvore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Depende da alocação de memória usada: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Estática (vetor) ou D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inâmica (lista encadeada)</a:t>
            </a:r>
          </a:p>
        </p:txBody>
      </p:sp>
    </p:spTree>
    <p:extLst>
      <p:ext uri="{BB962C8B-B14F-4D97-AF65-F5344CB8AC3E}">
        <p14:creationId xmlns:p14="http://schemas.microsoft.com/office/powerpoint/2010/main" val="19577207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Alocação estática (</a:t>
            </a:r>
            <a:r>
              <a:rPr lang="pt-BR" sz="4800" b="0" i="0" spc="-150" dirty="0" err="1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heap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)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13049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Uso de </a:t>
            </a:r>
            <a:r>
              <a:rPr lang="pt-BR" dirty="0" err="1" smtClean="0"/>
              <a:t>array</a:t>
            </a:r>
            <a:r>
              <a:rPr lang="pt-BR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Usa 2 funções  para retornar a posição dos filhos à esquerda e à direita de um pai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95366" y="2867537"/>
            <a:ext cx="3147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FILHO_ESQ(PAI) = 2 * PAI + 1</a:t>
            </a:r>
          </a:p>
          <a:p>
            <a:r>
              <a:rPr lang="pt-BR" dirty="0" smtClean="0"/>
              <a:t>FILHO_DIR(PAI</a:t>
            </a:r>
            <a:r>
              <a:rPr lang="pt-BR" dirty="0"/>
              <a:t>) = 2 * PAI + 2</a:t>
            </a:r>
          </a:p>
        </p:txBody>
      </p:sp>
      <p:sp>
        <p:nvSpPr>
          <p:cNvPr id="7" name="Elipse 6"/>
          <p:cNvSpPr/>
          <p:nvPr/>
        </p:nvSpPr>
        <p:spPr bwMode="auto">
          <a:xfrm>
            <a:off x="1647145" y="4004760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</a:t>
            </a:r>
          </a:p>
        </p:txBody>
      </p:sp>
      <p:sp>
        <p:nvSpPr>
          <p:cNvPr id="8" name="Elipse 7"/>
          <p:cNvSpPr/>
          <p:nvPr/>
        </p:nvSpPr>
        <p:spPr bwMode="auto">
          <a:xfrm>
            <a:off x="990403" y="4629415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B</a:t>
            </a:r>
          </a:p>
        </p:txBody>
      </p:sp>
      <p:sp>
        <p:nvSpPr>
          <p:cNvPr id="9" name="Elipse 8"/>
          <p:cNvSpPr/>
          <p:nvPr/>
        </p:nvSpPr>
        <p:spPr bwMode="auto">
          <a:xfrm>
            <a:off x="2253068" y="4629415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</a:t>
            </a:r>
          </a:p>
        </p:txBody>
      </p:sp>
      <p:sp>
        <p:nvSpPr>
          <p:cNvPr id="10" name="Elipse 9"/>
          <p:cNvSpPr/>
          <p:nvPr/>
        </p:nvSpPr>
        <p:spPr bwMode="auto">
          <a:xfrm>
            <a:off x="206627" y="5401394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D</a:t>
            </a:r>
          </a:p>
        </p:txBody>
      </p:sp>
      <p:sp>
        <p:nvSpPr>
          <p:cNvPr id="11" name="Elipse 10"/>
          <p:cNvSpPr/>
          <p:nvPr/>
        </p:nvSpPr>
        <p:spPr bwMode="auto">
          <a:xfrm>
            <a:off x="1623528" y="5401394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</a:t>
            </a:r>
          </a:p>
        </p:txBody>
      </p:sp>
      <p:sp>
        <p:nvSpPr>
          <p:cNvPr id="12" name="Elipse 11"/>
          <p:cNvSpPr/>
          <p:nvPr/>
        </p:nvSpPr>
        <p:spPr bwMode="auto">
          <a:xfrm>
            <a:off x="990403" y="6141583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</a:t>
            </a:r>
          </a:p>
        </p:txBody>
      </p:sp>
      <p:sp>
        <p:nvSpPr>
          <p:cNvPr id="13" name="Elipse 12"/>
          <p:cNvSpPr/>
          <p:nvPr/>
        </p:nvSpPr>
        <p:spPr bwMode="auto">
          <a:xfrm>
            <a:off x="2253068" y="6141583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</a:t>
            </a:r>
          </a:p>
        </p:txBody>
      </p:sp>
      <p:cxnSp>
        <p:nvCxnSpPr>
          <p:cNvPr id="14" name="Conector reto 13"/>
          <p:cNvCxnSpPr>
            <a:stCxn id="7" idx="3"/>
            <a:endCxn id="8" idx="0"/>
          </p:cNvCxnSpPr>
          <p:nvPr/>
        </p:nvCxnSpPr>
        <p:spPr>
          <a:xfrm flipH="1">
            <a:off x="1206427" y="4409745"/>
            <a:ext cx="503990" cy="219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>
            <a:stCxn id="8" idx="3"/>
            <a:endCxn id="10" idx="0"/>
          </p:cNvCxnSpPr>
          <p:nvPr/>
        </p:nvCxnSpPr>
        <p:spPr>
          <a:xfrm flipH="1">
            <a:off x="422651" y="5034400"/>
            <a:ext cx="631024" cy="366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>
            <a:stCxn id="7" idx="5"/>
            <a:endCxn id="9" idx="0"/>
          </p:cNvCxnSpPr>
          <p:nvPr/>
        </p:nvCxnSpPr>
        <p:spPr>
          <a:xfrm>
            <a:off x="2015921" y="4409745"/>
            <a:ext cx="453171" cy="219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8" idx="5"/>
            <a:endCxn id="11" idx="0"/>
          </p:cNvCxnSpPr>
          <p:nvPr/>
        </p:nvCxnSpPr>
        <p:spPr>
          <a:xfrm>
            <a:off x="1359179" y="5034400"/>
            <a:ext cx="480373" cy="366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>
            <a:stCxn id="11" idx="3"/>
            <a:endCxn id="12" idx="0"/>
          </p:cNvCxnSpPr>
          <p:nvPr/>
        </p:nvCxnSpPr>
        <p:spPr>
          <a:xfrm flipH="1">
            <a:off x="1206427" y="5806379"/>
            <a:ext cx="480373" cy="3352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>
            <a:stCxn id="11" idx="5"/>
            <a:endCxn id="13" idx="0"/>
          </p:cNvCxnSpPr>
          <p:nvPr/>
        </p:nvCxnSpPr>
        <p:spPr>
          <a:xfrm>
            <a:off x="1992304" y="5806379"/>
            <a:ext cx="476788" cy="3352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911817"/>
              </p:ext>
            </p:extLst>
          </p:nvPr>
        </p:nvGraphicFramePr>
        <p:xfrm>
          <a:off x="2898120" y="4428786"/>
          <a:ext cx="6096000" cy="5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A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B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C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D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E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F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 smtClean="0"/>
                        <a:t>G</a:t>
                      </a:r>
                      <a:endParaRPr lang="pt-B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Seta em curva para cima 19"/>
          <p:cNvSpPr/>
          <p:nvPr/>
        </p:nvSpPr>
        <p:spPr bwMode="auto">
          <a:xfrm>
            <a:off x="3728805" y="5109454"/>
            <a:ext cx="1059219" cy="539125"/>
          </a:xfrm>
          <a:prstGeom prst="curvedUp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2" name="Seta em curva para cima 21"/>
          <p:cNvSpPr/>
          <p:nvPr/>
        </p:nvSpPr>
        <p:spPr bwMode="auto">
          <a:xfrm>
            <a:off x="3705343" y="5116312"/>
            <a:ext cx="1705939" cy="701267"/>
          </a:xfrm>
          <a:prstGeom prst="curvedUp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2874727" y="4005251"/>
            <a:ext cx="611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0        1        2        3       4       5      6        7       8        9       10     11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5425786" y="5105942"/>
            <a:ext cx="3559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FILHO_ESQ(PAI) = 2 * 1 + 1 = 3</a:t>
            </a:r>
          </a:p>
        </p:txBody>
      </p:sp>
      <p:sp>
        <p:nvSpPr>
          <p:cNvPr id="25" name="Texto explicativo retangular com cantos arredondados 24"/>
          <p:cNvSpPr/>
          <p:nvPr/>
        </p:nvSpPr>
        <p:spPr bwMode="auto">
          <a:xfrm>
            <a:off x="2898120" y="377836"/>
            <a:ext cx="5653785" cy="1375685"/>
          </a:xfrm>
          <a:prstGeom prst="wedgeRoundRectCallout">
            <a:avLst>
              <a:gd name="adj1" fmla="val 53291"/>
              <a:gd name="adj2" fmla="val 101612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Sendo </a:t>
            </a:r>
            <a:r>
              <a:rPr lang="pt-BR" sz="2300" b="1" dirty="0" smtClean="0">
                <a:solidFill>
                  <a:schemeClr val="bg1"/>
                </a:solidFill>
                <a:latin typeface="Segoe" pitchFamily="34" charset="0"/>
              </a:rPr>
              <a:t>B</a:t>
            </a: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 o nó pai e estando na posição </a:t>
            </a:r>
            <a:r>
              <a:rPr lang="pt-BR" sz="2300" b="1" dirty="0" smtClean="0">
                <a:solidFill>
                  <a:schemeClr val="bg1"/>
                </a:solidFill>
                <a:latin typeface="Segoe" pitchFamily="34" charset="0"/>
              </a:rPr>
              <a:t>1</a:t>
            </a: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, vemos </a:t>
            </a:r>
            <a:r>
              <a:rPr lang="pt-BR" sz="2300" b="1" dirty="0" smtClean="0">
                <a:solidFill>
                  <a:schemeClr val="bg1"/>
                </a:solidFill>
                <a:latin typeface="Segoe" pitchFamily="34" charset="0"/>
              </a:rPr>
              <a:t>D</a:t>
            </a: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 e </a:t>
            </a:r>
            <a:r>
              <a:rPr lang="pt-BR" sz="2300" b="1" dirty="0" err="1" smtClean="0">
                <a:solidFill>
                  <a:schemeClr val="bg1"/>
                </a:solidFill>
                <a:latin typeface="Segoe" pitchFamily="34" charset="0"/>
              </a:rPr>
              <a:t>E</a:t>
            </a: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 como seus filhos e suas posições no </a:t>
            </a:r>
            <a:r>
              <a:rPr lang="pt-BR" sz="2300" dirty="0" err="1" smtClean="0">
                <a:solidFill>
                  <a:schemeClr val="bg1"/>
                </a:solidFill>
                <a:latin typeface="Segoe" pitchFamily="34" charset="0"/>
              </a:rPr>
              <a:t>array</a:t>
            </a: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 devem ser </a:t>
            </a:r>
            <a:r>
              <a:rPr lang="pt-BR" sz="2300" b="1" dirty="0" smtClean="0">
                <a:solidFill>
                  <a:schemeClr val="bg1"/>
                </a:solidFill>
                <a:latin typeface="Segoe" pitchFamily="34" charset="0"/>
              </a:rPr>
              <a:t>3</a:t>
            </a: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 e </a:t>
            </a:r>
            <a:r>
              <a:rPr lang="pt-BR" sz="2300" b="1" dirty="0" smtClean="0">
                <a:solidFill>
                  <a:schemeClr val="bg1"/>
                </a:solidFill>
                <a:latin typeface="Segoe" pitchFamily="34" charset="0"/>
              </a:rPr>
              <a:t>4</a:t>
            </a: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 respectivamente.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5425796" y="5447244"/>
            <a:ext cx="3559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</a:rPr>
              <a:t>FILHO_DIR(PAI</a:t>
            </a:r>
            <a:r>
              <a:rPr lang="pt-BR" sz="2000" b="1" dirty="0">
                <a:solidFill>
                  <a:schemeClr val="accent5">
                    <a:lumMod val="75000"/>
                  </a:schemeClr>
                </a:solidFill>
              </a:rPr>
              <a:t>) = 2 * </a:t>
            </a:r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</a:rPr>
              <a:t>1 </a:t>
            </a:r>
            <a:r>
              <a:rPr lang="pt-BR" sz="2000" b="1" dirty="0">
                <a:solidFill>
                  <a:schemeClr val="accent5">
                    <a:lumMod val="75000"/>
                  </a:schemeClr>
                </a:solidFill>
              </a:rPr>
              <a:t>+ </a:t>
            </a:r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</a:rPr>
              <a:t>2 = 4</a:t>
            </a:r>
            <a:endParaRPr lang="pt-BR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28" name="Grupo 27"/>
          <p:cNvGrpSpPr/>
          <p:nvPr/>
        </p:nvGrpSpPr>
        <p:grpSpPr>
          <a:xfrm>
            <a:off x="738163" y="2076196"/>
            <a:ext cx="6707665" cy="2265033"/>
            <a:chOff x="738163" y="2076196"/>
            <a:chExt cx="6707665" cy="2265033"/>
          </a:xfrm>
        </p:grpSpPr>
        <p:sp>
          <p:nvSpPr>
            <p:cNvPr id="27" name="Texto explicativo retangular com cantos arredondados 26"/>
            <p:cNvSpPr/>
            <p:nvPr/>
          </p:nvSpPr>
          <p:spPr bwMode="auto">
            <a:xfrm>
              <a:off x="738163" y="2076196"/>
              <a:ext cx="5653785" cy="1375685"/>
            </a:xfrm>
            <a:prstGeom prst="wedgeRoundRectCallout">
              <a:avLst>
                <a:gd name="adj1" fmla="val 48927"/>
                <a:gd name="adj2" fmla="val 74180"/>
                <a:gd name="adj3" fmla="val 16667"/>
              </a:avLst>
            </a:prstGeom>
            <a:solidFill>
              <a:schemeClr val="tx2"/>
            </a:solidFill>
            <a:ln>
              <a:solidFill>
                <a:schemeClr val="bg1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chemeClr val="bg1"/>
                  </a:solidFill>
                  <a:latin typeface="Segoe" pitchFamily="34" charset="0"/>
                </a:rPr>
                <a:t>Notamos os espaços entre os elementos, justamente por não ser uma árvore binária completa.</a:t>
              </a:r>
              <a:endParaRPr lang="pt-BR" sz="2300" dirty="0">
                <a:solidFill>
                  <a:schemeClr val="bg1"/>
                </a:solidFill>
                <a:latin typeface="Segoe" pitchFamily="34" charset="0"/>
              </a:endParaRPr>
            </a:p>
          </p:txBody>
        </p:sp>
        <p:sp>
          <p:nvSpPr>
            <p:cNvPr id="21" name="Chave esquerda 20"/>
            <p:cNvSpPr/>
            <p:nvPr/>
          </p:nvSpPr>
          <p:spPr>
            <a:xfrm rot="5400000">
              <a:off x="6114994" y="3010394"/>
              <a:ext cx="703562" cy="1958107"/>
            </a:xfrm>
            <a:prstGeom prst="leftBrac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2484218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/>
      <p:bldP spid="24" grpId="0"/>
      <p:bldP spid="25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Alocação dinâmica (lista encadeada)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1329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Cada nó da árvore é tratado como um ponteiro alocado dinamicamente a medida que os dados são inseridos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476339" y="2460109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 bwMode="auto">
          <a:xfrm>
            <a:off x="1647145" y="4004760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</a:t>
            </a:r>
          </a:p>
        </p:txBody>
      </p:sp>
      <p:sp>
        <p:nvSpPr>
          <p:cNvPr id="8" name="Elipse 7"/>
          <p:cNvSpPr/>
          <p:nvPr/>
        </p:nvSpPr>
        <p:spPr bwMode="auto">
          <a:xfrm>
            <a:off x="990403" y="4629415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B</a:t>
            </a:r>
          </a:p>
        </p:txBody>
      </p:sp>
      <p:sp>
        <p:nvSpPr>
          <p:cNvPr id="9" name="Elipse 8"/>
          <p:cNvSpPr/>
          <p:nvPr/>
        </p:nvSpPr>
        <p:spPr bwMode="auto">
          <a:xfrm>
            <a:off x="2253068" y="4629415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</a:t>
            </a:r>
          </a:p>
        </p:txBody>
      </p:sp>
      <p:sp>
        <p:nvSpPr>
          <p:cNvPr id="10" name="Elipse 9"/>
          <p:cNvSpPr/>
          <p:nvPr/>
        </p:nvSpPr>
        <p:spPr bwMode="auto">
          <a:xfrm>
            <a:off x="206627" y="5401394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D</a:t>
            </a:r>
          </a:p>
        </p:txBody>
      </p:sp>
      <p:sp>
        <p:nvSpPr>
          <p:cNvPr id="11" name="Elipse 10"/>
          <p:cNvSpPr/>
          <p:nvPr/>
        </p:nvSpPr>
        <p:spPr bwMode="auto">
          <a:xfrm>
            <a:off x="1623528" y="5401394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</a:t>
            </a:r>
          </a:p>
        </p:txBody>
      </p:sp>
      <p:sp>
        <p:nvSpPr>
          <p:cNvPr id="12" name="Elipse 11"/>
          <p:cNvSpPr/>
          <p:nvPr/>
        </p:nvSpPr>
        <p:spPr bwMode="auto">
          <a:xfrm>
            <a:off x="990403" y="6141583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</a:t>
            </a:r>
          </a:p>
        </p:txBody>
      </p:sp>
      <p:sp>
        <p:nvSpPr>
          <p:cNvPr id="13" name="Elipse 12"/>
          <p:cNvSpPr/>
          <p:nvPr/>
        </p:nvSpPr>
        <p:spPr bwMode="auto">
          <a:xfrm>
            <a:off x="2253068" y="6141583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G</a:t>
            </a:r>
          </a:p>
        </p:txBody>
      </p:sp>
      <p:cxnSp>
        <p:nvCxnSpPr>
          <p:cNvPr id="14" name="Conector reto 13"/>
          <p:cNvCxnSpPr>
            <a:stCxn id="7" idx="3"/>
            <a:endCxn id="8" idx="0"/>
          </p:cNvCxnSpPr>
          <p:nvPr/>
        </p:nvCxnSpPr>
        <p:spPr>
          <a:xfrm flipH="1">
            <a:off x="1206427" y="4409745"/>
            <a:ext cx="503990" cy="219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>
            <a:stCxn id="8" idx="3"/>
            <a:endCxn id="10" idx="0"/>
          </p:cNvCxnSpPr>
          <p:nvPr/>
        </p:nvCxnSpPr>
        <p:spPr>
          <a:xfrm flipH="1">
            <a:off x="422651" y="5034400"/>
            <a:ext cx="631024" cy="366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>
            <a:stCxn id="7" idx="5"/>
            <a:endCxn id="9" idx="0"/>
          </p:cNvCxnSpPr>
          <p:nvPr/>
        </p:nvCxnSpPr>
        <p:spPr>
          <a:xfrm>
            <a:off x="2015921" y="4409745"/>
            <a:ext cx="453171" cy="219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8" idx="5"/>
            <a:endCxn id="11" idx="0"/>
          </p:cNvCxnSpPr>
          <p:nvPr/>
        </p:nvCxnSpPr>
        <p:spPr>
          <a:xfrm>
            <a:off x="1359179" y="5034400"/>
            <a:ext cx="480373" cy="366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>
            <a:stCxn id="11" idx="3"/>
            <a:endCxn id="12" idx="0"/>
          </p:cNvCxnSpPr>
          <p:nvPr/>
        </p:nvCxnSpPr>
        <p:spPr>
          <a:xfrm flipH="1">
            <a:off x="1206427" y="5806379"/>
            <a:ext cx="480373" cy="3352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>
            <a:stCxn id="11" idx="5"/>
            <a:endCxn id="13" idx="0"/>
          </p:cNvCxnSpPr>
          <p:nvPr/>
        </p:nvCxnSpPr>
        <p:spPr>
          <a:xfrm>
            <a:off x="1992304" y="5806379"/>
            <a:ext cx="476788" cy="3352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25029"/>
              </p:ext>
            </p:extLst>
          </p:nvPr>
        </p:nvGraphicFramePr>
        <p:xfrm>
          <a:off x="4499992" y="2843284"/>
          <a:ext cx="2376264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088"/>
                <a:gridCol w="792088"/>
                <a:gridCol w="7920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*</a:t>
                      </a:r>
                      <a:r>
                        <a:rPr lang="pt-BR" sz="1800" b="0" dirty="0" err="1" smtClean="0"/>
                        <a:t>esq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dado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*</a:t>
                      </a:r>
                      <a:r>
                        <a:rPr lang="pt-BR" sz="1800" b="0" dirty="0" err="1" smtClean="0"/>
                        <a:t>dir</a:t>
                      </a:r>
                      <a:endParaRPr lang="pt-BR" sz="18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el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077821"/>
              </p:ext>
            </p:extLst>
          </p:nvPr>
        </p:nvGraphicFramePr>
        <p:xfrm>
          <a:off x="3167844" y="4334160"/>
          <a:ext cx="2376264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088"/>
                <a:gridCol w="792088"/>
                <a:gridCol w="7920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*</a:t>
                      </a:r>
                      <a:r>
                        <a:rPr lang="pt-BR" sz="1800" b="0" dirty="0" err="1" smtClean="0"/>
                        <a:t>esq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dado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*</a:t>
                      </a:r>
                      <a:r>
                        <a:rPr lang="pt-BR" sz="1800" b="0" dirty="0" err="1" smtClean="0"/>
                        <a:t>dir</a:t>
                      </a:r>
                      <a:endParaRPr lang="pt-BR" sz="18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e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077821"/>
              </p:ext>
            </p:extLst>
          </p:nvPr>
        </p:nvGraphicFramePr>
        <p:xfrm>
          <a:off x="5940152" y="4334160"/>
          <a:ext cx="2376264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088"/>
                <a:gridCol w="792088"/>
                <a:gridCol w="7920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*</a:t>
                      </a:r>
                      <a:r>
                        <a:rPr lang="pt-BR" sz="1800" b="0" dirty="0" err="1" smtClean="0"/>
                        <a:t>esq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dado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*</a:t>
                      </a:r>
                      <a:r>
                        <a:rPr lang="pt-BR" sz="1800" b="0" dirty="0" err="1" smtClean="0"/>
                        <a:t>dir</a:t>
                      </a:r>
                      <a:endParaRPr lang="pt-BR" sz="1800" b="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0" name="Conector reto 29"/>
          <p:cNvCxnSpPr/>
          <p:nvPr/>
        </p:nvCxnSpPr>
        <p:spPr>
          <a:xfrm flipV="1">
            <a:off x="4355976" y="3214124"/>
            <a:ext cx="576064" cy="1120036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 flipH="1" flipV="1">
            <a:off x="6516216" y="3214124"/>
            <a:ext cx="576064" cy="1120036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4095526" y="4720946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B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6860373" y="4720946"/>
            <a:ext cx="46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</a:t>
            </a:r>
            <a:endParaRPr lang="pt-BR" dirty="0"/>
          </a:p>
        </p:txBody>
      </p:sp>
      <p:grpSp>
        <p:nvGrpSpPr>
          <p:cNvPr id="36" name="Grupo 35"/>
          <p:cNvGrpSpPr/>
          <p:nvPr/>
        </p:nvGrpSpPr>
        <p:grpSpPr>
          <a:xfrm>
            <a:off x="3035360" y="2438299"/>
            <a:ext cx="5653785" cy="4027664"/>
            <a:chOff x="3035360" y="2438299"/>
            <a:chExt cx="5653785" cy="4027664"/>
          </a:xfrm>
        </p:grpSpPr>
        <p:sp>
          <p:nvSpPr>
            <p:cNvPr id="31" name="Retângulo de cantos arredondados 30"/>
            <p:cNvSpPr/>
            <p:nvPr/>
          </p:nvSpPr>
          <p:spPr bwMode="auto">
            <a:xfrm>
              <a:off x="4211960" y="2438299"/>
              <a:ext cx="2916324" cy="1215992"/>
            </a:xfrm>
            <a:prstGeom prst="roundRect">
              <a:avLst/>
            </a:prstGeom>
            <a:noFill/>
            <a:ln w="28575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5" name="Texto explicativo retangular com cantos arredondados 24"/>
            <p:cNvSpPr/>
            <p:nvPr/>
          </p:nvSpPr>
          <p:spPr bwMode="auto">
            <a:xfrm>
              <a:off x="3035360" y="5090278"/>
              <a:ext cx="5653785" cy="1375685"/>
            </a:xfrm>
            <a:prstGeom prst="wedgeRoundRectCallout">
              <a:avLst>
                <a:gd name="adj1" fmla="val -3958"/>
                <a:gd name="adj2" fmla="val -154767"/>
                <a:gd name="adj3" fmla="val 16667"/>
              </a:avLst>
            </a:prstGeom>
            <a:solidFill>
              <a:schemeClr val="tx2"/>
            </a:solidFill>
            <a:ln>
              <a:solidFill>
                <a:schemeClr val="bg1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chemeClr val="bg1"/>
                  </a:solidFill>
                  <a:latin typeface="Segoe" pitchFamily="34" charset="0"/>
                </a:rPr>
                <a:t>Cada nó passa a ser composto por 3 elementos (1 ponteiro pra esquerda, 1 informação, 1 ponteiro pra direita)</a:t>
              </a:r>
              <a:endParaRPr lang="pt-BR" sz="2300" dirty="0">
                <a:solidFill>
                  <a:schemeClr val="bg1"/>
                </a:solidFill>
                <a:latin typeface="Segoe" pitchFamily="34" charset="0"/>
              </a:endParaRPr>
            </a:p>
          </p:txBody>
        </p:sp>
      </p:grpSp>
      <p:sp>
        <p:nvSpPr>
          <p:cNvPr id="37" name="Texto explicativo retangular com cantos arredondados 36"/>
          <p:cNvSpPr/>
          <p:nvPr/>
        </p:nvSpPr>
        <p:spPr bwMode="auto">
          <a:xfrm>
            <a:off x="3035359" y="810812"/>
            <a:ext cx="5653785" cy="1512387"/>
          </a:xfrm>
          <a:prstGeom prst="wedgeRoundRectCallout">
            <a:avLst>
              <a:gd name="adj1" fmla="val 48156"/>
              <a:gd name="adj2" fmla="val 107943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Diferente da alocação estática, agora não precisamos mais saber o tamanho da árvore, pois conseguiremos criar os nós a medida que tivermos necessidade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6659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Implementando uma árvore binária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9" y="1398589"/>
            <a:ext cx="8385911" cy="2677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Com alocação dinâmica;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Para guardar o primeiro nó da árvore utilizamos um “ponteiro para ponteiro”.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Ele pode guardar o endereço do ponteiro, assim fica fácil mudar quem é a raiz da árvore se necessário.</a:t>
            </a:r>
          </a:p>
        </p:txBody>
      </p:sp>
      <p:sp>
        <p:nvSpPr>
          <p:cNvPr id="5" name="Elipse 4"/>
          <p:cNvSpPr/>
          <p:nvPr/>
        </p:nvSpPr>
        <p:spPr bwMode="auto">
          <a:xfrm>
            <a:off x="5688757" y="4718578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</a:t>
            </a:r>
          </a:p>
        </p:txBody>
      </p:sp>
      <p:sp>
        <p:nvSpPr>
          <p:cNvPr id="6" name="Elipse 5"/>
          <p:cNvSpPr/>
          <p:nvPr/>
        </p:nvSpPr>
        <p:spPr bwMode="auto">
          <a:xfrm>
            <a:off x="5032015" y="5343233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B</a:t>
            </a:r>
          </a:p>
        </p:txBody>
      </p:sp>
      <p:sp>
        <p:nvSpPr>
          <p:cNvPr id="7" name="Elipse 6"/>
          <p:cNvSpPr/>
          <p:nvPr/>
        </p:nvSpPr>
        <p:spPr bwMode="auto">
          <a:xfrm>
            <a:off x="6294680" y="5343233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</a:t>
            </a:r>
          </a:p>
        </p:txBody>
      </p:sp>
      <p:sp>
        <p:nvSpPr>
          <p:cNvPr id="8" name="Elipse 7"/>
          <p:cNvSpPr/>
          <p:nvPr/>
        </p:nvSpPr>
        <p:spPr bwMode="auto">
          <a:xfrm>
            <a:off x="4248239" y="6115212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D</a:t>
            </a:r>
          </a:p>
        </p:txBody>
      </p:sp>
      <p:sp>
        <p:nvSpPr>
          <p:cNvPr id="9" name="Elipse 8"/>
          <p:cNvSpPr/>
          <p:nvPr/>
        </p:nvSpPr>
        <p:spPr bwMode="auto">
          <a:xfrm>
            <a:off x="5665140" y="6115212"/>
            <a:ext cx="432048" cy="47446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</a:t>
            </a:r>
          </a:p>
        </p:txBody>
      </p:sp>
      <p:cxnSp>
        <p:nvCxnSpPr>
          <p:cNvPr id="10" name="Conector reto 9"/>
          <p:cNvCxnSpPr>
            <a:stCxn id="5" idx="3"/>
            <a:endCxn id="6" idx="0"/>
          </p:cNvCxnSpPr>
          <p:nvPr/>
        </p:nvCxnSpPr>
        <p:spPr>
          <a:xfrm flipH="1">
            <a:off x="5248039" y="5123563"/>
            <a:ext cx="503990" cy="219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>
            <a:stCxn id="6" idx="3"/>
            <a:endCxn id="8" idx="0"/>
          </p:cNvCxnSpPr>
          <p:nvPr/>
        </p:nvCxnSpPr>
        <p:spPr>
          <a:xfrm flipH="1">
            <a:off x="4464263" y="5748218"/>
            <a:ext cx="631024" cy="366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>
            <a:stCxn id="5" idx="5"/>
            <a:endCxn id="7" idx="0"/>
          </p:cNvCxnSpPr>
          <p:nvPr/>
        </p:nvCxnSpPr>
        <p:spPr>
          <a:xfrm>
            <a:off x="6057533" y="5123563"/>
            <a:ext cx="453171" cy="2196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6" idx="5"/>
            <a:endCxn id="9" idx="0"/>
          </p:cNvCxnSpPr>
          <p:nvPr/>
        </p:nvCxnSpPr>
        <p:spPr>
          <a:xfrm>
            <a:off x="5400791" y="5748218"/>
            <a:ext cx="480373" cy="3669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5264318" y="3778591"/>
            <a:ext cx="130918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raiz</a:t>
            </a:r>
            <a:endParaRPr lang="pt-BR" dirty="0"/>
          </a:p>
        </p:txBody>
      </p:sp>
      <p:cxnSp>
        <p:nvCxnSpPr>
          <p:cNvPr id="15" name="Conector de seta reta 14"/>
          <p:cNvCxnSpPr>
            <a:stCxn id="14" idx="2"/>
            <a:endCxn id="5" idx="0"/>
          </p:cNvCxnSpPr>
          <p:nvPr/>
        </p:nvCxnSpPr>
        <p:spPr>
          <a:xfrm flipH="1">
            <a:off x="5904781" y="4147923"/>
            <a:ext cx="14129" cy="57065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7546830" y="3856847"/>
            <a:ext cx="710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NO</a:t>
            </a:r>
            <a:endParaRPr lang="pt-BR" dirty="0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196795"/>
              </p:ext>
            </p:extLst>
          </p:nvPr>
        </p:nvGraphicFramePr>
        <p:xfrm>
          <a:off x="6723911" y="4240022"/>
          <a:ext cx="2376264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088"/>
                <a:gridCol w="792088"/>
                <a:gridCol w="7920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*</a:t>
                      </a:r>
                      <a:r>
                        <a:rPr lang="pt-BR" sz="1800" b="0" dirty="0" err="1" smtClean="0"/>
                        <a:t>esq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dado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 smtClean="0"/>
                        <a:t>*</a:t>
                      </a:r>
                      <a:r>
                        <a:rPr lang="pt-BR" sz="1800" b="0" dirty="0" err="1" smtClean="0"/>
                        <a:t>dir</a:t>
                      </a:r>
                      <a:endParaRPr lang="pt-BR" sz="18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have esquerda 18"/>
          <p:cNvSpPr/>
          <p:nvPr/>
        </p:nvSpPr>
        <p:spPr>
          <a:xfrm>
            <a:off x="3474092" y="3778591"/>
            <a:ext cx="703562" cy="285017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1331640" y="4941168"/>
            <a:ext cx="2142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err="1" smtClean="0">
                <a:solidFill>
                  <a:srgbClr val="FFFF00"/>
                </a:solidFill>
              </a:rPr>
              <a:t>ArvBin</a:t>
            </a:r>
            <a:r>
              <a:rPr lang="pt-BR" sz="2800" dirty="0" smtClean="0">
                <a:solidFill>
                  <a:srgbClr val="FFFF00"/>
                </a:solidFill>
              </a:rPr>
              <a:t>* raiz</a:t>
            </a:r>
            <a:endParaRPr lang="pt-BR" sz="2800" dirty="0">
              <a:solidFill>
                <a:srgbClr val="FFFF00"/>
              </a:solidFill>
            </a:endParaRPr>
          </a:p>
        </p:txBody>
      </p:sp>
      <p:sp>
        <p:nvSpPr>
          <p:cNvPr id="21" name="Texto explicativo retangular com cantos arredondados 20"/>
          <p:cNvSpPr/>
          <p:nvPr/>
        </p:nvSpPr>
        <p:spPr bwMode="auto">
          <a:xfrm>
            <a:off x="251521" y="810812"/>
            <a:ext cx="8437624" cy="1992139"/>
          </a:xfrm>
          <a:prstGeom prst="wedgeRoundRectCallout">
            <a:avLst>
              <a:gd name="adj1" fmla="val 24073"/>
              <a:gd name="adj2" fmla="val 96286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Uma árvore binária de busca ter um “ponteiro para ponteiro” não muda muito, mas em árvores balanceadas por exemplo é essencial, pois lá a raiz da árvore muda constantemente.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latin typeface="Segoe" pitchFamily="34" charset="0"/>
              </a:rPr>
              <a:t>E isso resolve o problema de saber quem é o ponteiro raiz.</a:t>
            </a:r>
            <a:endParaRPr lang="pt-BR" sz="2300" dirty="0">
              <a:solidFill>
                <a:schemeClr val="bg1"/>
              </a:solidFill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0102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/>
      <p:bldP spid="19" grpId="0" animBg="1"/>
      <p:bldP spid="20" grpId="0"/>
      <p:bldP spid="21" grpId="0" animBg="1"/>
    </p:bld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1222</TotalTime>
  <Words>3282</Words>
  <Application>Microsoft Office PowerPoint</Application>
  <PresentationFormat>Apresentação na tela (4:3)</PresentationFormat>
  <Paragraphs>399</Paragraphs>
  <Slides>22</Slides>
  <Notes>21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ESTRUTURAS DE DADOS</vt:lpstr>
      <vt:lpstr>Apresentação do PowerPoint</vt:lpstr>
      <vt:lpstr>Características</vt:lpstr>
      <vt:lpstr>Características</vt:lpstr>
      <vt:lpstr>Características</vt:lpstr>
      <vt:lpstr>Implementação de árvore binária</vt:lpstr>
      <vt:lpstr>Alocação estática (heap)</vt:lpstr>
      <vt:lpstr>Alocação dinâmica (lista encadeada)</vt:lpstr>
      <vt:lpstr>Implementando uma árvore binária</vt:lpstr>
      <vt:lpstr>Criando os tipos</vt:lpstr>
      <vt:lpstr>Criando/Destruindo a árvore binária</vt:lpstr>
      <vt:lpstr>Criação da árvore binária</vt:lpstr>
      <vt:lpstr>Destruição da árvore binária</vt:lpstr>
      <vt:lpstr>Informações básicas</vt:lpstr>
      <vt:lpstr>Informações básicas: Vazia?</vt:lpstr>
      <vt:lpstr>Informações básicas: Altura?</vt:lpstr>
      <vt:lpstr>Informações básicas: Número nós?</vt:lpstr>
      <vt:lpstr>Percorrendo uma árvore binária</vt:lpstr>
      <vt:lpstr>Percorrendo uma árvore binária</vt:lpstr>
      <vt:lpstr>Percorrendo: Pré-Ordem</vt:lpstr>
      <vt:lpstr>Percorrendo: Em-Ordem</vt:lpstr>
      <vt:lpstr>Percorrendo: Pós-Ordem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de Dados</dc:title>
  <dc:creator>varajao</dc:creator>
  <cp:keywords/>
  <cp:lastModifiedBy>varajao</cp:lastModifiedBy>
  <cp:revision>157</cp:revision>
  <dcterms:created xsi:type="dcterms:W3CDTF">2015-06-30T13:28:46Z</dcterms:created>
  <dcterms:modified xsi:type="dcterms:W3CDTF">2020-06-02T23:30:58Z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