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20"/>
  </p:notesMasterIdLst>
  <p:sldIdLst>
    <p:sldId id="257" r:id="rId4"/>
    <p:sldId id="294" r:id="rId5"/>
    <p:sldId id="319" r:id="rId6"/>
    <p:sldId id="339" r:id="rId7"/>
    <p:sldId id="337" r:id="rId8"/>
    <p:sldId id="340" r:id="rId9"/>
    <p:sldId id="342" r:id="rId10"/>
    <p:sldId id="343" r:id="rId11"/>
    <p:sldId id="344" r:id="rId12"/>
    <p:sldId id="346" r:id="rId13"/>
    <p:sldId id="347" r:id="rId14"/>
    <p:sldId id="345" r:id="rId15"/>
    <p:sldId id="348" r:id="rId16"/>
    <p:sldId id="349" r:id="rId17"/>
    <p:sldId id="350" r:id="rId18"/>
    <p:sldId id="35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02" autoAdjust="0"/>
    <p:restoredTop sz="94660"/>
  </p:normalViewPr>
  <p:slideViewPr>
    <p:cSldViewPr>
      <p:cViewPr varScale="1">
        <p:scale>
          <a:sx n="92" d="100"/>
          <a:sy n="92" d="100"/>
        </p:scale>
        <p:origin x="172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2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91216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819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09690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45113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34648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6153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079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8053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5630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3782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6832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991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4886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6/4/2020 5:32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9951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ESTRUTURAS DE DADOS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15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Remoção de um valor na árvore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18651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Podem ocorrer remoções de três formas:</a:t>
            </a:r>
          </a:p>
          <a:p>
            <a:pPr marL="517525" lvl="1" indent="0">
              <a:buNone/>
            </a:pPr>
            <a:r>
              <a:rPr lang="pt-BR" dirty="0" smtClean="0">
                <a:solidFill>
                  <a:srgbClr val="FFFFFF"/>
                </a:solidFill>
              </a:rPr>
              <a:t>1. De um nó folha (sem filhos)</a:t>
            </a:r>
          </a:p>
          <a:p>
            <a:pPr marL="517525" lvl="1" indent="0">
              <a:buNone/>
            </a:pPr>
            <a:r>
              <a:rPr lang="pt-BR" dirty="0" smtClean="0">
                <a:solidFill>
                  <a:srgbClr val="FFFFFF"/>
                </a:solidFill>
              </a:rPr>
              <a:t>2. De um nó com 1 filho</a:t>
            </a:r>
          </a:p>
          <a:p>
            <a:pPr marL="517525" lvl="1" indent="0">
              <a:buNone/>
            </a:pPr>
            <a:r>
              <a:rPr lang="pt-BR" dirty="0" smtClean="0">
                <a:solidFill>
                  <a:srgbClr val="FFFFFF"/>
                </a:solidFill>
              </a:rPr>
              <a:t>3. De um nó com 2 filhos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6999419" y="1999291"/>
            <a:ext cx="132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ÁRVORE BINÁRIA DE BUSCA</a:t>
            </a:r>
            <a:endParaRPr lang="pt-BR" dirty="0">
              <a:solidFill>
                <a:srgbClr val="FFFF00"/>
              </a:solidFill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497586" y="3504856"/>
            <a:ext cx="1930225" cy="2367707"/>
            <a:chOff x="1310110" y="3573016"/>
            <a:chExt cx="1981556" cy="2367707"/>
          </a:xfrm>
        </p:grpSpPr>
        <p:sp>
          <p:nvSpPr>
            <p:cNvPr id="14" name="Elipse 13"/>
            <p:cNvSpPr/>
            <p:nvPr/>
          </p:nvSpPr>
          <p:spPr bwMode="auto">
            <a:xfrm>
              <a:off x="2051720" y="3573016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50</a:t>
              </a:r>
            </a:p>
          </p:txBody>
        </p:sp>
        <p:sp>
          <p:nvSpPr>
            <p:cNvPr id="24" name="Elipse 23"/>
            <p:cNvSpPr/>
            <p:nvPr/>
          </p:nvSpPr>
          <p:spPr bwMode="auto">
            <a:xfrm>
              <a:off x="1310110" y="4214291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10</a:t>
              </a:r>
            </a:p>
          </p:txBody>
        </p:sp>
        <p:sp>
          <p:nvSpPr>
            <p:cNvPr id="25" name="Elipse 24"/>
            <p:cNvSpPr/>
            <p:nvPr/>
          </p:nvSpPr>
          <p:spPr bwMode="auto">
            <a:xfrm>
              <a:off x="2732936" y="4214291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99</a:t>
              </a:r>
            </a:p>
          </p:txBody>
        </p:sp>
        <p:sp>
          <p:nvSpPr>
            <p:cNvPr id="27" name="Elipse 26"/>
            <p:cNvSpPr/>
            <p:nvPr/>
          </p:nvSpPr>
          <p:spPr bwMode="auto">
            <a:xfrm>
              <a:off x="2051720" y="4840618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30</a:t>
              </a:r>
            </a:p>
          </p:txBody>
        </p:sp>
        <p:sp>
          <p:nvSpPr>
            <p:cNvPr id="28" name="Elipse 27"/>
            <p:cNvSpPr/>
            <p:nvPr/>
          </p:nvSpPr>
          <p:spPr bwMode="auto">
            <a:xfrm>
              <a:off x="1310110" y="5415451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25</a:t>
              </a:r>
            </a:p>
          </p:txBody>
        </p:sp>
        <p:sp>
          <p:nvSpPr>
            <p:cNvPr id="29" name="Elipse 28"/>
            <p:cNvSpPr/>
            <p:nvPr/>
          </p:nvSpPr>
          <p:spPr bwMode="auto">
            <a:xfrm>
              <a:off x="2732936" y="5415451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45</a:t>
              </a:r>
            </a:p>
          </p:txBody>
        </p:sp>
        <p:cxnSp>
          <p:nvCxnSpPr>
            <p:cNvPr id="30" name="Conector reto 29"/>
            <p:cNvCxnSpPr>
              <a:stCxn id="14" idx="3"/>
              <a:endCxn id="24" idx="0"/>
            </p:cNvCxnSpPr>
            <p:nvPr/>
          </p:nvCxnSpPr>
          <p:spPr>
            <a:xfrm flipH="1">
              <a:off x="1589475" y="4021364"/>
              <a:ext cx="544069" cy="1929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to 31"/>
            <p:cNvCxnSpPr>
              <a:stCxn id="14" idx="5"/>
              <a:endCxn id="25" idx="0"/>
            </p:cNvCxnSpPr>
            <p:nvPr/>
          </p:nvCxnSpPr>
          <p:spPr>
            <a:xfrm>
              <a:off x="2528626" y="4021364"/>
              <a:ext cx="483675" cy="1929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to 32"/>
            <p:cNvCxnSpPr>
              <a:stCxn id="24" idx="5"/>
              <a:endCxn id="27" idx="0"/>
            </p:cNvCxnSpPr>
            <p:nvPr/>
          </p:nvCxnSpPr>
          <p:spPr>
            <a:xfrm>
              <a:off x="1787016" y="4662639"/>
              <a:ext cx="544069" cy="17797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to 33"/>
            <p:cNvCxnSpPr>
              <a:stCxn id="27" idx="3"/>
              <a:endCxn id="28" idx="0"/>
            </p:cNvCxnSpPr>
            <p:nvPr/>
          </p:nvCxnSpPr>
          <p:spPr>
            <a:xfrm flipH="1">
              <a:off x="1589475" y="5288966"/>
              <a:ext cx="544069" cy="12648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to 35"/>
            <p:cNvCxnSpPr>
              <a:stCxn id="27" idx="5"/>
              <a:endCxn id="29" idx="0"/>
            </p:cNvCxnSpPr>
            <p:nvPr/>
          </p:nvCxnSpPr>
          <p:spPr>
            <a:xfrm>
              <a:off x="2528626" y="5288966"/>
              <a:ext cx="483675" cy="12648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aixaDeTexto 43"/>
          <p:cNvSpPr txBox="1"/>
          <p:nvPr/>
        </p:nvSpPr>
        <p:spPr>
          <a:xfrm>
            <a:off x="571381" y="3415950"/>
            <a:ext cx="314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1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1558559" y="4653136"/>
            <a:ext cx="727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 smtClean="0"/>
              <a:t>ant</a:t>
            </a:r>
            <a:endParaRPr lang="pt-BR" dirty="0"/>
          </a:p>
        </p:txBody>
      </p:sp>
      <p:sp>
        <p:nvSpPr>
          <p:cNvPr id="46" name="CaixaDeTexto 45"/>
          <p:cNvSpPr txBox="1"/>
          <p:nvPr/>
        </p:nvSpPr>
        <p:spPr>
          <a:xfrm>
            <a:off x="2172424" y="5085184"/>
            <a:ext cx="727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atual</a:t>
            </a:r>
            <a:endParaRPr lang="pt-BR" dirty="0"/>
          </a:p>
        </p:txBody>
      </p:sp>
      <p:sp>
        <p:nvSpPr>
          <p:cNvPr id="10" name="Multiplicar 9"/>
          <p:cNvSpPr/>
          <p:nvPr/>
        </p:nvSpPr>
        <p:spPr bwMode="auto">
          <a:xfrm>
            <a:off x="1749802" y="5224723"/>
            <a:ext cx="819582" cy="796565"/>
          </a:xfrm>
          <a:prstGeom prst="mathMultiply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4" name="Seta em curva para baixo 53"/>
          <p:cNvSpPr/>
          <p:nvPr/>
        </p:nvSpPr>
        <p:spPr bwMode="auto">
          <a:xfrm rot="2076744">
            <a:off x="1721506" y="5168672"/>
            <a:ext cx="1296144" cy="36837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2332347" y="5860130"/>
            <a:ext cx="727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FF00"/>
                </a:solidFill>
              </a:rPr>
              <a:t>NULL</a:t>
            </a:r>
            <a:endParaRPr lang="pt-BR" b="1" dirty="0">
              <a:solidFill>
                <a:srgbClr val="FFFF00"/>
              </a:solidFill>
            </a:endParaRPr>
          </a:p>
        </p:txBody>
      </p:sp>
      <p:grpSp>
        <p:nvGrpSpPr>
          <p:cNvPr id="70" name="Grupo 69"/>
          <p:cNvGrpSpPr/>
          <p:nvPr/>
        </p:nvGrpSpPr>
        <p:grpSpPr>
          <a:xfrm>
            <a:off x="3643924" y="3492423"/>
            <a:ext cx="1930225" cy="2367707"/>
            <a:chOff x="1310110" y="3573016"/>
            <a:chExt cx="1981556" cy="2367707"/>
          </a:xfrm>
        </p:grpSpPr>
        <p:sp>
          <p:nvSpPr>
            <p:cNvPr id="71" name="Elipse 70"/>
            <p:cNvSpPr/>
            <p:nvPr/>
          </p:nvSpPr>
          <p:spPr bwMode="auto">
            <a:xfrm>
              <a:off x="2051720" y="3573016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50</a:t>
              </a:r>
            </a:p>
          </p:txBody>
        </p:sp>
        <p:sp>
          <p:nvSpPr>
            <p:cNvPr id="72" name="Elipse 71"/>
            <p:cNvSpPr/>
            <p:nvPr/>
          </p:nvSpPr>
          <p:spPr bwMode="auto">
            <a:xfrm>
              <a:off x="1310110" y="4214291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10</a:t>
              </a:r>
            </a:p>
          </p:txBody>
        </p:sp>
        <p:sp>
          <p:nvSpPr>
            <p:cNvPr id="73" name="Elipse 72"/>
            <p:cNvSpPr/>
            <p:nvPr/>
          </p:nvSpPr>
          <p:spPr bwMode="auto">
            <a:xfrm>
              <a:off x="2732936" y="4214291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99</a:t>
              </a:r>
            </a:p>
          </p:txBody>
        </p:sp>
        <p:sp>
          <p:nvSpPr>
            <p:cNvPr id="74" name="Elipse 73"/>
            <p:cNvSpPr/>
            <p:nvPr/>
          </p:nvSpPr>
          <p:spPr bwMode="auto">
            <a:xfrm>
              <a:off x="2051720" y="4840618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30</a:t>
              </a:r>
            </a:p>
          </p:txBody>
        </p:sp>
        <p:sp>
          <p:nvSpPr>
            <p:cNvPr id="76" name="Elipse 75"/>
            <p:cNvSpPr/>
            <p:nvPr/>
          </p:nvSpPr>
          <p:spPr bwMode="auto">
            <a:xfrm>
              <a:off x="2732936" y="5415451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45</a:t>
              </a:r>
            </a:p>
          </p:txBody>
        </p:sp>
        <p:cxnSp>
          <p:nvCxnSpPr>
            <p:cNvPr id="77" name="Conector reto 76"/>
            <p:cNvCxnSpPr>
              <a:stCxn id="71" idx="3"/>
              <a:endCxn id="72" idx="0"/>
            </p:cNvCxnSpPr>
            <p:nvPr/>
          </p:nvCxnSpPr>
          <p:spPr>
            <a:xfrm flipH="1">
              <a:off x="1589475" y="4021364"/>
              <a:ext cx="544069" cy="1929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reto 77"/>
            <p:cNvCxnSpPr>
              <a:stCxn id="71" idx="5"/>
              <a:endCxn id="73" idx="0"/>
            </p:cNvCxnSpPr>
            <p:nvPr/>
          </p:nvCxnSpPr>
          <p:spPr>
            <a:xfrm>
              <a:off x="2528626" y="4021364"/>
              <a:ext cx="483675" cy="1929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ector reto 78"/>
            <p:cNvCxnSpPr>
              <a:stCxn id="72" idx="5"/>
              <a:endCxn id="74" idx="0"/>
            </p:cNvCxnSpPr>
            <p:nvPr/>
          </p:nvCxnSpPr>
          <p:spPr>
            <a:xfrm>
              <a:off x="1787016" y="4662639"/>
              <a:ext cx="544069" cy="17797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to 80"/>
            <p:cNvCxnSpPr>
              <a:stCxn id="74" idx="5"/>
              <a:endCxn id="76" idx="0"/>
            </p:cNvCxnSpPr>
            <p:nvPr/>
          </p:nvCxnSpPr>
          <p:spPr>
            <a:xfrm>
              <a:off x="2528626" y="5288966"/>
              <a:ext cx="483675" cy="12648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CaixaDeTexto 81"/>
          <p:cNvSpPr txBox="1"/>
          <p:nvPr/>
        </p:nvSpPr>
        <p:spPr>
          <a:xfrm>
            <a:off x="3717719" y="3403517"/>
            <a:ext cx="314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2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83" name="CaixaDeTexto 82"/>
          <p:cNvSpPr txBox="1"/>
          <p:nvPr/>
        </p:nvSpPr>
        <p:spPr>
          <a:xfrm>
            <a:off x="3275856" y="3833029"/>
            <a:ext cx="727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 smtClean="0"/>
              <a:t>ant</a:t>
            </a:r>
            <a:endParaRPr lang="pt-BR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4852627" y="4792727"/>
            <a:ext cx="727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atual</a:t>
            </a:r>
            <a:endParaRPr lang="pt-BR" dirty="0"/>
          </a:p>
        </p:txBody>
      </p:sp>
      <p:sp>
        <p:nvSpPr>
          <p:cNvPr id="85" name="Multiplicar 84"/>
          <p:cNvSpPr/>
          <p:nvPr/>
        </p:nvSpPr>
        <p:spPr bwMode="auto">
          <a:xfrm>
            <a:off x="4233786" y="4623777"/>
            <a:ext cx="819582" cy="796565"/>
          </a:xfrm>
          <a:prstGeom prst="mathMultiply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6" name="Seta em curva para baixo 85"/>
          <p:cNvSpPr/>
          <p:nvPr/>
        </p:nvSpPr>
        <p:spPr bwMode="auto">
          <a:xfrm rot="2185850" flipV="1">
            <a:off x="3441928" y="5104863"/>
            <a:ext cx="1649363" cy="531573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grpSp>
        <p:nvGrpSpPr>
          <p:cNvPr id="88" name="Grupo 87"/>
          <p:cNvGrpSpPr/>
          <p:nvPr/>
        </p:nvGrpSpPr>
        <p:grpSpPr>
          <a:xfrm>
            <a:off x="6391631" y="3492423"/>
            <a:ext cx="1930225" cy="2367707"/>
            <a:chOff x="1310110" y="3573016"/>
            <a:chExt cx="1981556" cy="2367707"/>
          </a:xfrm>
        </p:grpSpPr>
        <p:sp>
          <p:nvSpPr>
            <p:cNvPr id="89" name="Elipse 88"/>
            <p:cNvSpPr/>
            <p:nvPr/>
          </p:nvSpPr>
          <p:spPr bwMode="auto">
            <a:xfrm>
              <a:off x="2051720" y="3573016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50</a:t>
              </a:r>
            </a:p>
          </p:txBody>
        </p:sp>
        <p:sp>
          <p:nvSpPr>
            <p:cNvPr id="90" name="Elipse 89"/>
            <p:cNvSpPr/>
            <p:nvPr/>
          </p:nvSpPr>
          <p:spPr bwMode="auto">
            <a:xfrm>
              <a:off x="1310110" y="4214291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10</a:t>
              </a:r>
            </a:p>
          </p:txBody>
        </p:sp>
        <p:sp>
          <p:nvSpPr>
            <p:cNvPr id="91" name="Elipse 90"/>
            <p:cNvSpPr/>
            <p:nvPr/>
          </p:nvSpPr>
          <p:spPr bwMode="auto">
            <a:xfrm>
              <a:off x="2732936" y="4214291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99</a:t>
              </a:r>
            </a:p>
          </p:txBody>
        </p:sp>
        <p:sp>
          <p:nvSpPr>
            <p:cNvPr id="92" name="Elipse 91"/>
            <p:cNvSpPr/>
            <p:nvPr/>
          </p:nvSpPr>
          <p:spPr bwMode="auto">
            <a:xfrm>
              <a:off x="2051720" y="4840618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30</a:t>
              </a:r>
            </a:p>
          </p:txBody>
        </p:sp>
        <p:sp>
          <p:nvSpPr>
            <p:cNvPr id="93" name="Elipse 92"/>
            <p:cNvSpPr/>
            <p:nvPr/>
          </p:nvSpPr>
          <p:spPr bwMode="auto">
            <a:xfrm>
              <a:off x="1310110" y="5415451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25</a:t>
              </a:r>
            </a:p>
          </p:txBody>
        </p:sp>
        <p:sp>
          <p:nvSpPr>
            <p:cNvPr id="94" name="Elipse 93"/>
            <p:cNvSpPr/>
            <p:nvPr/>
          </p:nvSpPr>
          <p:spPr bwMode="auto">
            <a:xfrm>
              <a:off x="2732936" y="5415451"/>
              <a:ext cx="558730" cy="5252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45</a:t>
              </a:r>
            </a:p>
          </p:txBody>
        </p:sp>
        <p:cxnSp>
          <p:nvCxnSpPr>
            <p:cNvPr id="95" name="Conector reto 94"/>
            <p:cNvCxnSpPr>
              <a:stCxn id="89" idx="3"/>
              <a:endCxn id="90" idx="0"/>
            </p:cNvCxnSpPr>
            <p:nvPr/>
          </p:nvCxnSpPr>
          <p:spPr>
            <a:xfrm flipH="1">
              <a:off x="1589475" y="4021364"/>
              <a:ext cx="544069" cy="1929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ector reto 95"/>
            <p:cNvCxnSpPr>
              <a:stCxn id="89" idx="5"/>
              <a:endCxn id="91" idx="0"/>
            </p:cNvCxnSpPr>
            <p:nvPr/>
          </p:nvCxnSpPr>
          <p:spPr>
            <a:xfrm>
              <a:off x="2528626" y="4021364"/>
              <a:ext cx="483675" cy="1929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ector reto 96"/>
            <p:cNvCxnSpPr>
              <a:stCxn id="90" idx="5"/>
              <a:endCxn id="92" idx="0"/>
            </p:cNvCxnSpPr>
            <p:nvPr/>
          </p:nvCxnSpPr>
          <p:spPr>
            <a:xfrm>
              <a:off x="1787016" y="4662639"/>
              <a:ext cx="544069" cy="17797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ector reto 97"/>
            <p:cNvCxnSpPr>
              <a:stCxn id="92" idx="3"/>
              <a:endCxn id="93" idx="0"/>
            </p:cNvCxnSpPr>
            <p:nvPr/>
          </p:nvCxnSpPr>
          <p:spPr>
            <a:xfrm flipH="1">
              <a:off x="1589475" y="5288966"/>
              <a:ext cx="544069" cy="12648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ector reto 98"/>
            <p:cNvCxnSpPr>
              <a:stCxn id="92" idx="5"/>
              <a:endCxn id="94" idx="0"/>
            </p:cNvCxnSpPr>
            <p:nvPr/>
          </p:nvCxnSpPr>
          <p:spPr>
            <a:xfrm>
              <a:off x="2528626" y="5288966"/>
              <a:ext cx="483675" cy="12648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CaixaDeTexto 99"/>
          <p:cNvSpPr txBox="1"/>
          <p:nvPr/>
        </p:nvSpPr>
        <p:spPr>
          <a:xfrm>
            <a:off x="6465426" y="3403517"/>
            <a:ext cx="314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3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101" name="CaixaDeTexto 100"/>
          <p:cNvSpPr txBox="1"/>
          <p:nvPr/>
        </p:nvSpPr>
        <p:spPr>
          <a:xfrm>
            <a:off x="6145175" y="3776799"/>
            <a:ext cx="727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 smtClean="0"/>
              <a:t>ant</a:t>
            </a:r>
            <a:endParaRPr lang="pt-BR" dirty="0"/>
          </a:p>
        </p:txBody>
      </p:sp>
      <p:sp>
        <p:nvSpPr>
          <p:cNvPr id="102" name="CaixaDeTexto 101"/>
          <p:cNvSpPr txBox="1"/>
          <p:nvPr/>
        </p:nvSpPr>
        <p:spPr>
          <a:xfrm>
            <a:off x="8309011" y="5472400"/>
            <a:ext cx="727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atual</a:t>
            </a:r>
            <a:endParaRPr lang="pt-BR" dirty="0"/>
          </a:p>
        </p:txBody>
      </p:sp>
      <p:sp>
        <p:nvSpPr>
          <p:cNvPr id="104" name="Seta em curva para baixo 103"/>
          <p:cNvSpPr/>
          <p:nvPr/>
        </p:nvSpPr>
        <p:spPr bwMode="auto">
          <a:xfrm rot="2400183" flipH="1">
            <a:off x="7487961" y="4804116"/>
            <a:ext cx="1174604" cy="380171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09" name="Elipse 108"/>
          <p:cNvSpPr/>
          <p:nvPr/>
        </p:nvSpPr>
        <p:spPr bwMode="auto">
          <a:xfrm>
            <a:off x="7122836" y="4763919"/>
            <a:ext cx="544256" cy="52527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45</a:t>
            </a:r>
          </a:p>
        </p:txBody>
      </p:sp>
      <p:sp>
        <p:nvSpPr>
          <p:cNvPr id="110" name="Elipse 109"/>
          <p:cNvSpPr/>
          <p:nvPr/>
        </p:nvSpPr>
        <p:spPr bwMode="auto">
          <a:xfrm>
            <a:off x="7764755" y="5316460"/>
            <a:ext cx="544256" cy="52527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111" name="Conector reto 110"/>
          <p:cNvCxnSpPr/>
          <p:nvPr/>
        </p:nvCxnSpPr>
        <p:spPr>
          <a:xfrm>
            <a:off x="7583956" y="5207992"/>
            <a:ext cx="471146" cy="12648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4479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10" grpId="0" animBg="1"/>
      <p:bldP spid="54" grpId="0" animBg="1"/>
      <p:bldP spid="55" grpId="0"/>
      <p:bldP spid="82" grpId="0"/>
      <p:bldP spid="83" grpId="0"/>
      <p:bldP spid="84" grpId="0"/>
      <p:bldP spid="85" grpId="0" animBg="1"/>
      <p:bldP spid="86" grpId="0" animBg="1"/>
      <p:bldP spid="100" grpId="0"/>
      <p:bldP spid="101" grpId="0"/>
      <p:bldP spid="102" grpId="0"/>
      <p:bldP spid="104" grpId="0" animBg="1"/>
      <p:bldP spid="109" grpId="0" animBg="1"/>
      <p:bldP spid="1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Remoção de um valor na árvore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4985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Não se pode remover de uma árvore vazia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Removendo o último nó, a árvore fica vazia, então deve apontar para NULL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pt-BR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Assim como na destruição da árvore, na remoção de um nó teremos duas funções: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Uma busca o elemento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Outra elimina a atual e trata</a:t>
            </a:r>
          </a:p>
        </p:txBody>
      </p:sp>
      <p:sp>
        <p:nvSpPr>
          <p:cNvPr id="14" name="Elipse 13"/>
          <p:cNvSpPr/>
          <p:nvPr/>
        </p:nvSpPr>
        <p:spPr bwMode="auto">
          <a:xfrm>
            <a:off x="4913821" y="3764533"/>
            <a:ext cx="544256" cy="52527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50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6516216" y="2996952"/>
            <a:ext cx="130918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raiz</a:t>
            </a:r>
            <a:endParaRPr lang="pt-BR" dirty="0"/>
          </a:p>
        </p:txBody>
      </p:sp>
      <p:cxnSp>
        <p:nvCxnSpPr>
          <p:cNvPr id="58" name="Conector de seta reta 57"/>
          <p:cNvCxnSpPr>
            <a:stCxn id="57" idx="2"/>
          </p:cNvCxnSpPr>
          <p:nvPr/>
        </p:nvCxnSpPr>
        <p:spPr>
          <a:xfrm flipH="1">
            <a:off x="7156680" y="3366284"/>
            <a:ext cx="14128" cy="38039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ixaDeTexto 58"/>
          <p:cNvSpPr txBox="1"/>
          <p:nvPr/>
        </p:nvSpPr>
        <p:spPr>
          <a:xfrm>
            <a:off x="6808409" y="3715612"/>
            <a:ext cx="710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FF00"/>
                </a:solidFill>
              </a:rPr>
              <a:t>NULL</a:t>
            </a:r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4545486" y="2996952"/>
            <a:ext cx="130918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raiz</a:t>
            </a:r>
            <a:endParaRPr lang="pt-BR" dirty="0"/>
          </a:p>
        </p:txBody>
      </p:sp>
      <p:cxnSp>
        <p:nvCxnSpPr>
          <p:cNvPr id="61" name="Conector de seta reta 60"/>
          <p:cNvCxnSpPr>
            <a:stCxn id="60" idx="2"/>
          </p:cNvCxnSpPr>
          <p:nvPr/>
        </p:nvCxnSpPr>
        <p:spPr>
          <a:xfrm flipH="1">
            <a:off x="5185950" y="3366284"/>
            <a:ext cx="14128" cy="39824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7500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749597"/>
            <a:ext cx="8587399" cy="4678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chamada da rotina</a:t>
            </a: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pt-BR" sz="20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remove_ArvBin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raiz,valor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função que remove o nó e trata os deslocamentos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NO* </a:t>
            </a:r>
            <a:r>
              <a:rPr lang="en-US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remove_atual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atual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(veremos o código a seguir...)</a:t>
            </a: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função que busca o nó para remoção</a:t>
            </a: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remove_ArvBin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*raiz,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valor) {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(veremos o código a seguir...)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280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Remoção de </a:t>
            </a: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um valor na árvore</a:t>
            </a:r>
            <a:endParaRPr lang="pt-BR" sz="2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8222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251521" y="749597"/>
            <a:ext cx="8712968" cy="5733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remove_ArvBin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*raiz,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valor) 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(raiz == NULL)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NO*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NO* atual = *raiz;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(atual != NULL) {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(valor == atual-&gt;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pt-BR" sz="18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//achou </a:t>
            </a:r>
            <a:r>
              <a:rPr lang="pt-BR" sz="18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nó será removido, tratar a remoção</a:t>
            </a:r>
            <a:endParaRPr lang="pt-BR" sz="1800" spc="-15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(atual == *raiz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t-BR" sz="18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está removendo a raiz?</a:t>
            </a:r>
            <a:endParaRPr lang="pt-BR" sz="1800" spc="-1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*raiz =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remove_atual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(atual);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pt-BR" sz="18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não é a raiz</a:t>
            </a:r>
            <a:endParaRPr lang="pt-BR" sz="1800" spc="-15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== atual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remove_atual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(atual);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remove_atual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(atual);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1;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 atual; </a:t>
            </a:r>
            <a:r>
              <a:rPr lang="pt-BR" sz="18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continuar </a:t>
            </a:r>
            <a:r>
              <a:rPr lang="pt-BR" sz="18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procurando o </a:t>
            </a:r>
            <a:r>
              <a:rPr lang="pt-BR" sz="18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nó a ser removido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(valor &gt; atual-&gt;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atual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= atual-&gt;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atual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= atual-&gt;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pt-BR" sz="1800" spc="-1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1800" spc="-1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280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Remoção de </a:t>
            </a: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um valor na árvore</a:t>
            </a:r>
            <a:endParaRPr lang="pt-BR" sz="2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932040" y="433320"/>
            <a:ext cx="3506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busca o nó a ser removido</a:t>
            </a:r>
          </a:p>
        </p:txBody>
      </p:sp>
      <p:sp>
        <p:nvSpPr>
          <p:cNvPr id="5" name="Colchete esquerdo 4"/>
          <p:cNvSpPr/>
          <p:nvPr/>
        </p:nvSpPr>
        <p:spPr>
          <a:xfrm>
            <a:off x="352559" y="2060848"/>
            <a:ext cx="45719" cy="396044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olchete esquerdo 5"/>
          <p:cNvSpPr/>
          <p:nvPr/>
        </p:nvSpPr>
        <p:spPr>
          <a:xfrm>
            <a:off x="611560" y="2348880"/>
            <a:ext cx="45719" cy="244827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olchete esquerdo 6"/>
          <p:cNvSpPr/>
          <p:nvPr/>
        </p:nvSpPr>
        <p:spPr>
          <a:xfrm>
            <a:off x="862309" y="2708920"/>
            <a:ext cx="82535" cy="144016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1111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251521" y="749597"/>
            <a:ext cx="8712968" cy="5990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NO* </a:t>
            </a:r>
            <a:r>
              <a:rPr lang="pt-BR" sz="1700" spc="-15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remove_atual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NO* atual) {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NO *no1, *no2;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(atual-&gt;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== NULL) </a:t>
            </a:r>
            <a:r>
              <a:rPr lang="pt-BR" sz="17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pt-BR" sz="17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7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17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 filho da esquerda. </a:t>
            </a:r>
            <a:r>
              <a:rPr lang="pt-BR" sz="17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aponta p/ filho direita</a:t>
            </a:r>
          </a:p>
          <a:p>
            <a:pPr marL="0" indent="0">
              <a:buNone/>
            </a:pPr>
            <a:r>
              <a:rPr lang="pt-BR" sz="17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7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(trata </a:t>
            </a:r>
            <a:r>
              <a:rPr lang="pt-BR" sz="17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nó folha e nó com 1 filho)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no2 = atual-&gt;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(atual);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no2</a:t>
            </a:r>
            <a:r>
              <a:rPr lang="pt-BR" sz="17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}</a:t>
            </a:r>
            <a:endParaRPr lang="pt-BR" sz="1700" spc="-1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no1 = atual; </a:t>
            </a:r>
            <a:r>
              <a:rPr lang="pt-BR" sz="17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procura filho mais a direita na </a:t>
            </a:r>
            <a:r>
              <a:rPr lang="pt-BR" sz="1700" spc="-15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subárvore</a:t>
            </a:r>
            <a:r>
              <a:rPr lang="pt-BR" sz="17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 esquerda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no2 = atual-&gt;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7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t-BR" sz="1700" spc="-1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(no2-&gt;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 {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no1 = no2;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no2 = no2-&gt;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7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endParaRPr lang="pt-BR" sz="1700" spc="-1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(no1 != atual</a:t>
            </a:r>
            <a:r>
              <a:rPr lang="pt-BR" sz="17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pt-BR" sz="17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7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copia filho </a:t>
            </a:r>
            <a:r>
              <a:rPr lang="pt-BR" sz="17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mais </a:t>
            </a:r>
            <a:r>
              <a:rPr lang="pt-BR" sz="17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direita </a:t>
            </a:r>
            <a:r>
              <a:rPr lang="pt-BR" sz="17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 </a:t>
            </a:r>
            <a:r>
              <a:rPr lang="pt-BR" sz="1700" spc="-15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subárvore</a:t>
            </a:r>
            <a:r>
              <a:rPr lang="pt-BR" sz="17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esquerda </a:t>
            </a:r>
            <a:r>
              <a:rPr lang="pt-BR" sz="17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p/o </a:t>
            </a:r>
            <a:r>
              <a:rPr lang="pt-BR" sz="17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lugar do nó removido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no1-&gt;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 no2-&gt;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  no2-&gt;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 atual-&gt;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7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no2-&gt;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 atual-&gt;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(atual);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7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no2;</a:t>
            </a:r>
          </a:p>
          <a:p>
            <a:pPr marL="0" indent="0">
              <a:buNone/>
            </a:pPr>
            <a:r>
              <a:rPr lang="pt-BR" sz="17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1700" spc="-1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280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Remoção de </a:t>
            </a: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um valor na árvore</a:t>
            </a:r>
            <a:endParaRPr lang="pt-BR" sz="2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932040" y="433320"/>
            <a:ext cx="4099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 nó e desloca se preciso</a:t>
            </a:r>
            <a:endParaRPr lang="pt-BR" spc="-15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lchete esquerdo 4"/>
          <p:cNvSpPr/>
          <p:nvPr/>
        </p:nvSpPr>
        <p:spPr>
          <a:xfrm>
            <a:off x="381000" y="4581128"/>
            <a:ext cx="45719" cy="86409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olchete esquerdo 5"/>
          <p:cNvSpPr/>
          <p:nvPr/>
        </p:nvSpPr>
        <p:spPr>
          <a:xfrm>
            <a:off x="365698" y="3717032"/>
            <a:ext cx="61021" cy="57606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olchete esquerdo 6"/>
          <p:cNvSpPr/>
          <p:nvPr/>
        </p:nvSpPr>
        <p:spPr>
          <a:xfrm>
            <a:off x="347055" y="1412776"/>
            <a:ext cx="82535" cy="144016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56350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Consulta de um valor na árvore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1391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Primeiro comparar com a raiz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Se valor &lt; raiz, vai pra </a:t>
            </a:r>
            <a:r>
              <a:rPr lang="pt-BR" dirty="0" err="1" smtClean="0">
                <a:solidFill>
                  <a:srgbClr val="FFFFFF"/>
                </a:solidFill>
              </a:rPr>
              <a:t>sub-árvore</a:t>
            </a:r>
            <a:r>
              <a:rPr lang="pt-BR" dirty="0" smtClean="0">
                <a:solidFill>
                  <a:srgbClr val="FFFFFF"/>
                </a:solidFill>
              </a:rPr>
              <a:t> da esquerda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Se valor &gt; raiz, vai pra </a:t>
            </a:r>
            <a:r>
              <a:rPr lang="pt-BR" dirty="0" err="1" smtClean="0">
                <a:solidFill>
                  <a:srgbClr val="FFFFFF"/>
                </a:solidFill>
              </a:rPr>
              <a:t>sub-árvore</a:t>
            </a:r>
            <a:r>
              <a:rPr lang="pt-BR" dirty="0" smtClean="0">
                <a:solidFill>
                  <a:srgbClr val="FFFFFF"/>
                </a:solidFill>
              </a:rPr>
              <a:t> da direita</a:t>
            </a:r>
          </a:p>
        </p:txBody>
      </p:sp>
      <p:sp>
        <p:nvSpPr>
          <p:cNvPr id="15" name="Elipse 14"/>
          <p:cNvSpPr/>
          <p:nvPr/>
        </p:nvSpPr>
        <p:spPr bwMode="auto">
          <a:xfrm>
            <a:off x="3995936" y="3861048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50</a:t>
            </a:r>
          </a:p>
        </p:txBody>
      </p:sp>
      <p:sp>
        <p:nvSpPr>
          <p:cNvPr id="16" name="Elipse 15"/>
          <p:cNvSpPr/>
          <p:nvPr/>
        </p:nvSpPr>
        <p:spPr bwMode="auto">
          <a:xfrm>
            <a:off x="2812853" y="4853761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10</a:t>
            </a:r>
          </a:p>
        </p:txBody>
      </p:sp>
      <p:sp>
        <p:nvSpPr>
          <p:cNvPr id="17" name="Elipse 16"/>
          <p:cNvSpPr/>
          <p:nvPr/>
        </p:nvSpPr>
        <p:spPr bwMode="auto">
          <a:xfrm>
            <a:off x="5087471" y="4853761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99</a:t>
            </a:r>
          </a:p>
        </p:txBody>
      </p:sp>
      <p:cxnSp>
        <p:nvCxnSpPr>
          <p:cNvPr id="18" name="Conector reto 17"/>
          <p:cNvCxnSpPr>
            <a:stCxn id="15" idx="3"/>
            <a:endCxn id="16" idx="0"/>
          </p:cNvCxnSpPr>
          <p:nvPr/>
        </p:nvCxnSpPr>
        <p:spPr>
          <a:xfrm flipH="1">
            <a:off x="3202008" y="4504658"/>
            <a:ext cx="907909" cy="349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>
            <a:stCxn id="15" idx="5"/>
            <a:endCxn id="17" idx="0"/>
          </p:cNvCxnSpPr>
          <p:nvPr/>
        </p:nvCxnSpPr>
        <p:spPr>
          <a:xfrm>
            <a:off x="4660264" y="4504658"/>
            <a:ext cx="816361" cy="349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5324593" y="4347290"/>
            <a:ext cx="702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&gt; 50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2797863" y="4307486"/>
            <a:ext cx="702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&lt; 50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727117" y="3112406"/>
            <a:ext cx="130918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raiz</a:t>
            </a:r>
            <a:endParaRPr lang="pt-BR" dirty="0"/>
          </a:p>
        </p:txBody>
      </p:sp>
      <p:cxnSp>
        <p:nvCxnSpPr>
          <p:cNvPr id="23" name="Conector de seta reta 22"/>
          <p:cNvCxnSpPr>
            <a:stCxn id="22" idx="2"/>
            <a:endCxn id="15" idx="0"/>
          </p:cNvCxnSpPr>
          <p:nvPr/>
        </p:nvCxnSpPr>
        <p:spPr>
          <a:xfrm>
            <a:off x="4381709" y="3481738"/>
            <a:ext cx="3382" cy="3793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3684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749597"/>
            <a:ext cx="8587399" cy="53553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chamada da rotina</a:t>
            </a: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pt-BR" sz="20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consulta_ArvBin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raiz,valor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função de consulta na árvore binária de busca </a:t>
            </a: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consulta_ArvBin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*raiz,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valor) 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(raiz == NULL)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NO* atual = *raiz;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(atual != NULL) {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(valor == atual-&gt;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(valor &gt; atual-&gt;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atual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atual-&gt;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atual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atual-&gt;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280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Consulta de um </a:t>
            </a: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valor na árvore</a:t>
            </a:r>
            <a:endParaRPr lang="pt-BR" sz="2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4" name="Colchete esquerdo 3"/>
          <p:cNvSpPr/>
          <p:nvPr/>
        </p:nvSpPr>
        <p:spPr>
          <a:xfrm>
            <a:off x="508379" y="3212976"/>
            <a:ext cx="144016" cy="201622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243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Características e Implementação (Inserindo, Removendo e Consultando)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Árvores Binárias de Busca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863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Características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4038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Árvore binária de busca é um tipo árvore binária onde cada nó possui um valor e esse valor determina a posição do nó na árvore: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Não existem valores repetidos.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Para cada nó pai todos os valores da 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sub-árvore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da esquerda são menores que ele, e todos da direita são maiores que o pai.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/>
              <a:t>Inserção e </a:t>
            </a:r>
            <a:r>
              <a:rPr lang="pt-BR" dirty="0" smtClean="0"/>
              <a:t>Remoção </a:t>
            </a:r>
            <a:r>
              <a:rPr lang="pt-BR" dirty="0"/>
              <a:t>de nós da árvore deve ser realizada respeitando a propriedade da </a:t>
            </a:r>
            <a:r>
              <a:rPr lang="pt-BR" dirty="0" smtClean="0"/>
              <a:t>árvore.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2979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Inserção de um valor na árvore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1391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Primeiro comparar com a raiz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Se valor &lt; raiz, vai pra </a:t>
            </a:r>
            <a:r>
              <a:rPr lang="pt-BR" dirty="0" err="1" smtClean="0">
                <a:solidFill>
                  <a:srgbClr val="FFFFFF"/>
                </a:solidFill>
              </a:rPr>
              <a:t>sub-árvore</a:t>
            </a:r>
            <a:r>
              <a:rPr lang="pt-BR" dirty="0" smtClean="0">
                <a:solidFill>
                  <a:srgbClr val="FFFFFF"/>
                </a:solidFill>
              </a:rPr>
              <a:t> da esquerda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Se valor &gt; raiz, vai pra </a:t>
            </a:r>
            <a:r>
              <a:rPr lang="pt-BR" dirty="0" err="1" smtClean="0">
                <a:solidFill>
                  <a:srgbClr val="FFFFFF"/>
                </a:solidFill>
              </a:rPr>
              <a:t>sub-árvore</a:t>
            </a:r>
            <a:r>
              <a:rPr lang="pt-BR" dirty="0" smtClean="0">
                <a:solidFill>
                  <a:srgbClr val="FFFFFF"/>
                </a:solidFill>
              </a:rPr>
              <a:t> da direita</a:t>
            </a:r>
          </a:p>
        </p:txBody>
      </p:sp>
      <p:sp>
        <p:nvSpPr>
          <p:cNvPr id="15" name="Elipse 14"/>
          <p:cNvSpPr/>
          <p:nvPr/>
        </p:nvSpPr>
        <p:spPr bwMode="auto">
          <a:xfrm>
            <a:off x="3995936" y="3861048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50</a:t>
            </a:r>
          </a:p>
        </p:txBody>
      </p:sp>
      <p:sp>
        <p:nvSpPr>
          <p:cNvPr id="16" name="Elipse 15"/>
          <p:cNvSpPr/>
          <p:nvPr/>
        </p:nvSpPr>
        <p:spPr bwMode="auto">
          <a:xfrm>
            <a:off x="2812853" y="4853761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10</a:t>
            </a:r>
          </a:p>
        </p:txBody>
      </p:sp>
      <p:sp>
        <p:nvSpPr>
          <p:cNvPr id="17" name="Elipse 16"/>
          <p:cNvSpPr/>
          <p:nvPr/>
        </p:nvSpPr>
        <p:spPr bwMode="auto">
          <a:xfrm>
            <a:off x="5087471" y="4853761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99</a:t>
            </a:r>
          </a:p>
        </p:txBody>
      </p:sp>
      <p:cxnSp>
        <p:nvCxnSpPr>
          <p:cNvPr id="18" name="Conector reto 17"/>
          <p:cNvCxnSpPr>
            <a:stCxn id="15" idx="3"/>
            <a:endCxn id="16" idx="0"/>
          </p:cNvCxnSpPr>
          <p:nvPr/>
        </p:nvCxnSpPr>
        <p:spPr>
          <a:xfrm flipH="1">
            <a:off x="3202008" y="4504658"/>
            <a:ext cx="907909" cy="349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>
            <a:stCxn id="15" idx="5"/>
            <a:endCxn id="17" idx="0"/>
          </p:cNvCxnSpPr>
          <p:nvPr/>
        </p:nvCxnSpPr>
        <p:spPr>
          <a:xfrm>
            <a:off x="4660264" y="4504658"/>
            <a:ext cx="816361" cy="349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5324593" y="4347290"/>
            <a:ext cx="702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&gt; 50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2797863" y="4307486"/>
            <a:ext cx="702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&lt; 50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727117" y="3112406"/>
            <a:ext cx="130918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raiz</a:t>
            </a:r>
            <a:endParaRPr lang="pt-BR" dirty="0"/>
          </a:p>
        </p:txBody>
      </p:sp>
      <p:cxnSp>
        <p:nvCxnSpPr>
          <p:cNvPr id="23" name="Conector de seta reta 22"/>
          <p:cNvCxnSpPr>
            <a:stCxn id="22" idx="2"/>
            <a:endCxn id="15" idx="0"/>
          </p:cNvCxnSpPr>
          <p:nvPr/>
        </p:nvCxnSpPr>
        <p:spPr>
          <a:xfrm>
            <a:off x="4381709" y="3481738"/>
            <a:ext cx="3382" cy="3793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7938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Exemplo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Elipse 4"/>
          <p:cNvSpPr/>
          <p:nvPr/>
        </p:nvSpPr>
        <p:spPr bwMode="auto">
          <a:xfrm>
            <a:off x="4502714" y="1268760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50</a:t>
            </a:r>
          </a:p>
        </p:txBody>
      </p:sp>
      <p:sp>
        <p:nvSpPr>
          <p:cNvPr id="6" name="Elipse 5"/>
          <p:cNvSpPr/>
          <p:nvPr/>
        </p:nvSpPr>
        <p:spPr bwMode="auto">
          <a:xfrm>
            <a:off x="3319631" y="2261473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10</a:t>
            </a:r>
          </a:p>
        </p:txBody>
      </p:sp>
      <p:sp>
        <p:nvSpPr>
          <p:cNvPr id="7" name="Elipse 6"/>
          <p:cNvSpPr/>
          <p:nvPr/>
        </p:nvSpPr>
        <p:spPr bwMode="auto">
          <a:xfrm>
            <a:off x="5594249" y="2261473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99</a:t>
            </a:r>
          </a:p>
        </p:txBody>
      </p:sp>
      <p:sp>
        <p:nvSpPr>
          <p:cNvPr id="8" name="Elipse 7"/>
          <p:cNvSpPr/>
          <p:nvPr/>
        </p:nvSpPr>
        <p:spPr bwMode="auto">
          <a:xfrm>
            <a:off x="1907704" y="3488317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5</a:t>
            </a:r>
          </a:p>
        </p:txBody>
      </p:sp>
      <p:sp>
        <p:nvSpPr>
          <p:cNvPr id="9" name="Elipse 8"/>
          <p:cNvSpPr/>
          <p:nvPr/>
        </p:nvSpPr>
        <p:spPr bwMode="auto">
          <a:xfrm>
            <a:off x="4460169" y="3488317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30</a:t>
            </a:r>
          </a:p>
        </p:txBody>
      </p:sp>
      <p:sp>
        <p:nvSpPr>
          <p:cNvPr id="10" name="Elipse 9"/>
          <p:cNvSpPr/>
          <p:nvPr/>
        </p:nvSpPr>
        <p:spPr bwMode="auto">
          <a:xfrm>
            <a:off x="3319631" y="4664639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25</a:t>
            </a:r>
          </a:p>
        </p:txBody>
      </p:sp>
      <p:sp>
        <p:nvSpPr>
          <p:cNvPr id="11" name="Elipse 10"/>
          <p:cNvSpPr/>
          <p:nvPr/>
        </p:nvSpPr>
        <p:spPr bwMode="auto">
          <a:xfrm>
            <a:off x="5594249" y="4664639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45</a:t>
            </a:r>
          </a:p>
        </p:txBody>
      </p:sp>
      <p:cxnSp>
        <p:nvCxnSpPr>
          <p:cNvPr id="12" name="Conector reto 11"/>
          <p:cNvCxnSpPr>
            <a:stCxn id="5" idx="3"/>
            <a:endCxn id="6" idx="0"/>
          </p:cNvCxnSpPr>
          <p:nvPr/>
        </p:nvCxnSpPr>
        <p:spPr>
          <a:xfrm flipH="1">
            <a:off x="3708786" y="1912370"/>
            <a:ext cx="907909" cy="349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6" idx="3"/>
            <a:endCxn id="8" idx="0"/>
          </p:cNvCxnSpPr>
          <p:nvPr/>
        </p:nvCxnSpPr>
        <p:spPr>
          <a:xfrm flipH="1">
            <a:off x="2296859" y="2905083"/>
            <a:ext cx="1136753" cy="5832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stCxn id="5" idx="5"/>
            <a:endCxn id="7" idx="0"/>
          </p:cNvCxnSpPr>
          <p:nvPr/>
        </p:nvCxnSpPr>
        <p:spPr>
          <a:xfrm>
            <a:off x="5167042" y="1912370"/>
            <a:ext cx="816361" cy="349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>
            <a:stCxn id="6" idx="5"/>
            <a:endCxn id="9" idx="0"/>
          </p:cNvCxnSpPr>
          <p:nvPr/>
        </p:nvCxnSpPr>
        <p:spPr>
          <a:xfrm>
            <a:off x="3983959" y="2905083"/>
            <a:ext cx="865364" cy="5832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>
            <a:stCxn id="9" idx="3"/>
            <a:endCxn id="10" idx="0"/>
          </p:cNvCxnSpPr>
          <p:nvPr/>
        </p:nvCxnSpPr>
        <p:spPr>
          <a:xfrm flipH="1">
            <a:off x="3708786" y="4131927"/>
            <a:ext cx="865364" cy="5327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9" idx="5"/>
            <a:endCxn id="11" idx="0"/>
          </p:cNvCxnSpPr>
          <p:nvPr/>
        </p:nvCxnSpPr>
        <p:spPr>
          <a:xfrm>
            <a:off x="5124497" y="4131927"/>
            <a:ext cx="858906" cy="5327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7076332" y="3470413"/>
            <a:ext cx="16824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ÁRVORE BINÁRIA DE BUSCA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5831371" y="1755002"/>
            <a:ext cx="702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&gt; 50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304641" y="1715198"/>
            <a:ext cx="702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&lt; 50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1777284" y="3005337"/>
            <a:ext cx="702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&lt; 10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4614354" y="3118985"/>
            <a:ext cx="702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&gt; 10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3172363" y="4131927"/>
            <a:ext cx="702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&lt; 30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5714688" y="4193842"/>
            <a:ext cx="702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&gt; 30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5203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Inserção de um valor na árvore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8863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</a:rPr>
              <a:t>Se a árvore estiver vazia, insere o novo nó e a raiz aponta pra ele.</a:t>
            </a:r>
            <a:endParaRPr lang="pt-BR" dirty="0">
              <a:solidFill>
                <a:srgbClr val="FFFFFF"/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547664" y="3166159"/>
            <a:ext cx="3325407" cy="1422635"/>
            <a:chOff x="4788024" y="5373216"/>
            <a:chExt cx="3325407" cy="1422635"/>
          </a:xfrm>
        </p:grpSpPr>
        <p:sp>
          <p:nvSpPr>
            <p:cNvPr id="7" name="CaixaDeTexto 6"/>
            <p:cNvSpPr txBox="1"/>
            <p:nvPr/>
          </p:nvSpPr>
          <p:spPr>
            <a:xfrm>
              <a:off x="6804248" y="5492041"/>
              <a:ext cx="1309183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raiz</a:t>
              </a:r>
              <a:endParaRPr lang="pt-BR" dirty="0"/>
            </a:p>
          </p:txBody>
        </p:sp>
        <p:cxnSp>
          <p:nvCxnSpPr>
            <p:cNvPr id="8" name="Conector de seta reta 7"/>
            <p:cNvCxnSpPr>
              <a:stCxn id="7" idx="2"/>
            </p:cNvCxnSpPr>
            <p:nvPr/>
          </p:nvCxnSpPr>
          <p:spPr>
            <a:xfrm flipH="1">
              <a:off x="7444711" y="5861373"/>
              <a:ext cx="14129" cy="38039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ixaDeTexto 8"/>
            <p:cNvSpPr txBox="1"/>
            <p:nvPr/>
          </p:nvSpPr>
          <p:spPr>
            <a:xfrm>
              <a:off x="7096441" y="621070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>
                  <a:solidFill>
                    <a:srgbClr val="FFFF00"/>
                  </a:solidFill>
                </a:rPr>
                <a:t>NULL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sp>
          <p:nvSpPr>
            <p:cNvPr id="10" name="Chave esquerda 9"/>
            <p:cNvSpPr/>
            <p:nvPr/>
          </p:nvSpPr>
          <p:spPr>
            <a:xfrm>
              <a:off x="6372200" y="5373216"/>
              <a:ext cx="458579" cy="1422635"/>
            </a:xfrm>
            <a:prstGeom prst="lef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4788024" y="5897319"/>
              <a:ext cx="15841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 err="1" smtClean="0">
                  <a:solidFill>
                    <a:srgbClr val="FFFF00"/>
                  </a:solidFill>
                </a:rPr>
                <a:t>ArvBin</a:t>
              </a:r>
              <a:r>
                <a:rPr lang="pt-BR" sz="2000" b="1" dirty="0" smtClean="0">
                  <a:solidFill>
                    <a:srgbClr val="FFFF00"/>
                  </a:solidFill>
                </a:rPr>
                <a:t>* raiz</a:t>
              </a:r>
              <a:endParaRPr lang="pt-B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12" name="CaixaDeTexto 11"/>
          <p:cNvSpPr txBox="1"/>
          <p:nvPr/>
        </p:nvSpPr>
        <p:spPr>
          <a:xfrm>
            <a:off x="5710876" y="3284984"/>
            <a:ext cx="130918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raiz</a:t>
            </a:r>
            <a:endParaRPr lang="pt-BR" dirty="0"/>
          </a:p>
        </p:txBody>
      </p:sp>
      <p:cxnSp>
        <p:nvCxnSpPr>
          <p:cNvPr id="13" name="Conector de seta reta 12"/>
          <p:cNvCxnSpPr>
            <a:stCxn id="12" idx="2"/>
            <a:endCxn id="14" idx="0"/>
          </p:cNvCxnSpPr>
          <p:nvPr/>
        </p:nvCxnSpPr>
        <p:spPr>
          <a:xfrm flipH="1">
            <a:off x="6364591" y="3654316"/>
            <a:ext cx="877" cy="3829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 bwMode="auto">
          <a:xfrm>
            <a:off x="5975436" y="4037259"/>
            <a:ext cx="778309" cy="75403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40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5372960" y="2500154"/>
            <a:ext cx="2011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Insere em uma árvore vazia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358831" y="5013176"/>
            <a:ext cx="2011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*raiz = novo;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16363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749597"/>
            <a:ext cx="8587399" cy="5693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chamada da rotina</a:t>
            </a: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insere_ArvBin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raiz,valor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função de inserção na árvore binária de busca </a:t>
            </a: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insere_ArvBin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*raiz,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valor) {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(raiz == NULL)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0;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árvore não existe=0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NO* novo;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alocação de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um novo nó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novo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NO*)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(novo == NULL)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0;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não criou o nó=0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novo-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valor;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insere o valor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novo-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NULL;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aponta a folha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dir. pra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novo-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NULL;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aponta a folha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esq. pra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pPr marL="0" indent="0">
              <a:buNone/>
            </a:pP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Nó criado, então vamos localizar onde colocar o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novo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nó na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árvore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 rotina segue (...)</a:t>
            </a:r>
          </a:p>
          <a:p>
            <a:pPr marL="0" indent="0">
              <a:buNone/>
            </a:pP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Inserção de um valor na árvore</a:t>
            </a:r>
            <a:endParaRPr lang="pt-BR" sz="2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84789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749597"/>
            <a:ext cx="8587399" cy="603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8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(...) continuando a função</a:t>
            </a:r>
          </a:p>
          <a:p>
            <a:pPr marL="0" indent="0">
              <a:buNone/>
            </a:pP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(*raiz == NULL) </a:t>
            </a:r>
            <a:r>
              <a:rPr lang="pt-BR" sz="18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 a árvore está vazia</a:t>
            </a:r>
          </a:p>
          <a:p>
            <a:pPr marL="0" indent="0">
              <a:buNone/>
            </a:pP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*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raiz = novo; </a:t>
            </a:r>
            <a:r>
              <a:rPr lang="pt-BR" sz="18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raiz </a:t>
            </a:r>
            <a:r>
              <a:rPr lang="pt-BR" sz="18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aponta </a:t>
            </a:r>
            <a:r>
              <a:rPr lang="pt-BR" sz="18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 novo nó</a:t>
            </a:r>
          </a:p>
          <a:p>
            <a:pPr marL="0" indent="0">
              <a:buNone/>
            </a:pP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NO* atual = *raiz;</a:t>
            </a:r>
          </a:p>
          <a:p>
            <a:pPr marL="0" indent="0">
              <a:buNone/>
            </a:pP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NO*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</a:p>
          <a:p>
            <a:pPr marL="0" indent="0">
              <a:buNone/>
            </a:pP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(atual != NULL) 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pt-BR" sz="18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//navega pelos nós até encontrar a folha</a:t>
            </a:r>
            <a:endParaRPr lang="pt-BR" sz="1800" spc="-1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= atual;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(valor == atual-&gt;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pt-BR" sz="18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duplicado não vai na árvore</a:t>
            </a:r>
            <a:endParaRPr lang="pt-BR" sz="1800" spc="-15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(novo); </a:t>
            </a:r>
            <a:r>
              <a:rPr lang="pt-BR" sz="18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libera o nó e retorna sem inserir</a:t>
            </a:r>
            <a:endParaRPr lang="pt-BR" sz="1800" spc="-1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  <a:endParaRPr lang="pt-BR" sz="1800" spc="-15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(valor &gt; atual-&gt;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atual = atual-&gt;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sz="18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maior = direita</a:t>
            </a:r>
            <a:endParaRPr lang="pt-BR" sz="1800" spc="-1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atual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= atual-&gt;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sz="18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18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menor = esquerda</a:t>
            </a:r>
            <a:endParaRPr lang="pt-BR" sz="1800" spc="-15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  <a:endParaRPr lang="pt-BR" sz="1800" spc="-1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(valor &gt; 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 novo;</a:t>
            </a:r>
          </a:p>
          <a:p>
            <a:pPr marL="0" indent="0">
              <a:buNone/>
            </a:pP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t-BR" sz="18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 novo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8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8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pPr marL="0" indent="0">
              <a:buNone/>
            </a:pPr>
            <a:r>
              <a:rPr lang="pt-BR" sz="18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1800" spc="-15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28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Inserção de um valor na árvore</a:t>
            </a:r>
            <a:endParaRPr lang="pt-BR" sz="2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Colchete esquerdo 2"/>
          <p:cNvSpPr/>
          <p:nvPr/>
        </p:nvSpPr>
        <p:spPr>
          <a:xfrm>
            <a:off x="611560" y="1772816"/>
            <a:ext cx="144016" cy="424847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olchete esquerdo 4"/>
          <p:cNvSpPr/>
          <p:nvPr/>
        </p:nvSpPr>
        <p:spPr>
          <a:xfrm>
            <a:off x="1043608" y="2708920"/>
            <a:ext cx="144016" cy="237626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olchete esquerdo 5"/>
          <p:cNvSpPr/>
          <p:nvPr/>
        </p:nvSpPr>
        <p:spPr>
          <a:xfrm>
            <a:off x="1331640" y="3284984"/>
            <a:ext cx="144016" cy="93610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8044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upo 68"/>
          <p:cNvGrpSpPr/>
          <p:nvPr/>
        </p:nvGrpSpPr>
        <p:grpSpPr>
          <a:xfrm>
            <a:off x="7392070" y="3657214"/>
            <a:ext cx="748406" cy="842837"/>
            <a:chOff x="7347450" y="3609934"/>
            <a:chExt cx="748406" cy="842837"/>
          </a:xfrm>
        </p:grpSpPr>
        <p:sp>
          <p:nvSpPr>
            <p:cNvPr id="68" name="CaixaDeTexto 67"/>
            <p:cNvSpPr txBox="1"/>
            <p:nvPr/>
          </p:nvSpPr>
          <p:spPr>
            <a:xfrm>
              <a:off x="7347450" y="4083439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>
                  <a:solidFill>
                    <a:srgbClr val="FFFF00"/>
                  </a:solidFill>
                </a:rPr>
                <a:t>NULL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cxnSp>
          <p:nvCxnSpPr>
            <p:cNvPr id="60" name="Conector de seta reta 59"/>
            <p:cNvCxnSpPr/>
            <p:nvPr/>
          </p:nvCxnSpPr>
          <p:spPr>
            <a:xfrm flipH="1">
              <a:off x="7786822" y="3609934"/>
              <a:ext cx="309034" cy="302745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Exemplo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73472" y="933202"/>
            <a:ext cx="261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 smtClean="0"/>
              <a:t>insere_ArvBin</a:t>
            </a:r>
            <a:r>
              <a:rPr lang="pt-BR" dirty="0" smtClean="0"/>
              <a:t>(raiz,40);</a:t>
            </a:r>
            <a:endParaRPr lang="pt-BR" dirty="0"/>
          </a:p>
        </p:txBody>
      </p:sp>
      <p:grpSp>
        <p:nvGrpSpPr>
          <p:cNvPr id="43" name="Grupo 42"/>
          <p:cNvGrpSpPr/>
          <p:nvPr/>
        </p:nvGrpSpPr>
        <p:grpSpPr>
          <a:xfrm>
            <a:off x="5810971" y="587208"/>
            <a:ext cx="3081509" cy="3361553"/>
            <a:chOff x="3938065" y="587208"/>
            <a:chExt cx="3081509" cy="3361553"/>
          </a:xfrm>
        </p:grpSpPr>
        <p:sp>
          <p:nvSpPr>
            <p:cNvPr id="5" name="Elipse 4"/>
            <p:cNvSpPr/>
            <p:nvPr/>
          </p:nvSpPr>
          <p:spPr bwMode="auto">
            <a:xfrm>
              <a:off x="5519164" y="1228201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50</a:t>
              </a:r>
            </a:p>
          </p:txBody>
        </p:sp>
        <p:sp>
          <p:nvSpPr>
            <p:cNvPr id="6" name="Elipse 5"/>
            <p:cNvSpPr/>
            <p:nvPr/>
          </p:nvSpPr>
          <p:spPr bwMode="auto">
            <a:xfrm>
              <a:off x="4724457" y="1911080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10</a:t>
              </a:r>
            </a:p>
          </p:txBody>
        </p:sp>
        <p:sp>
          <p:nvSpPr>
            <p:cNvPr id="7" name="Elipse 6"/>
            <p:cNvSpPr/>
            <p:nvPr/>
          </p:nvSpPr>
          <p:spPr bwMode="auto">
            <a:xfrm>
              <a:off x="6385639" y="1911080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99</a:t>
              </a:r>
            </a:p>
          </p:txBody>
        </p:sp>
        <p:sp>
          <p:nvSpPr>
            <p:cNvPr id="8" name="Elipse 7"/>
            <p:cNvSpPr/>
            <p:nvPr/>
          </p:nvSpPr>
          <p:spPr bwMode="auto">
            <a:xfrm>
              <a:off x="3938065" y="2629599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5</a:t>
              </a:r>
            </a:p>
          </p:txBody>
        </p:sp>
        <p:sp>
          <p:nvSpPr>
            <p:cNvPr id="9" name="Elipse 8"/>
            <p:cNvSpPr/>
            <p:nvPr/>
          </p:nvSpPr>
          <p:spPr bwMode="auto">
            <a:xfrm>
              <a:off x="5519164" y="2629599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30</a:t>
              </a:r>
            </a:p>
          </p:txBody>
        </p:sp>
        <p:sp>
          <p:nvSpPr>
            <p:cNvPr id="10" name="Elipse 9"/>
            <p:cNvSpPr/>
            <p:nvPr/>
          </p:nvSpPr>
          <p:spPr bwMode="auto">
            <a:xfrm>
              <a:off x="4724457" y="3384200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25</a:t>
              </a:r>
            </a:p>
          </p:txBody>
        </p:sp>
        <p:sp>
          <p:nvSpPr>
            <p:cNvPr id="11" name="Elipse 10"/>
            <p:cNvSpPr/>
            <p:nvPr/>
          </p:nvSpPr>
          <p:spPr bwMode="auto">
            <a:xfrm>
              <a:off x="6385639" y="3384200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45</a:t>
              </a:r>
            </a:p>
          </p:txBody>
        </p:sp>
        <p:cxnSp>
          <p:nvCxnSpPr>
            <p:cNvPr id="12" name="Conector reto 11"/>
            <p:cNvCxnSpPr>
              <a:stCxn id="5" idx="3"/>
              <a:endCxn id="6" idx="0"/>
            </p:cNvCxnSpPr>
            <p:nvPr/>
          </p:nvCxnSpPr>
          <p:spPr>
            <a:xfrm flipH="1">
              <a:off x="5041425" y="1710084"/>
              <a:ext cx="570577" cy="20099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>
              <a:stCxn id="6" idx="3"/>
              <a:endCxn id="8" idx="0"/>
            </p:cNvCxnSpPr>
            <p:nvPr/>
          </p:nvCxnSpPr>
          <p:spPr>
            <a:xfrm flipH="1">
              <a:off x="4255033" y="2392963"/>
              <a:ext cx="562262" cy="2366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>
              <a:stCxn id="5" idx="5"/>
              <a:endCxn id="7" idx="0"/>
            </p:cNvCxnSpPr>
            <p:nvPr/>
          </p:nvCxnSpPr>
          <p:spPr>
            <a:xfrm>
              <a:off x="6060261" y="1710084"/>
              <a:ext cx="642346" cy="20099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>
              <a:stCxn id="6" idx="5"/>
              <a:endCxn id="9" idx="0"/>
            </p:cNvCxnSpPr>
            <p:nvPr/>
          </p:nvCxnSpPr>
          <p:spPr>
            <a:xfrm>
              <a:off x="5265554" y="2392963"/>
              <a:ext cx="570578" cy="2366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>
              <a:stCxn id="9" idx="3"/>
              <a:endCxn id="10" idx="0"/>
            </p:cNvCxnSpPr>
            <p:nvPr/>
          </p:nvCxnSpPr>
          <p:spPr>
            <a:xfrm flipH="1">
              <a:off x="5041425" y="3111482"/>
              <a:ext cx="570577" cy="27271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>
              <a:stCxn id="9" idx="5"/>
              <a:endCxn id="11" idx="0"/>
            </p:cNvCxnSpPr>
            <p:nvPr/>
          </p:nvCxnSpPr>
          <p:spPr>
            <a:xfrm>
              <a:off x="6060261" y="3111482"/>
              <a:ext cx="642346" cy="27271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aixaDeTexto 25"/>
            <p:cNvSpPr txBox="1"/>
            <p:nvPr/>
          </p:nvSpPr>
          <p:spPr>
            <a:xfrm>
              <a:off x="5296712" y="587208"/>
              <a:ext cx="1066333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raiz</a:t>
              </a:r>
              <a:endParaRPr lang="pt-BR" sz="1400" dirty="0"/>
            </a:p>
          </p:txBody>
        </p:sp>
        <p:cxnSp>
          <p:nvCxnSpPr>
            <p:cNvPr id="27" name="Conector de seta reta 26"/>
            <p:cNvCxnSpPr>
              <a:stCxn id="26" idx="2"/>
              <a:endCxn id="5" idx="0"/>
            </p:cNvCxnSpPr>
            <p:nvPr/>
          </p:nvCxnSpPr>
          <p:spPr>
            <a:xfrm>
              <a:off x="5829879" y="894985"/>
              <a:ext cx="6253" cy="3332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upo 69"/>
          <p:cNvGrpSpPr/>
          <p:nvPr/>
        </p:nvGrpSpPr>
        <p:grpSpPr>
          <a:xfrm>
            <a:off x="7392070" y="3866083"/>
            <a:ext cx="959313" cy="729475"/>
            <a:chOff x="7392070" y="3866083"/>
            <a:chExt cx="959313" cy="729475"/>
          </a:xfrm>
        </p:grpSpPr>
        <p:sp>
          <p:nvSpPr>
            <p:cNvPr id="36" name="Elipse 35"/>
            <p:cNvSpPr/>
            <p:nvPr/>
          </p:nvSpPr>
          <p:spPr bwMode="auto">
            <a:xfrm>
              <a:off x="7392070" y="4030997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40</a:t>
              </a:r>
            </a:p>
          </p:txBody>
        </p:sp>
        <p:cxnSp>
          <p:nvCxnSpPr>
            <p:cNvPr id="37" name="Conector reto 36"/>
            <p:cNvCxnSpPr>
              <a:stCxn id="36" idx="7"/>
              <a:endCxn id="11" idx="3"/>
            </p:cNvCxnSpPr>
            <p:nvPr/>
          </p:nvCxnSpPr>
          <p:spPr>
            <a:xfrm flipV="1">
              <a:off x="7933167" y="3866083"/>
              <a:ext cx="418216" cy="247592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2" name="Retângulo 41"/>
          <p:cNvSpPr/>
          <p:nvPr/>
        </p:nvSpPr>
        <p:spPr>
          <a:xfrm>
            <a:off x="277664" y="1550397"/>
            <a:ext cx="58785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(...trecho relevante...cria o novo nó)</a:t>
            </a:r>
          </a:p>
          <a:p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novo = (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NO*) 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NO</a:t>
            </a:r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novo-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t-B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valor</a:t>
            </a:r>
            <a:r>
              <a:rPr lang="pt-B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t-BR" sz="1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sz="14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sz="1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sz="14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sz="1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sz="1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sz="14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sz="1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sz="1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4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(...trecho relevante</a:t>
            </a:r>
            <a:r>
              <a:rPr lang="pt-BR" sz="14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...percorre para alocar na árvore)</a:t>
            </a:r>
            <a:endParaRPr lang="pt-BR" sz="1400" spc="-15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4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NO* atual = *raiz;</a:t>
            </a:r>
          </a:p>
          <a:p>
            <a:r>
              <a:rPr lang="pt-BR" sz="14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NO* </a:t>
            </a:r>
            <a:r>
              <a:rPr lang="pt-BR" sz="14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</a:p>
          <a:p>
            <a:r>
              <a:rPr lang="pt-BR" sz="14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(atual != NULL) { </a:t>
            </a:r>
            <a:r>
              <a:rPr lang="pt-BR" sz="14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//navega </a:t>
            </a:r>
            <a:r>
              <a:rPr lang="pt-BR" sz="14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até </a:t>
            </a:r>
            <a:r>
              <a:rPr lang="pt-BR" sz="14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encontrar a folha</a:t>
            </a:r>
            <a:endParaRPr lang="pt-BR" sz="1400" spc="-1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4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= atual;</a:t>
            </a:r>
          </a:p>
          <a:p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4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(valor == atual-&gt;</a:t>
            </a:r>
            <a:r>
              <a:rPr lang="pt-BR" sz="14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pt-BR" sz="14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duplicado não vai na árvore</a:t>
            </a:r>
          </a:p>
          <a:p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4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(novo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pt-BR" sz="14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0; </a:t>
            </a:r>
            <a:r>
              <a:rPr lang="pt-BR" sz="1400" spc="-15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14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libera o nó e retorna sem inserir</a:t>
            </a:r>
            <a:endParaRPr lang="pt-BR" sz="1400" spc="-1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pt-BR" sz="1400" spc="-15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4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(valor &gt; atual-&gt;</a:t>
            </a:r>
            <a:r>
              <a:rPr lang="pt-BR" sz="14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) atual = atual-&gt;</a:t>
            </a:r>
            <a:r>
              <a:rPr lang="pt-BR" sz="14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sz="14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maior = direita</a:t>
            </a:r>
            <a:endParaRPr lang="pt-BR" sz="1400" spc="-1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4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atual = atual-&gt;</a:t>
            </a:r>
            <a:r>
              <a:rPr lang="pt-BR" sz="14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sz="1400" spc="-15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menor = esquerda</a:t>
            </a:r>
          </a:p>
          <a:p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1400" spc="-1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4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(valor &gt; </a:t>
            </a:r>
            <a:r>
              <a:rPr lang="pt-BR" sz="14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4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t-BR" sz="14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4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 novo;</a:t>
            </a:r>
          </a:p>
          <a:p>
            <a:r>
              <a:rPr lang="pt-BR" sz="1400" spc="-1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t-BR" sz="1400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pt-BR" sz="1400" spc="-1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1400" spc="-150" dirty="0">
                <a:latin typeface="Courier New" panose="02070309020205020404" pitchFamily="49" charset="0"/>
                <a:cs typeface="Courier New" panose="02070309020205020404" pitchFamily="49" charset="0"/>
              </a:rPr>
              <a:t> = novo;</a:t>
            </a:r>
          </a:p>
        </p:txBody>
      </p:sp>
      <p:grpSp>
        <p:nvGrpSpPr>
          <p:cNvPr id="47" name="Grupo 46"/>
          <p:cNvGrpSpPr/>
          <p:nvPr/>
        </p:nvGrpSpPr>
        <p:grpSpPr>
          <a:xfrm>
            <a:off x="5076056" y="587208"/>
            <a:ext cx="533434" cy="740912"/>
            <a:chOff x="3329796" y="428038"/>
            <a:chExt cx="702380" cy="972110"/>
          </a:xfrm>
        </p:grpSpPr>
        <p:sp>
          <p:nvSpPr>
            <p:cNvPr id="45" name="Elipse 44"/>
            <p:cNvSpPr/>
            <p:nvPr/>
          </p:nvSpPr>
          <p:spPr bwMode="auto">
            <a:xfrm>
              <a:off x="3364019" y="835587"/>
              <a:ext cx="633935" cy="56456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1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40</a:t>
              </a:r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3329796" y="428038"/>
              <a:ext cx="702380" cy="363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dirty="0" smtClean="0"/>
                <a:t>novo</a:t>
              </a:r>
              <a:endParaRPr lang="pt-BR" sz="1200" dirty="0"/>
            </a:p>
          </p:txBody>
        </p:sp>
      </p:grpSp>
      <p:cxnSp>
        <p:nvCxnSpPr>
          <p:cNvPr id="51" name="Conector de seta reta 50"/>
          <p:cNvCxnSpPr/>
          <p:nvPr/>
        </p:nvCxnSpPr>
        <p:spPr>
          <a:xfrm flipV="1">
            <a:off x="4355976" y="1228201"/>
            <a:ext cx="648072" cy="41577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de seta reta 52"/>
          <p:cNvCxnSpPr/>
          <p:nvPr/>
        </p:nvCxnSpPr>
        <p:spPr>
          <a:xfrm flipH="1">
            <a:off x="7015101" y="1359599"/>
            <a:ext cx="309034" cy="30274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de seta reta 55"/>
          <p:cNvCxnSpPr/>
          <p:nvPr/>
        </p:nvCxnSpPr>
        <p:spPr>
          <a:xfrm>
            <a:off x="7396204" y="2214237"/>
            <a:ext cx="384601" cy="21436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de seta reta 58"/>
          <p:cNvCxnSpPr/>
          <p:nvPr/>
        </p:nvCxnSpPr>
        <p:spPr>
          <a:xfrm>
            <a:off x="8183731" y="2956201"/>
            <a:ext cx="384601" cy="21436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upo 66"/>
          <p:cNvGrpSpPr/>
          <p:nvPr/>
        </p:nvGrpSpPr>
        <p:grpSpPr>
          <a:xfrm>
            <a:off x="4220924" y="4797152"/>
            <a:ext cx="3263984" cy="1728192"/>
            <a:chOff x="4220924" y="4797152"/>
            <a:chExt cx="3263984" cy="1728192"/>
          </a:xfrm>
        </p:grpSpPr>
        <p:cxnSp>
          <p:nvCxnSpPr>
            <p:cNvPr id="61" name="Conector de seta reta 60"/>
            <p:cNvCxnSpPr/>
            <p:nvPr/>
          </p:nvCxnSpPr>
          <p:spPr>
            <a:xfrm flipV="1">
              <a:off x="6444906" y="4797152"/>
              <a:ext cx="1040002" cy="172819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de seta reta 63"/>
            <p:cNvCxnSpPr/>
            <p:nvPr/>
          </p:nvCxnSpPr>
          <p:spPr>
            <a:xfrm>
              <a:off x="4220924" y="6525344"/>
              <a:ext cx="2232946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Colchete esquerdo 70"/>
          <p:cNvSpPr/>
          <p:nvPr/>
        </p:nvSpPr>
        <p:spPr>
          <a:xfrm>
            <a:off x="195129" y="4725144"/>
            <a:ext cx="82535" cy="144016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2516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1545</TotalTime>
  <Words>2836</Words>
  <Application>Microsoft Office PowerPoint</Application>
  <PresentationFormat>Apresentação na tela (4:3)</PresentationFormat>
  <Paragraphs>313</Paragraphs>
  <Slides>16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ESTRUTURAS DE DADOS</vt:lpstr>
      <vt:lpstr>Apresentação do PowerPoint</vt:lpstr>
      <vt:lpstr>Características</vt:lpstr>
      <vt:lpstr>Inserção de um valor na árvore</vt:lpstr>
      <vt:lpstr>Exemplo</vt:lpstr>
      <vt:lpstr>Inserção de um valor na árvore</vt:lpstr>
      <vt:lpstr>Inserção de um valor na árvore</vt:lpstr>
      <vt:lpstr>Inserção de um valor na árvore</vt:lpstr>
      <vt:lpstr>Exemplo</vt:lpstr>
      <vt:lpstr>Remoção de um valor na árvore</vt:lpstr>
      <vt:lpstr>Remoção de um valor na árvore</vt:lpstr>
      <vt:lpstr>Remoção de um valor na árvore</vt:lpstr>
      <vt:lpstr>Remoção de um valor na árvore</vt:lpstr>
      <vt:lpstr>Remoção de um valor na árvore</vt:lpstr>
      <vt:lpstr>Consulta de um valor na árvore</vt:lpstr>
      <vt:lpstr>Consulta de um valor na árvore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de Dados</dc:title>
  <dc:creator>varajao</dc:creator>
  <cp:keywords/>
  <cp:lastModifiedBy>varajao</cp:lastModifiedBy>
  <cp:revision>194</cp:revision>
  <dcterms:created xsi:type="dcterms:W3CDTF">2015-06-30T13:28:46Z</dcterms:created>
  <dcterms:modified xsi:type="dcterms:W3CDTF">2020-06-04T20:56:53Z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