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8"/>
  </p:notesMasterIdLst>
  <p:sldIdLst>
    <p:sldId id="257" r:id="rId4"/>
    <p:sldId id="294" r:id="rId5"/>
    <p:sldId id="319" r:id="rId6"/>
    <p:sldId id="339" r:id="rId7"/>
    <p:sldId id="352" r:id="rId8"/>
    <p:sldId id="353" r:id="rId9"/>
    <p:sldId id="354" r:id="rId10"/>
    <p:sldId id="337" r:id="rId11"/>
    <p:sldId id="355" r:id="rId12"/>
    <p:sldId id="356" r:id="rId13"/>
    <p:sldId id="358" r:id="rId14"/>
    <p:sldId id="357" r:id="rId15"/>
    <p:sldId id="359" r:id="rId16"/>
    <p:sldId id="3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2" autoAdjust="0"/>
    <p:restoredTop sz="94660"/>
  </p:normalViewPr>
  <p:slideViewPr>
    <p:cSldViewPr>
      <p:cViewPr varScale="1">
        <p:scale>
          <a:sx n="72" d="100"/>
          <a:sy n="72" d="100"/>
        </p:scale>
        <p:origin x="7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6:56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9:22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8247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9:22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2657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9:22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446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9:24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80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6:56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7:09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05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7:28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522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7:31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117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7:38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01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6:56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630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8:09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310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6/8/2020 8:14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560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16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2166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Rotação RR ou Rotação simples à esquerda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é inserido na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direita da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direita de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intermediário B deve ser escolhido para ser a raiz da árvore resultante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971600" y="3933323"/>
            <a:ext cx="2191880" cy="2015957"/>
            <a:chOff x="971600" y="3933323"/>
            <a:chExt cx="2191880" cy="2015957"/>
          </a:xfrm>
        </p:grpSpPr>
        <p:sp>
          <p:nvSpPr>
            <p:cNvPr id="5" name="Elipse 4"/>
            <p:cNvSpPr/>
            <p:nvPr/>
          </p:nvSpPr>
          <p:spPr bwMode="auto">
            <a:xfrm>
              <a:off x="971600" y="4068940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1624622" y="4758871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5" idx="5"/>
              <a:endCxn id="6" idx="0"/>
            </p:cNvCxnSpPr>
            <p:nvPr/>
          </p:nvCxnSpPr>
          <p:spPr>
            <a:xfrm>
              <a:off x="1369041" y="4516246"/>
              <a:ext cx="488396" cy="24262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1261435" y="3933323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-2</a:t>
              </a:r>
              <a:endParaRPr lang="pt-BR" sz="14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781925" y="4529550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-1</a:t>
              </a:r>
              <a:endParaRPr lang="pt-BR" sz="1400" dirty="0"/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2345834" y="5425229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6" idx="5"/>
              <a:endCxn id="10" idx="0"/>
            </p:cNvCxnSpPr>
            <p:nvPr/>
          </p:nvCxnSpPr>
          <p:spPr>
            <a:xfrm>
              <a:off x="2022063" y="5206177"/>
              <a:ext cx="556587" cy="219052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2503137" y="5195908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5628620" y="4120966"/>
            <a:ext cx="2633857" cy="1392883"/>
            <a:chOff x="5628620" y="4120966"/>
            <a:chExt cx="2633857" cy="1392883"/>
          </a:xfrm>
        </p:grpSpPr>
        <p:sp>
          <p:nvSpPr>
            <p:cNvPr id="13" name="Elipse 12"/>
            <p:cNvSpPr/>
            <p:nvPr/>
          </p:nvSpPr>
          <p:spPr bwMode="auto">
            <a:xfrm>
              <a:off x="5968829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800952" y="43502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3" idx="0"/>
              <a:endCxn id="14" idx="3"/>
            </p:cNvCxnSpPr>
            <p:nvPr/>
          </p:nvCxnSpPr>
          <p:spPr>
            <a:xfrm flipV="1">
              <a:off x="6201645" y="4797593"/>
              <a:ext cx="667497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5628620" y="4716370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6958255" y="4120966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18" name="Elipse 17"/>
            <p:cNvSpPr/>
            <p:nvPr/>
          </p:nvSpPr>
          <p:spPr bwMode="auto">
            <a:xfrm>
              <a:off x="7557562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cxnSp>
          <p:nvCxnSpPr>
            <p:cNvPr id="19" name="Conector reto 18"/>
            <p:cNvCxnSpPr>
              <a:stCxn id="14" idx="5"/>
              <a:endCxn id="18" idx="0"/>
            </p:cNvCxnSpPr>
            <p:nvPr/>
          </p:nvCxnSpPr>
          <p:spPr>
            <a:xfrm>
              <a:off x="7198393" y="4797593"/>
              <a:ext cx="591985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7602134" y="4678148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25" name="CaixaDeTexto 24"/>
          <p:cNvSpPr txBox="1"/>
          <p:nvPr/>
        </p:nvSpPr>
        <p:spPr>
          <a:xfrm>
            <a:off x="3881054" y="4241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RR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28" name="Seta em curva para baixo 27"/>
          <p:cNvSpPr/>
          <p:nvPr/>
        </p:nvSpPr>
        <p:spPr bwMode="auto">
          <a:xfrm flipH="1">
            <a:off x="5537282" y="3653198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83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2166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Rotação LL ou Rotação simples à direita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é inserido na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esquerda da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esquerda de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intermediário B deve ser escolhido para ser a raiz da árvore resultante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671297" y="3920416"/>
            <a:ext cx="2174835" cy="2078672"/>
            <a:chOff x="671297" y="3920416"/>
            <a:chExt cx="2174835" cy="2078672"/>
          </a:xfrm>
        </p:grpSpPr>
        <p:sp>
          <p:nvSpPr>
            <p:cNvPr id="5" name="Elipse 4"/>
            <p:cNvSpPr/>
            <p:nvPr/>
          </p:nvSpPr>
          <p:spPr bwMode="auto">
            <a:xfrm>
              <a:off x="2380501" y="4068940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1624622" y="4758871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5" idx="3"/>
              <a:endCxn id="6" idx="0"/>
            </p:cNvCxnSpPr>
            <p:nvPr/>
          </p:nvCxnSpPr>
          <p:spPr>
            <a:xfrm flipH="1">
              <a:off x="1857438" y="4516246"/>
              <a:ext cx="591253" cy="2426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1736231" y="3920416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+2</a:t>
              </a:r>
              <a:endParaRPr lang="pt-BR" sz="14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252085" y="4485626"/>
              <a:ext cx="7784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878501" y="547503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6" idx="3"/>
              <a:endCxn id="10" idx="0"/>
            </p:cNvCxnSpPr>
            <p:nvPr/>
          </p:nvCxnSpPr>
          <p:spPr>
            <a:xfrm flipH="1">
              <a:off x="1111317" y="5206177"/>
              <a:ext cx="581495" cy="26886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671297" y="5171539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5628620" y="4120966"/>
            <a:ext cx="2633857" cy="1392883"/>
            <a:chOff x="5628620" y="4120966"/>
            <a:chExt cx="2633857" cy="1392883"/>
          </a:xfrm>
        </p:grpSpPr>
        <p:sp>
          <p:nvSpPr>
            <p:cNvPr id="13" name="Elipse 12"/>
            <p:cNvSpPr/>
            <p:nvPr/>
          </p:nvSpPr>
          <p:spPr bwMode="auto">
            <a:xfrm>
              <a:off x="5968829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800952" y="43502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3" idx="0"/>
              <a:endCxn id="14" idx="3"/>
            </p:cNvCxnSpPr>
            <p:nvPr/>
          </p:nvCxnSpPr>
          <p:spPr>
            <a:xfrm flipV="1">
              <a:off x="6201645" y="4797593"/>
              <a:ext cx="667497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5628620" y="4716370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6958255" y="4120966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18" name="Elipse 17"/>
            <p:cNvSpPr/>
            <p:nvPr/>
          </p:nvSpPr>
          <p:spPr bwMode="auto">
            <a:xfrm>
              <a:off x="7557562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9" name="Conector reto 18"/>
            <p:cNvCxnSpPr>
              <a:stCxn id="14" idx="5"/>
              <a:endCxn id="18" idx="0"/>
            </p:cNvCxnSpPr>
            <p:nvPr/>
          </p:nvCxnSpPr>
          <p:spPr>
            <a:xfrm>
              <a:off x="7198393" y="4797593"/>
              <a:ext cx="591985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7602134" y="4678148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25" name="CaixaDeTexto 24"/>
          <p:cNvSpPr txBox="1"/>
          <p:nvPr/>
        </p:nvSpPr>
        <p:spPr>
          <a:xfrm>
            <a:off x="3881054" y="4241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LL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28" name="Seta em curva para baixo 27"/>
          <p:cNvSpPr/>
          <p:nvPr/>
        </p:nvSpPr>
        <p:spPr bwMode="auto">
          <a:xfrm>
            <a:off x="5537282" y="3653198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024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2166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Rotação </a:t>
            </a:r>
            <a:r>
              <a:rPr lang="pt-BR" dirty="0"/>
              <a:t>R</a:t>
            </a:r>
            <a:r>
              <a:rPr lang="pt-BR" dirty="0" smtClean="0"/>
              <a:t>L ou Rotação dupla à esquerda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é inserido na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esquerda da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direita de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deve ser escolhido para ser a raiz da árvore resultante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323528" y="3833458"/>
            <a:ext cx="1691979" cy="2168718"/>
            <a:chOff x="743949" y="3833458"/>
            <a:chExt cx="1691979" cy="2168718"/>
          </a:xfrm>
        </p:grpSpPr>
        <p:sp>
          <p:nvSpPr>
            <p:cNvPr id="5" name="Elipse 4"/>
            <p:cNvSpPr/>
            <p:nvPr/>
          </p:nvSpPr>
          <p:spPr bwMode="auto">
            <a:xfrm>
              <a:off x="1004512" y="39468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1624622" y="4758871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5" idx="5"/>
              <a:endCxn id="6" idx="0"/>
            </p:cNvCxnSpPr>
            <p:nvPr/>
          </p:nvCxnSpPr>
          <p:spPr>
            <a:xfrm>
              <a:off x="1401953" y="4394193"/>
              <a:ext cx="455485" cy="36467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1237191" y="3833458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-2</a:t>
              </a:r>
              <a:endParaRPr lang="pt-BR" sz="14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673755" y="4451094"/>
              <a:ext cx="7621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1004512" y="5478125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6" idx="3"/>
              <a:endCxn id="10" idx="0"/>
            </p:cNvCxnSpPr>
            <p:nvPr/>
          </p:nvCxnSpPr>
          <p:spPr>
            <a:xfrm flipH="1">
              <a:off x="1237328" y="5206177"/>
              <a:ext cx="455484" cy="271948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743949" y="5178905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3425920" y="3771915"/>
            <a:ext cx="1794152" cy="1952441"/>
            <a:chOff x="6164875" y="3587888"/>
            <a:chExt cx="1794152" cy="1952441"/>
          </a:xfrm>
        </p:grpSpPr>
        <p:sp>
          <p:nvSpPr>
            <p:cNvPr id="13" name="Elipse 12"/>
            <p:cNvSpPr/>
            <p:nvPr/>
          </p:nvSpPr>
          <p:spPr bwMode="auto">
            <a:xfrm>
              <a:off x="6164875" y="3818522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749424" y="4416122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3" idx="5"/>
              <a:endCxn id="14" idx="0"/>
            </p:cNvCxnSpPr>
            <p:nvPr/>
          </p:nvCxnSpPr>
          <p:spPr>
            <a:xfrm>
              <a:off x="6562316" y="4265828"/>
              <a:ext cx="419924" cy="1502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6331909" y="3587888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-2</a:t>
              </a:r>
              <a:endParaRPr lang="pt-BR" sz="14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6884883" y="4077152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-1</a:t>
              </a:r>
              <a:endParaRPr lang="pt-BR" sz="1400" dirty="0"/>
            </a:p>
          </p:txBody>
        </p:sp>
        <p:sp>
          <p:nvSpPr>
            <p:cNvPr id="18" name="Elipse 17"/>
            <p:cNvSpPr/>
            <p:nvPr/>
          </p:nvSpPr>
          <p:spPr bwMode="auto">
            <a:xfrm>
              <a:off x="7287131" y="501627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9" name="Conector reto 18"/>
            <p:cNvCxnSpPr>
              <a:stCxn id="14" idx="5"/>
              <a:endCxn id="18" idx="0"/>
            </p:cNvCxnSpPr>
            <p:nvPr/>
          </p:nvCxnSpPr>
          <p:spPr>
            <a:xfrm>
              <a:off x="7146865" y="4863428"/>
              <a:ext cx="373082" cy="1528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7298684" y="4678148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25" name="CaixaDeTexto 24"/>
          <p:cNvSpPr txBox="1"/>
          <p:nvPr/>
        </p:nvSpPr>
        <p:spPr>
          <a:xfrm>
            <a:off x="1982135" y="5140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LL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28" name="Seta em curva para baixo 27"/>
          <p:cNvSpPr/>
          <p:nvPr/>
        </p:nvSpPr>
        <p:spPr bwMode="auto">
          <a:xfrm>
            <a:off x="3563888" y="5643211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41" name="Grupo 40"/>
          <p:cNvGrpSpPr/>
          <p:nvPr/>
        </p:nvGrpSpPr>
        <p:grpSpPr>
          <a:xfrm>
            <a:off x="6713122" y="3935279"/>
            <a:ext cx="2035342" cy="1392883"/>
            <a:chOff x="6027225" y="4120966"/>
            <a:chExt cx="2035342" cy="1392883"/>
          </a:xfrm>
        </p:grpSpPr>
        <p:sp>
          <p:nvSpPr>
            <p:cNvPr id="42" name="Elipse 41"/>
            <p:cNvSpPr/>
            <p:nvPr/>
          </p:nvSpPr>
          <p:spPr bwMode="auto">
            <a:xfrm>
              <a:off x="6151410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43" name="Elipse 42"/>
            <p:cNvSpPr/>
            <p:nvPr/>
          </p:nvSpPr>
          <p:spPr bwMode="auto">
            <a:xfrm>
              <a:off x="6800952" y="43502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44" name="Conector reto 43"/>
            <p:cNvCxnSpPr>
              <a:stCxn id="42" idx="0"/>
              <a:endCxn id="43" idx="3"/>
            </p:cNvCxnSpPr>
            <p:nvPr/>
          </p:nvCxnSpPr>
          <p:spPr>
            <a:xfrm flipV="1">
              <a:off x="6384226" y="4797593"/>
              <a:ext cx="484916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aixaDeTexto 44"/>
            <p:cNvSpPr txBox="1"/>
            <p:nvPr/>
          </p:nvSpPr>
          <p:spPr>
            <a:xfrm>
              <a:off x="6027225" y="4622799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6958255" y="4120966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7" name="Elipse 46"/>
            <p:cNvSpPr/>
            <p:nvPr/>
          </p:nvSpPr>
          <p:spPr bwMode="auto">
            <a:xfrm>
              <a:off x="7357652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48" name="Conector reto 47"/>
            <p:cNvCxnSpPr>
              <a:stCxn id="43" idx="5"/>
              <a:endCxn id="47" idx="0"/>
            </p:cNvCxnSpPr>
            <p:nvPr/>
          </p:nvCxnSpPr>
          <p:spPr>
            <a:xfrm>
              <a:off x="7198393" y="4797593"/>
              <a:ext cx="392075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ixaDeTexto 48"/>
            <p:cNvSpPr txBox="1"/>
            <p:nvPr/>
          </p:nvSpPr>
          <p:spPr>
            <a:xfrm>
              <a:off x="7402224" y="4622799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50" name="CaixaDeTexto 49"/>
          <p:cNvSpPr txBox="1"/>
          <p:nvPr/>
        </p:nvSpPr>
        <p:spPr>
          <a:xfrm>
            <a:off x="5294503" y="5140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RR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1" name="Seta em curva para baixo 50"/>
          <p:cNvSpPr/>
          <p:nvPr/>
        </p:nvSpPr>
        <p:spPr bwMode="auto">
          <a:xfrm flipH="1">
            <a:off x="7185943" y="5637305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703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50" grpId="0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2166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Rotação </a:t>
            </a:r>
            <a:r>
              <a:rPr lang="pt-BR" dirty="0" smtClean="0"/>
              <a:t>LR</a:t>
            </a:r>
            <a:r>
              <a:rPr lang="pt-BR" dirty="0" smtClean="0"/>
              <a:t> ou Rotação dupla à direita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é inserido na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direita da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esquerda de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 nó C deve ser escolhido para ser a raiz da árvore resultante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576489" y="3769466"/>
            <a:ext cx="1259207" cy="2232710"/>
            <a:chOff x="996910" y="3769466"/>
            <a:chExt cx="1259207" cy="2232710"/>
          </a:xfrm>
        </p:grpSpPr>
        <p:sp>
          <p:nvSpPr>
            <p:cNvPr id="5" name="Elipse 4"/>
            <p:cNvSpPr/>
            <p:nvPr/>
          </p:nvSpPr>
          <p:spPr bwMode="auto">
            <a:xfrm>
              <a:off x="1790486" y="39468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1357938" y="47198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" name="Conector reto 6"/>
            <p:cNvCxnSpPr>
              <a:stCxn id="5" idx="3"/>
              <a:endCxn id="6" idx="0"/>
            </p:cNvCxnSpPr>
            <p:nvPr/>
          </p:nvCxnSpPr>
          <p:spPr>
            <a:xfrm flipH="1">
              <a:off x="1590754" y="4394193"/>
              <a:ext cx="267922" cy="3256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1232249" y="3769466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+2</a:t>
              </a:r>
              <a:endParaRPr lang="pt-BR" sz="14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996910" y="4478468"/>
              <a:ext cx="7621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-1</a:t>
              </a:r>
              <a:endParaRPr lang="pt-BR" sz="1400" dirty="0"/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1790486" y="5478125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1" name="Conector reto 10"/>
            <p:cNvCxnSpPr>
              <a:stCxn id="6" idx="5"/>
              <a:endCxn id="10" idx="0"/>
            </p:cNvCxnSpPr>
            <p:nvPr/>
          </p:nvCxnSpPr>
          <p:spPr>
            <a:xfrm>
              <a:off x="1755379" y="5167193"/>
              <a:ext cx="267923" cy="310932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1313875" y="5337523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3416216" y="3691602"/>
            <a:ext cx="1803856" cy="2148266"/>
            <a:chOff x="5960307" y="3507575"/>
            <a:chExt cx="1803856" cy="2148266"/>
          </a:xfrm>
        </p:grpSpPr>
        <p:sp>
          <p:nvSpPr>
            <p:cNvPr id="13" name="Elipse 12"/>
            <p:cNvSpPr/>
            <p:nvPr/>
          </p:nvSpPr>
          <p:spPr bwMode="auto">
            <a:xfrm>
              <a:off x="7298532" y="3686115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749424" y="4416122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Conector reto 14"/>
            <p:cNvCxnSpPr>
              <a:stCxn id="13" idx="3"/>
              <a:endCxn id="14" idx="0"/>
            </p:cNvCxnSpPr>
            <p:nvPr/>
          </p:nvCxnSpPr>
          <p:spPr>
            <a:xfrm flipH="1">
              <a:off x="6982240" y="4133421"/>
              <a:ext cx="384482" cy="28270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6670473" y="3507575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+2</a:t>
              </a:r>
              <a:endParaRPr lang="pt-BR" sz="14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6235798" y="4140552"/>
              <a:ext cx="879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18" name="Elipse 17"/>
            <p:cNvSpPr/>
            <p:nvPr/>
          </p:nvSpPr>
          <p:spPr bwMode="auto">
            <a:xfrm>
              <a:off x="6174070" y="5131790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9" name="Conector reto 18"/>
            <p:cNvCxnSpPr>
              <a:stCxn id="14" idx="3"/>
              <a:endCxn id="18" idx="0"/>
            </p:cNvCxnSpPr>
            <p:nvPr/>
          </p:nvCxnSpPr>
          <p:spPr>
            <a:xfrm flipH="1">
              <a:off x="6406886" y="4863428"/>
              <a:ext cx="410728" cy="26836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5960307" y="4830855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25" name="CaixaDeTexto 24"/>
          <p:cNvSpPr txBox="1"/>
          <p:nvPr/>
        </p:nvSpPr>
        <p:spPr>
          <a:xfrm>
            <a:off x="1982135" y="5140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RR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28" name="Seta em curva para baixo 27"/>
          <p:cNvSpPr/>
          <p:nvPr/>
        </p:nvSpPr>
        <p:spPr bwMode="auto">
          <a:xfrm flipH="1">
            <a:off x="3923928" y="5643211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41" name="Grupo 40"/>
          <p:cNvGrpSpPr/>
          <p:nvPr/>
        </p:nvGrpSpPr>
        <p:grpSpPr>
          <a:xfrm>
            <a:off x="6713122" y="3935279"/>
            <a:ext cx="2035342" cy="1392883"/>
            <a:chOff x="6027225" y="4120966"/>
            <a:chExt cx="2035342" cy="1392883"/>
          </a:xfrm>
        </p:grpSpPr>
        <p:sp>
          <p:nvSpPr>
            <p:cNvPr id="42" name="Elipse 41"/>
            <p:cNvSpPr/>
            <p:nvPr/>
          </p:nvSpPr>
          <p:spPr bwMode="auto">
            <a:xfrm>
              <a:off x="6151410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43" name="Elipse 42"/>
            <p:cNvSpPr/>
            <p:nvPr/>
          </p:nvSpPr>
          <p:spPr bwMode="auto">
            <a:xfrm>
              <a:off x="6800952" y="4350287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44" name="Conector reto 43"/>
            <p:cNvCxnSpPr>
              <a:stCxn id="42" idx="0"/>
              <a:endCxn id="43" idx="3"/>
            </p:cNvCxnSpPr>
            <p:nvPr/>
          </p:nvCxnSpPr>
          <p:spPr>
            <a:xfrm flipV="1">
              <a:off x="6384226" y="4797593"/>
              <a:ext cx="484916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aixaDeTexto 44"/>
            <p:cNvSpPr txBox="1"/>
            <p:nvPr/>
          </p:nvSpPr>
          <p:spPr>
            <a:xfrm>
              <a:off x="6027225" y="4622799"/>
              <a:ext cx="8832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6958255" y="4120966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7" name="Elipse 46"/>
            <p:cNvSpPr/>
            <p:nvPr/>
          </p:nvSpPr>
          <p:spPr bwMode="auto">
            <a:xfrm>
              <a:off x="7357652" y="4989798"/>
              <a:ext cx="465631" cy="5240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cxnSp>
          <p:nvCxnSpPr>
            <p:cNvPr id="48" name="Conector reto 47"/>
            <p:cNvCxnSpPr>
              <a:stCxn id="43" idx="5"/>
              <a:endCxn id="47" idx="0"/>
            </p:cNvCxnSpPr>
            <p:nvPr/>
          </p:nvCxnSpPr>
          <p:spPr>
            <a:xfrm>
              <a:off x="7198393" y="4797593"/>
              <a:ext cx="392075" cy="19220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ixaDeTexto 48"/>
            <p:cNvSpPr txBox="1"/>
            <p:nvPr/>
          </p:nvSpPr>
          <p:spPr>
            <a:xfrm>
              <a:off x="7402224" y="4622799"/>
              <a:ext cx="6603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50" name="CaixaDeTexto 49"/>
          <p:cNvSpPr txBox="1"/>
          <p:nvPr/>
        </p:nvSpPr>
        <p:spPr>
          <a:xfrm>
            <a:off x="5294503" y="5140100"/>
            <a:ext cx="12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ROTAÇÃO LL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1" name="Seta em curva para baixo 50"/>
          <p:cNvSpPr/>
          <p:nvPr/>
        </p:nvSpPr>
        <p:spPr bwMode="auto">
          <a:xfrm>
            <a:off x="7185943" y="5637305"/>
            <a:ext cx="1058465" cy="587902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534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50" grpId="0"/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4776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Quando usar cada rotação?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Considerando que o nó “C” foi inserido como filho do nó “B”, e que “B” é filho do nó “A”, se o fator de balanceamento for: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 = +2</a:t>
            </a:r>
            <a:r>
              <a:rPr lang="pt-BR" dirty="0" smtClean="0">
                <a:solidFill>
                  <a:srgbClr val="FFFFFF"/>
                </a:solidFill>
              </a:rPr>
              <a:t> e </a:t>
            </a:r>
            <a:r>
              <a:rPr lang="pt-BR" dirty="0" smtClean="0">
                <a:solidFill>
                  <a:srgbClr val="FFFF00"/>
                </a:solidFill>
              </a:rPr>
              <a:t>B = +1 </a:t>
            </a:r>
            <a:r>
              <a:rPr lang="pt-BR" dirty="0" smtClean="0">
                <a:solidFill>
                  <a:srgbClr val="FFFFFF"/>
                </a:solidFill>
              </a:rPr>
              <a:t>: Rotação LL – Simples à direita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 </a:t>
            </a:r>
            <a:r>
              <a:rPr lang="pt-BR" dirty="0">
                <a:solidFill>
                  <a:srgbClr val="FFFF00"/>
                </a:solidFill>
              </a:rPr>
              <a:t>= </a:t>
            </a:r>
            <a:r>
              <a:rPr lang="pt-BR" dirty="0" smtClean="0">
                <a:solidFill>
                  <a:srgbClr val="FFFF00"/>
                </a:solidFill>
              </a:rPr>
              <a:t> -2</a:t>
            </a:r>
            <a:r>
              <a:rPr lang="pt-BR" dirty="0" smtClean="0">
                <a:solidFill>
                  <a:srgbClr val="FFFFFF"/>
                </a:solidFill>
              </a:rPr>
              <a:t> </a:t>
            </a:r>
            <a:r>
              <a:rPr lang="pt-BR" dirty="0">
                <a:solidFill>
                  <a:srgbClr val="FFFFFF"/>
                </a:solidFill>
              </a:rPr>
              <a:t>e </a:t>
            </a:r>
            <a:r>
              <a:rPr lang="pt-BR" dirty="0" smtClean="0">
                <a:solidFill>
                  <a:srgbClr val="FFFF00"/>
                </a:solidFill>
              </a:rPr>
              <a:t>B </a:t>
            </a:r>
            <a:r>
              <a:rPr lang="pt-BR" dirty="0">
                <a:solidFill>
                  <a:srgbClr val="FFFF00"/>
                </a:solidFill>
              </a:rPr>
              <a:t>= </a:t>
            </a:r>
            <a:r>
              <a:rPr lang="pt-BR" dirty="0" smtClean="0">
                <a:solidFill>
                  <a:srgbClr val="FFFF00"/>
                </a:solidFill>
              </a:rPr>
              <a:t> -1 </a:t>
            </a:r>
            <a:r>
              <a:rPr lang="pt-BR" dirty="0" smtClean="0">
                <a:solidFill>
                  <a:srgbClr val="FFFFFF"/>
                </a:solidFill>
              </a:rPr>
              <a:t>: </a:t>
            </a:r>
            <a:r>
              <a:rPr lang="pt-BR" dirty="0">
                <a:solidFill>
                  <a:srgbClr val="FFFFFF"/>
                </a:solidFill>
              </a:rPr>
              <a:t>Rotação </a:t>
            </a:r>
            <a:r>
              <a:rPr lang="pt-BR" dirty="0" smtClean="0">
                <a:solidFill>
                  <a:srgbClr val="FFFFFF"/>
                </a:solidFill>
              </a:rPr>
              <a:t>RR – Simples à esquerda</a:t>
            </a:r>
            <a:endParaRPr lang="pt-BR" dirty="0">
              <a:solidFill>
                <a:srgbClr val="FFFFFF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 </a:t>
            </a:r>
            <a:r>
              <a:rPr lang="pt-BR" dirty="0">
                <a:solidFill>
                  <a:srgbClr val="FFFF00"/>
                </a:solidFill>
              </a:rPr>
              <a:t>= +</a:t>
            </a:r>
            <a:r>
              <a:rPr lang="pt-BR" dirty="0" smtClean="0">
                <a:solidFill>
                  <a:srgbClr val="FFFF00"/>
                </a:solidFill>
              </a:rPr>
              <a:t>2</a:t>
            </a:r>
            <a:r>
              <a:rPr lang="pt-BR" dirty="0" smtClean="0">
                <a:solidFill>
                  <a:srgbClr val="FFFFFF"/>
                </a:solidFill>
              </a:rPr>
              <a:t> e </a:t>
            </a:r>
            <a:r>
              <a:rPr lang="pt-BR" dirty="0" smtClean="0">
                <a:solidFill>
                  <a:srgbClr val="FFFF00"/>
                </a:solidFill>
              </a:rPr>
              <a:t>B </a:t>
            </a:r>
            <a:r>
              <a:rPr lang="pt-BR" dirty="0">
                <a:solidFill>
                  <a:srgbClr val="FFFF00"/>
                </a:solidFill>
              </a:rPr>
              <a:t>= </a:t>
            </a:r>
            <a:r>
              <a:rPr lang="pt-BR" dirty="0" smtClean="0">
                <a:solidFill>
                  <a:srgbClr val="FFFF00"/>
                </a:solidFill>
              </a:rPr>
              <a:t> -1 </a:t>
            </a:r>
            <a:r>
              <a:rPr lang="pt-BR" dirty="0" smtClean="0">
                <a:solidFill>
                  <a:srgbClr val="FFFFFF"/>
                </a:solidFill>
              </a:rPr>
              <a:t>: </a:t>
            </a:r>
            <a:r>
              <a:rPr lang="pt-BR" dirty="0">
                <a:solidFill>
                  <a:srgbClr val="FFFFFF"/>
                </a:solidFill>
              </a:rPr>
              <a:t>Rotação </a:t>
            </a:r>
            <a:r>
              <a:rPr lang="pt-BR" dirty="0" smtClean="0">
                <a:solidFill>
                  <a:srgbClr val="FFFFFF"/>
                </a:solidFill>
              </a:rPr>
              <a:t>LR – Dupla à direita</a:t>
            </a:r>
            <a:endParaRPr lang="pt-BR" dirty="0" smtClean="0">
              <a:solidFill>
                <a:srgbClr val="FFFFFF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A </a:t>
            </a:r>
            <a:r>
              <a:rPr lang="pt-BR" dirty="0">
                <a:solidFill>
                  <a:srgbClr val="FFFF00"/>
                </a:solidFill>
              </a:rPr>
              <a:t>= </a:t>
            </a:r>
            <a:r>
              <a:rPr lang="pt-BR" dirty="0" smtClean="0">
                <a:solidFill>
                  <a:srgbClr val="FFFF00"/>
                </a:solidFill>
              </a:rPr>
              <a:t> -2</a:t>
            </a:r>
            <a:r>
              <a:rPr lang="pt-BR" dirty="0" smtClean="0">
                <a:solidFill>
                  <a:srgbClr val="FFFFFF"/>
                </a:solidFill>
              </a:rPr>
              <a:t> </a:t>
            </a:r>
            <a:r>
              <a:rPr lang="pt-BR" dirty="0">
                <a:solidFill>
                  <a:srgbClr val="FFFFFF"/>
                </a:solidFill>
              </a:rPr>
              <a:t>e </a:t>
            </a:r>
            <a:r>
              <a:rPr lang="pt-BR" dirty="0" smtClean="0">
                <a:solidFill>
                  <a:srgbClr val="FFFF00"/>
                </a:solidFill>
              </a:rPr>
              <a:t>B </a:t>
            </a:r>
            <a:r>
              <a:rPr lang="pt-BR" dirty="0">
                <a:solidFill>
                  <a:srgbClr val="FFFF00"/>
                </a:solidFill>
              </a:rPr>
              <a:t>= +</a:t>
            </a:r>
            <a:r>
              <a:rPr lang="pt-BR" dirty="0" smtClean="0">
                <a:solidFill>
                  <a:srgbClr val="FFFF00"/>
                </a:solidFill>
              </a:rPr>
              <a:t>1 </a:t>
            </a:r>
            <a:r>
              <a:rPr lang="pt-BR" dirty="0" smtClean="0">
                <a:solidFill>
                  <a:srgbClr val="FFFFFF"/>
                </a:solidFill>
              </a:rPr>
              <a:t>: </a:t>
            </a:r>
            <a:r>
              <a:rPr lang="pt-BR" dirty="0">
                <a:solidFill>
                  <a:srgbClr val="FFFFFF"/>
                </a:solidFill>
              </a:rPr>
              <a:t>Rotação </a:t>
            </a:r>
            <a:r>
              <a:rPr lang="pt-BR" dirty="0" smtClean="0">
                <a:solidFill>
                  <a:srgbClr val="FFFFFF"/>
                </a:solidFill>
              </a:rPr>
              <a:t>RL – Dupla à esquerda</a:t>
            </a:r>
            <a:endParaRPr lang="pt-BR" dirty="0">
              <a:solidFill>
                <a:srgbClr val="FFFF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As rotações LL e RR são simétricas entre si assim como LR e RL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648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4" y="4695527"/>
            <a:ext cx="7379509" cy="461665"/>
          </a:xfrm>
        </p:spPr>
        <p:txBody>
          <a:bodyPr/>
          <a:lstStyle/>
          <a:p>
            <a:r>
              <a:rPr lang="pt-BR" dirty="0" smtClean="0"/>
              <a:t>Características, Tipos, Operações,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Árvores </a:t>
            </a:r>
            <a:r>
              <a:rPr lang="pt-BR" dirty="0" smtClean="0"/>
              <a:t>Binárias Balanceadas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2856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É uma árvore binária onde as alturas das </a:t>
            </a:r>
            <a:r>
              <a:rPr lang="pt-BR" dirty="0" err="1" smtClean="0"/>
              <a:t>sub-árvores</a:t>
            </a:r>
            <a:r>
              <a:rPr lang="pt-BR" dirty="0" smtClean="0"/>
              <a:t> “esquerda” e “direita” de cada nó diferem de no máximo uma unidade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 essa diferença se dá o nome de </a:t>
            </a:r>
            <a:r>
              <a:rPr lang="pt-BR" b="1" dirty="0" smtClean="0">
                <a:solidFill>
                  <a:srgbClr val="FFFFFF"/>
                </a:solidFill>
              </a:rPr>
              <a:t>fator de balanceamento</a:t>
            </a:r>
            <a:r>
              <a:rPr lang="pt-BR" dirty="0" smtClean="0">
                <a:solidFill>
                  <a:srgbClr val="FFFFFF"/>
                </a:solidFill>
              </a:rPr>
              <a:t> ou </a:t>
            </a:r>
            <a:r>
              <a:rPr lang="pt-BR" b="1" dirty="0" err="1" smtClean="0">
                <a:solidFill>
                  <a:srgbClr val="FFFFFF"/>
                </a:solidFill>
              </a:rPr>
              <a:t>fb</a:t>
            </a:r>
            <a:r>
              <a:rPr lang="pt-BR" dirty="0" smtClean="0">
                <a:solidFill>
                  <a:srgbClr val="FFFFFF"/>
                </a:solidFill>
              </a:rPr>
              <a:t> do nó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err="1" smtClean="0">
                <a:solidFill>
                  <a:srgbClr val="FFFFFF"/>
                </a:solidFill>
              </a:rPr>
              <a:t>fb</a:t>
            </a:r>
            <a:r>
              <a:rPr lang="pt-BR" dirty="0" smtClean="0">
                <a:solidFill>
                  <a:srgbClr val="FFFFFF"/>
                </a:solidFill>
              </a:rPr>
              <a:t> = AE - AD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54" name="Grupo 53"/>
          <p:cNvGrpSpPr/>
          <p:nvPr/>
        </p:nvGrpSpPr>
        <p:grpSpPr>
          <a:xfrm>
            <a:off x="3212977" y="3419870"/>
            <a:ext cx="5351367" cy="2917206"/>
            <a:chOff x="3212977" y="3419870"/>
            <a:chExt cx="5351367" cy="2917206"/>
          </a:xfrm>
        </p:grpSpPr>
        <p:sp>
          <p:nvSpPr>
            <p:cNvPr id="6" name="Elipse 5"/>
            <p:cNvSpPr/>
            <p:nvPr/>
          </p:nvSpPr>
          <p:spPr bwMode="auto">
            <a:xfrm>
              <a:off x="5148064" y="3606417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7" name="Elipse 6"/>
            <p:cNvSpPr/>
            <p:nvPr/>
          </p:nvSpPr>
          <p:spPr bwMode="auto">
            <a:xfrm>
              <a:off x="3993317" y="428929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8" name="Elipse 7"/>
            <p:cNvSpPr/>
            <p:nvPr/>
          </p:nvSpPr>
          <p:spPr bwMode="auto">
            <a:xfrm>
              <a:off x="6348114" y="428929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7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3566965" y="502140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4403123" y="500781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3" name="Conector reto 12"/>
            <p:cNvCxnSpPr>
              <a:stCxn id="6" idx="3"/>
              <a:endCxn id="7" idx="0"/>
            </p:cNvCxnSpPr>
            <p:nvPr/>
          </p:nvCxnSpPr>
          <p:spPr>
            <a:xfrm flipH="1">
              <a:off x="4310285" y="4088300"/>
              <a:ext cx="930617" cy="20099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>
              <a:stCxn id="7" idx="3"/>
              <a:endCxn id="9" idx="0"/>
            </p:cNvCxnSpPr>
            <p:nvPr/>
          </p:nvCxnSpPr>
          <p:spPr>
            <a:xfrm flipH="1">
              <a:off x="3883933" y="4771179"/>
              <a:ext cx="202222" cy="2502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>
              <a:stCxn id="6" idx="5"/>
              <a:endCxn id="8" idx="0"/>
            </p:cNvCxnSpPr>
            <p:nvPr/>
          </p:nvCxnSpPr>
          <p:spPr>
            <a:xfrm>
              <a:off x="5689161" y="4088300"/>
              <a:ext cx="975921" cy="20099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7" idx="5"/>
              <a:endCxn id="10" idx="0"/>
            </p:cNvCxnSpPr>
            <p:nvPr/>
          </p:nvCxnSpPr>
          <p:spPr>
            <a:xfrm>
              <a:off x="4534414" y="4771179"/>
              <a:ext cx="185677" cy="236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5583189" y="3419870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-1</a:t>
              </a:r>
              <a:endParaRPr lang="pt-BR" sz="1400" dirty="0"/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5583189" y="502140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5" name="Elipse 24"/>
            <p:cNvSpPr/>
            <p:nvPr/>
          </p:nvSpPr>
          <p:spPr bwMode="auto">
            <a:xfrm>
              <a:off x="7113186" y="500781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6" name="Conector reto 25"/>
            <p:cNvCxnSpPr>
              <a:stCxn id="8" idx="3"/>
              <a:endCxn id="24" idx="0"/>
            </p:cNvCxnSpPr>
            <p:nvPr/>
          </p:nvCxnSpPr>
          <p:spPr>
            <a:xfrm flipH="1">
              <a:off x="5900157" y="4771179"/>
              <a:ext cx="540795" cy="2502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8" idx="5"/>
              <a:endCxn id="25" idx="0"/>
            </p:cNvCxnSpPr>
            <p:nvPr/>
          </p:nvCxnSpPr>
          <p:spPr>
            <a:xfrm>
              <a:off x="6889211" y="4771179"/>
              <a:ext cx="540943" cy="236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ipse 29"/>
            <p:cNvSpPr/>
            <p:nvPr/>
          </p:nvSpPr>
          <p:spPr bwMode="auto">
            <a:xfrm>
              <a:off x="6705384" y="577251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8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1" name="Elipse 30"/>
            <p:cNvSpPr/>
            <p:nvPr/>
          </p:nvSpPr>
          <p:spPr bwMode="auto">
            <a:xfrm>
              <a:off x="7524328" y="5771978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2" name="Conector reto 31"/>
            <p:cNvCxnSpPr>
              <a:stCxn id="25" idx="3"/>
              <a:endCxn id="30" idx="0"/>
            </p:cNvCxnSpPr>
            <p:nvPr/>
          </p:nvCxnSpPr>
          <p:spPr>
            <a:xfrm flipH="1">
              <a:off x="7022352" y="5489698"/>
              <a:ext cx="183672" cy="2828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>
              <a:stCxn id="25" idx="5"/>
              <a:endCxn id="31" idx="0"/>
            </p:cNvCxnSpPr>
            <p:nvPr/>
          </p:nvCxnSpPr>
          <p:spPr>
            <a:xfrm>
              <a:off x="7654283" y="5489698"/>
              <a:ext cx="187013" cy="28228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ipse 37"/>
            <p:cNvSpPr/>
            <p:nvPr/>
          </p:nvSpPr>
          <p:spPr bwMode="auto">
            <a:xfrm>
              <a:off x="6029374" y="577251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6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9" name="Conector reto 38"/>
            <p:cNvCxnSpPr>
              <a:stCxn id="24" idx="5"/>
              <a:endCxn id="38" idx="0"/>
            </p:cNvCxnSpPr>
            <p:nvPr/>
          </p:nvCxnSpPr>
          <p:spPr>
            <a:xfrm>
              <a:off x="6124286" y="5503289"/>
              <a:ext cx="222056" cy="26922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aixaDeTexto 41"/>
            <p:cNvSpPr txBox="1"/>
            <p:nvPr/>
          </p:nvSpPr>
          <p:spPr>
            <a:xfrm>
              <a:off x="3820568" y="3985319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3212977" y="4742404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4579220" y="4700038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6372200" y="3985319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7236296" y="4705399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7801191" y="5453223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6464137" y="5415097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5609047" y="5589240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5439580" y="4705399"/>
              <a:ext cx="7631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-1</a:t>
              </a:r>
              <a:endParaRPr lang="pt-BR" sz="1400" dirty="0"/>
            </a:p>
          </p:txBody>
        </p:sp>
      </p:grpSp>
      <p:sp>
        <p:nvSpPr>
          <p:cNvPr id="51" name="Texto explicativo retangular com cantos arredondados 50"/>
          <p:cNvSpPr/>
          <p:nvPr/>
        </p:nvSpPr>
        <p:spPr bwMode="auto">
          <a:xfrm>
            <a:off x="5342373" y="888732"/>
            <a:ext cx="3221971" cy="1316132"/>
          </a:xfrm>
          <a:prstGeom prst="wedgeRoundRectCallout">
            <a:avLst>
              <a:gd name="adj1" fmla="val -32239"/>
              <a:gd name="adj2" fmla="val 145734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A árvore da direita é uma altura maior que a árvore da esquerda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52" name="Texto explicativo retangular com cantos arredondados 51"/>
          <p:cNvSpPr/>
          <p:nvPr/>
        </p:nvSpPr>
        <p:spPr bwMode="auto">
          <a:xfrm>
            <a:off x="532670" y="2122323"/>
            <a:ext cx="3221971" cy="1316132"/>
          </a:xfrm>
          <a:prstGeom prst="wedgeRoundRectCallout">
            <a:avLst>
              <a:gd name="adj1" fmla="val 59071"/>
              <a:gd name="adj2" fmla="val 923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A árvore da direita é da mesma altura que a árvore da esquerda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53" name="Texto explicativo retangular com cantos arredondados 52"/>
          <p:cNvSpPr/>
          <p:nvPr/>
        </p:nvSpPr>
        <p:spPr bwMode="auto">
          <a:xfrm>
            <a:off x="165472" y="5396192"/>
            <a:ext cx="3221971" cy="1316132"/>
          </a:xfrm>
          <a:prstGeom prst="wedgeRoundRectCallout">
            <a:avLst>
              <a:gd name="adj1" fmla="val 120767"/>
              <a:gd name="adj2" fmla="val -76791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A árvore da direita é uma altura maior que a árvore da esquerda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5923103" cy="3982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eficiência da busca em uma árvore binária depende do seu balanceamento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Problema: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Algoritmos de inserção e remoção não garantem que a árvore gerada a cada passo seja balanceada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Sequência de inserções em ordem de “escada”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79" name="Grupo 78"/>
          <p:cNvGrpSpPr/>
          <p:nvPr/>
        </p:nvGrpSpPr>
        <p:grpSpPr>
          <a:xfrm>
            <a:off x="6083490" y="612704"/>
            <a:ext cx="2262275" cy="5576975"/>
            <a:chOff x="6083490" y="612704"/>
            <a:chExt cx="2262275" cy="5576975"/>
          </a:xfrm>
        </p:grpSpPr>
        <p:sp>
          <p:nvSpPr>
            <p:cNvPr id="25" name="Elipse 24"/>
            <p:cNvSpPr/>
            <p:nvPr/>
          </p:nvSpPr>
          <p:spPr bwMode="auto">
            <a:xfrm>
              <a:off x="6083490" y="612704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Elipse 26"/>
            <p:cNvSpPr/>
            <p:nvPr/>
          </p:nvSpPr>
          <p:spPr bwMode="auto">
            <a:xfrm>
              <a:off x="6485269" y="1228611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2" name="Conector reto 31"/>
            <p:cNvCxnSpPr>
              <a:stCxn id="25" idx="5"/>
              <a:endCxn id="27" idx="0"/>
            </p:cNvCxnSpPr>
            <p:nvPr/>
          </p:nvCxnSpPr>
          <p:spPr>
            <a:xfrm>
              <a:off x="6624587" y="1094587"/>
              <a:ext cx="177650" cy="134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ipse 36"/>
            <p:cNvSpPr/>
            <p:nvPr/>
          </p:nvSpPr>
          <p:spPr bwMode="auto">
            <a:xfrm>
              <a:off x="6900191" y="186852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9" name="Conector reto 38"/>
            <p:cNvCxnSpPr>
              <a:stCxn id="27" idx="5"/>
              <a:endCxn id="37" idx="0"/>
            </p:cNvCxnSpPr>
            <p:nvPr/>
          </p:nvCxnSpPr>
          <p:spPr>
            <a:xfrm>
              <a:off x="7026366" y="1710494"/>
              <a:ext cx="190793" cy="15803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ipse 40"/>
            <p:cNvSpPr/>
            <p:nvPr/>
          </p:nvSpPr>
          <p:spPr bwMode="auto">
            <a:xfrm>
              <a:off x="7281768" y="246981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43" name="Conector reto 42"/>
            <p:cNvCxnSpPr>
              <a:stCxn id="37" idx="5"/>
              <a:endCxn id="41" idx="0"/>
            </p:cNvCxnSpPr>
            <p:nvPr/>
          </p:nvCxnSpPr>
          <p:spPr>
            <a:xfrm>
              <a:off x="7441288" y="2350408"/>
              <a:ext cx="157448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Elipse 54"/>
            <p:cNvSpPr/>
            <p:nvPr/>
          </p:nvSpPr>
          <p:spPr bwMode="auto">
            <a:xfrm>
              <a:off x="6900191" y="314137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6" name="Conector reto 55"/>
            <p:cNvCxnSpPr>
              <a:stCxn id="41" idx="3"/>
              <a:endCxn id="55" idx="0"/>
            </p:cNvCxnSpPr>
            <p:nvPr/>
          </p:nvCxnSpPr>
          <p:spPr>
            <a:xfrm flipH="1">
              <a:off x="7217159" y="2951699"/>
              <a:ext cx="157447" cy="1896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Elipse 57"/>
            <p:cNvSpPr/>
            <p:nvPr/>
          </p:nvSpPr>
          <p:spPr bwMode="auto">
            <a:xfrm>
              <a:off x="7281767" y="374266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9" name="Conector reto 58"/>
            <p:cNvCxnSpPr>
              <a:stCxn id="55" idx="5"/>
              <a:endCxn id="58" idx="0"/>
            </p:cNvCxnSpPr>
            <p:nvPr/>
          </p:nvCxnSpPr>
          <p:spPr>
            <a:xfrm>
              <a:off x="7441288" y="3623258"/>
              <a:ext cx="157447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ipse 59"/>
            <p:cNvSpPr/>
            <p:nvPr/>
          </p:nvSpPr>
          <p:spPr bwMode="auto">
            <a:xfrm>
              <a:off x="7695580" y="4343957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61" name="Conector reto 60"/>
            <p:cNvCxnSpPr>
              <a:stCxn id="58" idx="5"/>
              <a:endCxn id="60" idx="0"/>
            </p:cNvCxnSpPr>
            <p:nvPr/>
          </p:nvCxnSpPr>
          <p:spPr>
            <a:xfrm>
              <a:off x="7822864" y="4224549"/>
              <a:ext cx="189684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ipse 67"/>
            <p:cNvSpPr/>
            <p:nvPr/>
          </p:nvSpPr>
          <p:spPr bwMode="auto">
            <a:xfrm>
              <a:off x="7295882" y="4969568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7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69" name="Conector reto 68"/>
            <p:cNvCxnSpPr>
              <a:stCxn id="60" idx="3"/>
              <a:endCxn id="68" idx="0"/>
            </p:cNvCxnSpPr>
            <p:nvPr/>
          </p:nvCxnSpPr>
          <p:spPr>
            <a:xfrm flipH="1">
              <a:off x="7612850" y="4825840"/>
              <a:ext cx="175568" cy="1437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ipse 72"/>
            <p:cNvSpPr/>
            <p:nvPr/>
          </p:nvSpPr>
          <p:spPr bwMode="auto">
            <a:xfrm>
              <a:off x="6900191" y="5625118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6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4" name="Conector reto 73"/>
            <p:cNvCxnSpPr>
              <a:stCxn id="68" idx="3"/>
              <a:endCxn id="73" idx="0"/>
            </p:cNvCxnSpPr>
            <p:nvPr/>
          </p:nvCxnSpPr>
          <p:spPr>
            <a:xfrm flipH="1">
              <a:off x="7217159" y="5451451"/>
              <a:ext cx="171561" cy="17366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Elipse 75"/>
            <p:cNvSpPr/>
            <p:nvPr/>
          </p:nvSpPr>
          <p:spPr bwMode="auto">
            <a:xfrm>
              <a:off x="7711830" y="5623743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8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7" name="Conector reto 76"/>
            <p:cNvCxnSpPr>
              <a:stCxn id="68" idx="5"/>
              <a:endCxn id="76" idx="0"/>
            </p:cNvCxnSpPr>
            <p:nvPr/>
          </p:nvCxnSpPr>
          <p:spPr>
            <a:xfrm>
              <a:off x="7836979" y="5451451"/>
              <a:ext cx="191819" cy="17229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37938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5923103" cy="4487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Soluções para o problema de balanceamento: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Modificar as operações de “inserção” e “remoção” da árvore para verificar a necessidade de balancear ou não após a operação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Algoritmos: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Árvore AVL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Árvore 2-3-4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Árvore </a:t>
            </a:r>
            <a:r>
              <a:rPr lang="pt-BR" dirty="0" err="1" smtClean="0">
                <a:solidFill>
                  <a:srgbClr val="FFFFFF"/>
                </a:solidFill>
              </a:rPr>
              <a:t>Red</a:t>
            </a:r>
            <a:r>
              <a:rPr lang="pt-BR" dirty="0" smtClean="0">
                <a:solidFill>
                  <a:srgbClr val="FFFFFF"/>
                </a:solidFill>
              </a:rPr>
              <a:t>-Black</a:t>
            </a:r>
            <a:endParaRPr lang="pt-BR" dirty="0" smtClean="0">
              <a:solidFill>
                <a:srgbClr val="FFFFFF"/>
              </a:solidFill>
            </a:endParaRPr>
          </a:p>
        </p:txBody>
      </p:sp>
      <p:grpSp>
        <p:nvGrpSpPr>
          <p:cNvPr id="79" name="Grupo 78"/>
          <p:cNvGrpSpPr/>
          <p:nvPr/>
        </p:nvGrpSpPr>
        <p:grpSpPr>
          <a:xfrm>
            <a:off x="6083490" y="612704"/>
            <a:ext cx="2262275" cy="5576975"/>
            <a:chOff x="6083490" y="612704"/>
            <a:chExt cx="2262275" cy="5576975"/>
          </a:xfrm>
        </p:grpSpPr>
        <p:sp>
          <p:nvSpPr>
            <p:cNvPr id="25" name="Elipse 24"/>
            <p:cNvSpPr/>
            <p:nvPr/>
          </p:nvSpPr>
          <p:spPr bwMode="auto">
            <a:xfrm>
              <a:off x="6083490" y="612704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Elipse 26"/>
            <p:cNvSpPr/>
            <p:nvPr/>
          </p:nvSpPr>
          <p:spPr bwMode="auto">
            <a:xfrm>
              <a:off x="6485269" y="1228611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2" name="Conector reto 31"/>
            <p:cNvCxnSpPr>
              <a:stCxn id="25" idx="5"/>
              <a:endCxn id="27" idx="0"/>
            </p:cNvCxnSpPr>
            <p:nvPr/>
          </p:nvCxnSpPr>
          <p:spPr>
            <a:xfrm>
              <a:off x="6624587" y="1094587"/>
              <a:ext cx="177650" cy="134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ipse 36"/>
            <p:cNvSpPr/>
            <p:nvPr/>
          </p:nvSpPr>
          <p:spPr bwMode="auto">
            <a:xfrm>
              <a:off x="6900191" y="186852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9" name="Conector reto 38"/>
            <p:cNvCxnSpPr>
              <a:stCxn id="27" idx="5"/>
              <a:endCxn id="37" idx="0"/>
            </p:cNvCxnSpPr>
            <p:nvPr/>
          </p:nvCxnSpPr>
          <p:spPr>
            <a:xfrm>
              <a:off x="7026366" y="1710494"/>
              <a:ext cx="190793" cy="15803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ipse 40"/>
            <p:cNvSpPr/>
            <p:nvPr/>
          </p:nvSpPr>
          <p:spPr bwMode="auto">
            <a:xfrm>
              <a:off x="7281768" y="246981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43" name="Conector reto 42"/>
            <p:cNvCxnSpPr>
              <a:stCxn id="37" idx="5"/>
              <a:endCxn id="41" idx="0"/>
            </p:cNvCxnSpPr>
            <p:nvPr/>
          </p:nvCxnSpPr>
          <p:spPr>
            <a:xfrm>
              <a:off x="7441288" y="2350408"/>
              <a:ext cx="157448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Elipse 54"/>
            <p:cNvSpPr/>
            <p:nvPr/>
          </p:nvSpPr>
          <p:spPr bwMode="auto">
            <a:xfrm>
              <a:off x="6900191" y="3141375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6" name="Conector reto 55"/>
            <p:cNvCxnSpPr>
              <a:stCxn id="41" idx="3"/>
              <a:endCxn id="55" idx="0"/>
            </p:cNvCxnSpPr>
            <p:nvPr/>
          </p:nvCxnSpPr>
          <p:spPr>
            <a:xfrm flipH="1">
              <a:off x="7217159" y="2951699"/>
              <a:ext cx="157447" cy="18967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Elipse 57"/>
            <p:cNvSpPr/>
            <p:nvPr/>
          </p:nvSpPr>
          <p:spPr bwMode="auto">
            <a:xfrm>
              <a:off x="7281767" y="3742666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9" name="Conector reto 58"/>
            <p:cNvCxnSpPr>
              <a:stCxn id="55" idx="5"/>
              <a:endCxn id="58" idx="0"/>
            </p:cNvCxnSpPr>
            <p:nvPr/>
          </p:nvCxnSpPr>
          <p:spPr>
            <a:xfrm>
              <a:off x="7441288" y="3623258"/>
              <a:ext cx="157447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ipse 59"/>
            <p:cNvSpPr/>
            <p:nvPr/>
          </p:nvSpPr>
          <p:spPr bwMode="auto">
            <a:xfrm>
              <a:off x="7695580" y="4343957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61" name="Conector reto 60"/>
            <p:cNvCxnSpPr>
              <a:stCxn id="58" idx="5"/>
              <a:endCxn id="60" idx="0"/>
            </p:cNvCxnSpPr>
            <p:nvPr/>
          </p:nvCxnSpPr>
          <p:spPr>
            <a:xfrm>
              <a:off x="7822864" y="4224549"/>
              <a:ext cx="189684" cy="1194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ipse 67"/>
            <p:cNvSpPr/>
            <p:nvPr/>
          </p:nvSpPr>
          <p:spPr bwMode="auto">
            <a:xfrm>
              <a:off x="7295882" y="4969568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7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69" name="Conector reto 68"/>
            <p:cNvCxnSpPr>
              <a:stCxn id="60" idx="3"/>
              <a:endCxn id="68" idx="0"/>
            </p:cNvCxnSpPr>
            <p:nvPr/>
          </p:nvCxnSpPr>
          <p:spPr>
            <a:xfrm flipH="1">
              <a:off x="7612850" y="4825840"/>
              <a:ext cx="175568" cy="1437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ipse 72"/>
            <p:cNvSpPr/>
            <p:nvPr/>
          </p:nvSpPr>
          <p:spPr bwMode="auto">
            <a:xfrm>
              <a:off x="6900191" y="5625118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6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4" name="Conector reto 73"/>
            <p:cNvCxnSpPr>
              <a:stCxn id="68" idx="3"/>
              <a:endCxn id="73" idx="0"/>
            </p:cNvCxnSpPr>
            <p:nvPr/>
          </p:nvCxnSpPr>
          <p:spPr>
            <a:xfrm flipH="1">
              <a:off x="7217159" y="5451451"/>
              <a:ext cx="171561" cy="17366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Elipse 75"/>
            <p:cNvSpPr/>
            <p:nvPr/>
          </p:nvSpPr>
          <p:spPr bwMode="auto">
            <a:xfrm>
              <a:off x="7711830" y="5623743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8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77" name="Conector reto 76"/>
            <p:cNvCxnSpPr>
              <a:stCxn id="68" idx="5"/>
              <a:endCxn id="76" idx="0"/>
            </p:cNvCxnSpPr>
            <p:nvPr/>
          </p:nvCxnSpPr>
          <p:spPr>
            <a:xfrm>
              <a:off x="7836979" y="5451451"/>
              <a:ext cx="191819" cy="17229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58024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Árvore AVL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4487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É um tipo de árvore binária balanceada, criada por </a:t>
            </a:r>
            <a:r>
              <a:rPr lang="pt-BR" b="1" dirty="0" smtClean="0"/>
              <a:t>A</a:t>
            </a:r>
            <a:r>
              <a:rPr lang="pt-BR" dirty="0" smtClean="0"/>
              <a:t>delson-</a:t>
            </a:r>
            <a:r>
              <a:rPr lang="pt-BR" b="1" dirty="0" err="1" smtClean="0"/>
              <a:t>V</a:t>
            </a:r>
            <a:r>
              <a:rPr lang="pt-BR" dirty="0" err="1" smtClean="0"/>
              <a:t>elskii</a:t>
            </a:r>
            <a:r>
              <a:rPr lang="pt-BR" dirty="0" smtClean="0"/>
              <a:t> e </a:t>
            </a:r>
            <a:r>
              <a:rPr lang="pt-BR" b="1" dirty="0" smtClean="0"/>
              <a:t>L</a:t>
            </a:r>
            <a:r>
              <a:rPr lang="pt-BR" dirty="0" smtClean="0"/>
              <a:t>andis em 1962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Permite </a:t>
            </a:r>
            <a:r>
              <a:rPr lang="pt-BR" dirty="0" err="1" smtClean="0">
                <a:solidFill>
                  <a:srgbClr val="FFFFFF"/>
                </a:solidFill>
              </a:rPr>
              <a:t>rebalanceamento</a:t>
            </a:r>
            <a:r>
              <a:rPr lang="pt-BR" dirty="0" smtClean="0">
                <a:solidFill>
                  <a:srgbClr val="FFFFFF"/>
                </a:solidFill>
              </a:rPr>
              <a:t> local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Apenas a parte afetada pela </a:t>
            </a:r>
            <a:r>
              <a:rPr lang="pt-BR" b="1" dirty="0" smtClean="0">
                <a:solidFill>
                  <a:srgbClr val="FFFFFF"/>
                </a:solidFill>
              </a:rPr>
              <a:t>inserção</a:t>
            </a:r>
            <a:r>
              <a:rPr lang="pt-BR" dirty="0" smtClean="0">
                <a:solidFill>
                  <a:srgbClr val="FFFFFF"/>
                </a:solidFill>
              </a:rPr>
              <a:t> ou </a:t>
            </a:r>
            <a:r>
              <a:rPr lang="pt-BR" b="1" dirty="0" smtClean="0">
                <a:solidFill>
                  <a:srgbClr val="FFFFFF"/>
                </a:solidFill>
              </a:rPr>
              <a:t>remoção</a:t>
            </a:r>
            <a:r>
              <a:rPr lang="pt-BR" dirty="0" smtClean="0">
                <a:solidFill>
                  <a:srgbClr val="FFFFFF"/>
                </a:solidFill>
              </a:rPr>
              <a:t> é </a:t>
            </a:r>
            <a:r>
              <a:rPr lang="pt-BR" dirty="0" err="1" smtClean="0">
                <a:solidFill>
                  <a:srgbClr val="FFFFFF"/>
                </a:solidFill>
              </a:rPr>
              <a:t>rebalanceada</a:t>
            </a:r>
            <a:endParaRPr lang="pt-BR" dirty="0" smtClean="0">
              <a:solidFill>
                <a:srgbClr val="FFFF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Uso de rotações </a:t>
            </a:r>
            <a:r>
              <a:rPr lang="pt-BR" b="1" dirty="0" smtClean="0">
                <a:solidFill>
                  <a:srgbClr val="FFFFFF"/>
                </a:solidFill>
              </a:rPr>
              <a:t>simples</a:t>
            </a:r>
            <a:r>
              <a:rPr lang="pt-BR" dirty="0" smtClean="0">
                <a:solidFill>
                  <a:srgbClr val="FFFFFF"/>
                </a:solidFill>
              </a:rPr>
              <a:t> ou </a:t>
            </a:r>
            <a:r>
              <a:rPr lang="pt-BR" b="1" dirty="0" smtClean="0">
                <a:solidFill>
                  <a:srgbClr val="FFFFFF"/>
                </a:solidFill>
              </a:rPr>
              <a:t>duplas</a:t>
            </a:r>
            <a:r>
              <a:rPr lang="pt-BR" dirty="0" smtClean="0">
                <a:solidFill>
                  <a:srgbClr val="FFFFFF"/>
                </a:solidFill>
              </a:rPr>
              <a:t> na etapa de </a:t>
            </a:r>
            <a:r>
              <a:rPr lang="pt-BR" dirty="0" err="1" smtClean="0">
                <a:solidFill>
                  <a:srgbClr val="FFFFFF"/>
                </a:solidFill>
              </a:rPr>
              <a:t>rebalanceamento</a:t>
            </a:r>
            <a:endParaRPr lang="pt-BR" dirty="0" smtClean="0">
              <a:solidFill>
                <a:srgbClr val="FFFF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Busca manter como uma árvore binária quase completa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</a:t>
            </a:r>
            <a:r>
              <a:rPr lang="pt-BR" b="1" dirty="0" err="1" smtClean="0">
                <a:solidFill>
                  <a:srgbClr val="FFFFFF"/>
                </a:solidFill>
              </a:rPr>
              <a:t>fb</a:t>
            </a:r>
            <a:r>
              <a:rPr lang="pt-BR" b="1" dirty="0" smtClean="0">
                <a:solidFill>
                  <a:srgbClr val="FFFFFF"/>
                </a:solidFill>
              </a:rPr>
              <a:t> &lt; -1</a:t>
            </a:r>
            <a:r>
              <a:rPr lang="pt-BR" dirty="0" smtClean="0">
                <a:solidFill>
                  <a:srgbClr val="FFFFFF"/>
                </a:solidFill>
              </a:rPr>
              <a:t> ou </a:t>
            </a:r>
            <a:r>
              <a:rPr lang="pt-BR" b="1" dirty="0" err="1" smtClean="0">
                <a:solidFill>
                  <a:srgbClr val="FFFFFF"/>
                </a:solidFill>
              </a:rPr>
              <a:t>fb</a:t>
            </a:r>
            <a:r>
              <a:rPr lang="pt-BR" b="1" dirty="0" smtClean="0">
                <a:solidFill>
                  <a:srgbClr val="FFFFFF"/>
                </a:solidFill>
              </a:rPr>
              <a:t> &gt; +1</a:t>
            </a:r>
            <a:r>
              <a:rPr lang="pt-BR" dirty="0" smtClean="0">
                <a:solidFill>
                  <a:srgbClr val="FFFFFF"/>
                </a:solidFill>
              </a:rPr>
              <a:t> a árvore deve ser balanceada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30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Árvore AVL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FB = AE - AD</a:t>
            </a:r>
            <a:endParaRPr lang="pt-BR" dirty="0" smtClean="0">
              <a:solidFill>
                <a:srgbClr val="FFFFFF"/>
              </a:solidFill>
            </a:endParaRPr>
          </a:p>
        </p:txBody>
      </p:sp>
      <p:sp>
        <p:nvSpPr>
          <p:cNvPr id="5" name="Elipse 4"/>
          <p:cNvSpPr/>
          <p:nvPr/>
        </p:nvSpPr>
        <p:spPr bwMode="auto">
          <a:xfrm>
            <a:off x="4502714" y="1268760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Elipse 5"/>
          <p:cNvSpPr/>
          <p:nvPr/>
        </p:nvSpPr>
        <p:spPr bwMode="auto">
          <a:xfrm>
            <a:off x="3319631" y="2261473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>
            <a:off x="5594249" y="2261473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Elipse 7"/>
          <p:cNvSpPr/>
          <p:nvPr/>
        </p:nvSpPr>
        <p:spPr bwMode="auto">
          <a:xfrm>
            <a:off x="1907704" y="3488317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4460169" y="3488317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Elipse 9"/>
          <p:cNvSpPr/>
          <p:nvPr/>
        </p:nvSpPr>
        <p:spPr bwMode="auto">
          <a:xfrm>
            <a:off x="3319631" y="4664639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5594249" y="4664639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12" name="Conector reto 11"/>
          <p:cNvCxnSpPr>
            <a:stCxn id="5" idx="3"/>
            <a:endCxn id="6" idx="0"/>
          </p:cNvCxnSpPr>
          <p:nvPr/>
        </p:nvCxnSpPr>
        <p:spPr>
          <a:xfrm flipH="1">
            <a:off x="3708786" y="1912370"/>
            <a:ext cx="907909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6" idx="3"/>
            <a:endCxn id="8" idx="0"/>
          </p:cNvCxnSpPr>
          <p:nvPr/>
        </p:nvCxnSpPr>
        <p:spPr>
          <a:xfrm flipH="1">
            <a:off x="2296859" y="2905083"/>
            <a:ext cx="1136753" cy="5832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5" idx="5"/>
            <a:endCxn id="7" idx="0"/>
          </p:cNvCxnSpPr>
          <p:nvPr/>
        </p:nvCxnSpPr>
        <p:spPr>
          <a:xfrm>
            <a:off x="5167042" y="1912370"/>
            <a:ext cx="816361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6" idx="5"/>
            <a:endCxn id="9" idx="0"/>
          </p:cNvCxnSpPr>
          <p:nvPr/>
        </p:nvCxnSpPr>
        <p:spPr>
          <a:xfrm>
            <a:off x="3983959" y="2905083"/>
            <a:ext cx="865364" cy="5832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stCxn id="9" idx="3"/>
            <a:endCxn id="10" idx="0"/>
          </p:cNvCxnSpPr>
          <p:nvPr/>
        </p:nvCxnSpPr>
        <p:spPr>
          <a:xfrm flipH="1">
            <a:off x="3708786" y="4131927"/>
            <a:ext cx="865364" cy="532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9" idx="5"/>
            <a:endCxn id="11" idx="0"/>
          </p:cNvCxnSpPr>
          <p:nvPr/>
        </p:nvCxnSpPr>
        <p:spPr>
          <a:xfrm>
            <a:off x="5124497" y="4131927"/>
            <a:ext cx="858906" cy="532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5011941" y="1069926"/>
            <a:ext cx="108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fb</a:t>
            </a:r>
            <a:r>
              <a:rPr lang="pt-BR" dirty="0" smtClean="0"/>
              <a:t> = +2</a:t>
            </a:r>
            <a:endParaRPr lang="pt-BR" dirty="0"/>
          </a:p>
        </p:txBody>
      </p:sp>
      <p:sp>
        <p:nvSpPr>
          <p:cNvPr id="3" name="Forma livre 2"/>
          <p:cNvSpPr/>
          <p:nvPr/>
        </p:nvSpPr>
        <p:spPr bwMode="auto">
          <a:xfrm>
            <a:off x="1774464" y="2067339"/>
            <a:ext cx="5117550" cy="3829878"/>
          </a:xfrm>
          <a:custGeom>
            <a:avLst/>
            <a:gdLst>
              <a:gd name="connsiteX0" fmla="*/ 3433640 w 5117550"/>
              <a:gd name="connsiteY0" fmla="*/ 1113183 h 3829878"/>
              <a:gd name="connsiteX1" fmla="*/ 3327623 w 5117550"/>
              <a:gd name="connsiteY1" fmla="*/ 954157 h 3829878"/>
              <a:gd name="connsiteX2" fmla="*/ 3301119 w 5117550"/>
              <a:gd name="connsiteY2" fmla="*/ 927652 h 3829878"/>
              <a:gd name="connsiteX3" fmla="*/ 3208353 w 5117550"/>
              <a:gd name="connsiteY3" fmla="*/ 795131 h 3829878"/>
              <a:gd name="connsiteX4" fmla="*/ 3155345 w 5117550"/>
              <a:gd name="connsiteY4" fmla="*/ 728870 h 3829878"/>
              <a:gd name="connsiteX5" fmla="*/ 3115588 w 5117550"/>
              <a:gd name="connsiteY5" fmla="*/ 662609 h 3829878"/>
              <a:gd name="connsiteX6" fmla="*/ 2996319 w 5117550"/>
              <a:gd name="connsiteY6" fmla="*/ 530087 h 3829878"/>
              <a:gd name="connsiteX7" fmla="*/ 2903553 w 5117550"/>
              <a:gd name="connsiteY7" fmla="*/ 397565 h 3829878"/>
              <a:gd name="connsiteX8" fmla="*/ 2850545 w 5117550"/>
              <a:gd name="connsiteY8" fmla="*/ 331304 h 3829878"/>
              <a:gd name="connsiteX9" fmla="*/ 2797536 w 5117550"/>
              <a:gd name="connsiteY9" fmla="*/ 265044 h 3829878"/>
              <a:gd name="connsiteX10" fmla="*/ 2718023 w 5117550"/>
              <a:gd name="connsiteY10" fmla="*/ 212035 h 3829878"/>
              <a:gd name="connsiteX11" fmla="*/ 2598753 w 5117550"/>
              <a:gd name="connsiteY11" fmla="*/ 145774 h 3829878"/>
              <a:gd name="connsiteX12" fmla="*/ 2492736 w 5117550"/>
              <a:gd name="connsiteY12" fmla="*/ 79513 h 3829878"/>
              <a:gd name="connsiteX13" fmla="*/ 2439727 w 5117550"/>
              <a:gd name="connsiteY13" fmla="*/ 53009 h 3829878"/>
              <a:gd name="connsiteX14" fmla="*/ 2280701 w 5117550"/>
              <a:gd name="connsiteY14" fmla="*/ 26504 h 3829878"/>
              <a:gd name="connsiteX15" fmla="*/ 2174684 w 5117550"/>
              <a:gd name="connsiteY15" fmla="*/ 0 h 3829878"/>
              <a:gd name="connsiteX16" fmla="*/ 1445814 w 5117550"/>
              <a:gd name="connsiteY16" fmla="*/ 13252 h 3829878"/>
              <a:gd name="connsiteX17" fmla="*/ 1300040 w 5117550"/>
              <a:gd name="connsiteY17" fmla="*/ 26504 h 3829878"/>
              <a:gd name="connsiteX18" fmla="*/ 1167519 w 5117550"/>
              <a:gd name="connsiteY18" fmla="*/ 79513 h 3829878"/>
              <a:gd name="connsiteX19" fmla="*/ 756701 w 5117550"/>
              <a:gd name="connsiteY19" fmla="*/ 145774 h 3829878"/>
              <a:gd name="connsiteX20" fmla="*/ 584423 w 5117550"/>
              <a:gd name="connsiteY20" fmla="*/ 198783 h 3829878"/>
              <a:gd name="connsiteX21" fmla="*/ 504910 w 5117550"/>
              <a:gd name="connsiteY21" fmla="*/ 238539 h 3829878"/>
              <a:gd name="connsiteX22" fmla="*/ 465153 w 5117550"/>
              <a:gd name="connsiteY22" fmla="*/ 265044 h 3829878"/>
              <a:gd name="connsiteX23" fmla="*/ 425397 w 5117550"/>
              <a:gd name="connsiteY23" fmla="*/ 304800 h 3829878"/>
              <a:gd name="connsiteX24" fmla="*/ 385640 w 5117550"/>
              <a:gd name="connsiteY24" fmla="*/ 318052 h 3829878"/>
              <a:gd name="connsiteX25" fmla="*/ 359136 w 5117550"/>
              <a:gd name="connsiteY25" fmla="*/ 344557 h 3829878"/>
              <a:gd name="connsiteX26" fmla="*/ 319379 w 5117550"/>
              <a:gd name="connsiteY26" fmla="*/ 371061 h 3829878"/>
              <a:gd name="connsiteX27" fmla="*/ 266371 w 5117550"/>
              <a:gd name="connsiteY27" fmla="*/ 437322 h 3829878"/>
              <a:gd name="connsiteX28" fmla="*/ 239866 w 5117550"/>
              <a:gd name="connsiteY28" fmla="*/ 477078 h 3829878"/>
              <a:gd name="connsiteX29" fmla="*/ 200110 w 5117550"/>
              <a:gd name="connsiteY29" fmla="*/ 569844 h 3829878"/>
              <a:gd name="connsiteX30" fmla="*/ 186858 w 5117550"/>
              <a:gd name="connsiteY30" fmla="*/ 622852 h 3829878"/>
              <a:gd name="connsiteX31" fmla="*/ 160353 w 5117550"/>
              <a:gd name="connsiteY31" fmla="*/ 649357 h 3829878"/>
              <a:gd name="connsiteX32" fmla="*/ 133849 w 5117550"/>
              <a:gd name="connsiteY32" fmla="*/ 702365 h 3829878"/>
              <a:gd name="connsiteX33" fmla="*/ 120597 w 5117550"/>
              <a:gd name="connsiteY33" fmla="*/ 755374 h 3829878"/>
              <a:gd name="connsiteX34" fmla="*/ 94093 w 5117550"/>
              <a:gd name="connsiteY34" fmla="*/ 795131 h 3829878"/>
              <a:gd name="connsiteX35" fmla="*/ 80840 w 5117550"/>
              <a:gd name="connsiteY35" fmla="*/ 861391 h 3829878"/>
              <a:gd name="connsiteX36" fmla="*/ 41084 w 5117550"/>
              <a:gd name="connsiteY36" fmla="*/ 993913 h 3829878"/>
              <a:gd name="connsiteX37" fmla="*/ 14579 w 5117550"/>
              <a:gd name="connsiteY37" fmla="*/ 1033670 h 3829878"/>
              <a:gd name="connsiteX38" fmla="*/ 27832 w 5117550"/>
              <a:gd name="connsiteY38" fmla="*/ 1630018 h 3829878"/>
              <a:gd name="connsiteX39" fmla="*/ 67588 w 5117550"/>
              <a:gd name="connsiteY39" fmla="*/ 1762539 h 3829878"/>
              <a:gd name="connsiteX40" fmla="*/ 107345 w 5117550"/>
              <a:gd name="connsiteY40" fmla="*/ 1815548 h 3829878"/>
              <a:gd name="connsiteX41" fmla="*/ 133849 w 5117550"/>
              <a:gd name="connsiteY41" fmla="*/ 1921565 h 3829878"/>
              <a:gd name="connsiteX42" fmla="*/ 147101 w 5117550"/>
              <a:gd name="connsiteY42" fmla="*/ 1961322 h 3829878"/>
              <a:gd name="connsiteX43" fmla="*/ 173606 w 5117550"/>
              <a:gd name="connsiteY43" fmla="*/ 2133600 h 3829878"/>
              <a:gd name="connsiteX44" fmla="*/ 186858 w 5117550"/>
              <a:gd name="connsiteY44" fmla="*/ 2173357 h 3829878"/>
              <a:gd name="connsiteX45" fmla="*/ 200110 w 5117550"/>
              <a:gd name="connsiteY45" fmla="*/ 2226365 h 3829878"/>
              <a:gd name="connsiteX46" fmla="*/ 213362 w 5117550"/>
              <a:gd name="connsiteY46" fmla="*/ 2266122 h 3829878"/>
              <a:gd name="connsiteX47" fmla="*/ 239866 w 5117550"/>
              <a:gd name="connsiteY47" fmla="*/ 2358887 h 3829878"/>
              <a:gd name="connsiteX48" fmla="*/ 292875 w 5117550"/>
              <a:gd name="connsiteY48" fmla="*/ 2425148 h 3829878"/>
              <a:gd name="connsiteX49" fmla="*/ 306127 w 5117550"/>
              <a:gd name="connsiteY49" fmla="*/ 2464904 h 3829878"/>
              <a:gd name="connsiteX50" fmla="*/ 332632 w 5117550"/>
              <a:gd name="connsiteY50" fmla="*/ 2557670 h 3829878"/>
              <a:gd name="connsiteX51" fmla="*/ 385640 w 5117550"/>
              <a:gd name="connsiteY51" fmla="*/ 2623931 h 3829878"/>
              <a:gd name="connsiteX52" fmla="*/ 398893 w 5117550"/>
              <a:gd name="connsiteY52" fmla="*/ 2663687 h 3829878"/>
              <a:gd name="connsiteX53" fmla="*/ 478406 w 5117550"/>
              <a:gd name="connsiteY53" fmla="*/ 2756452 h 3829878"/>
              <a:gd name="connsiteX54" fmla="*/ 544666 w 5117550"/>
              <a:gd name="connsiteY54" fmla="*/ 2835965 h 3829878"/>
              <a:gd name="connsiteX55" fmla="*/ 597675 w 5117550"/>
              <a:gd name="connsiteY55" fmla="*/ 2928731 h 3829878"/>
              <a:gd name="connsiteX56" fmla="*/ 624179 w 5117550"/>
              <a:gd name="connsiteY56" fmla="*/ 2968487 h 3829878"/>
              <a:gd name="connsiteX57" fmla="*/ 677188 w 5117550"/>
              <a:gd name="connsiteY57" fmla="*/ 3008244 h 3829878"/>
              <a:gd name="connsiteX58" fmla="*/ 716945 w 5117550"/>
              <a:gd name="connsiteY58" fmla="*/ 3048000 h 3829878"/>
              <a:gd name="connsiteX59" fmla="*/ 730197 w 5117550"/>
              <a:gd name="connsiteY59" fmla="*/ 3087757 h 3829878"/>
              <a:gd name="connsiteX60" fmla="*/ 769953 w 5117550"/>
              <a:gd name="connsiteY60" fmla="*/ 3154018 h 3829878"/>
              <a:gd name="connsiteX61" fmla="*/ 796458 w 5117550"/>
              <a:gd name="connsiteY61" fmla="*/ 3180522 h 3829878"/>
              <a:gd name="connsiteX62" fmla="*/ 902475 w 5117550"/>
              <a:gd name="connsiteY62" fmla="*/ 3246783 h 3829878"/>
              <a:gd name="connsiteX63" fmla="*/ 981988 w 5117550"/>
              <a:gd name="connsiteY63" fmla="*/ 3352800 h 3829878"/>
              <a:gd name="connsiteX64" fmla="*/ 1074753 w 5117550"/>
              <a:gd name="connsiteY64" fmla="*/ 3419061 h 3829878"/>
              <a:gd name="connsiteX65" fmla="*/ 1127762 w 5117550"/>
              <a:gd name="connsiteY65" fmla="*/ 3458818 h 3829878"/>
              <a:gd name="connsiteX66" fmla="*/ 1167519 w 5117550"/>
              <a:gd name="connsiteY66" fmla="*/ 3498574 h 3829878"/>
              <a:gd name="connsiteX67" fmla="*/ 1233779 w 5117550"/>
              <a:gd name="connsiteY67" fmla="*/ 3538331 h 3829878"/>
              <a:gd name="connsiteX68" fmla="*/ 1353049 w 5117550"/>
              <a:gd name="connsiteY68" fmla="*/ 3604591 h 3829878"/>
              <a:gd name="connsiteX69" fmla="*/ 1406058 w 5117550"/>
              <a:gd name="connsiteY69" fmla="*/ 3631096 h 3829878"/>
              <a:gd name="connsiteX70" fmla="*/ 1498823 w 5117550"/>
              <a:gd name="connsiteY70" fmla="*/ 3657600 h 3829878"/>
              <a:gd name="connsiteX71" fmla="*/ 1578336 w 5117550"/>
              <a:gd name="connsiteY71" fmla="*/ 3670852 h 3829878"/>
              <a:gd name="connsiteX72" fmla="*/ 1618093 w 5117550"/>
              <a:gd name="connsiteY72" fmla="*/ 3684104 h 3829878"/>
              <a:gd name="connsiteX73" fmla="*/ 1830127 w 5117550"/>
              <a:gd name="connsiteY73" fmla="*/ 3710609 h 3829878"/>
              <a:gd name="connsiteX74" fmla="*/ 2055414 w 5117550"/>
              <a:gd name="connsiteY74" fmla="*/ 3750365 h 3829878"/>
              <a:gd name="connsiteX75" fmla="*/ 2095171 w 5117550"/>
              <a:gd name="connsiteY75" fmla="*/ 3763618 h 3829878"/>
              <a:gd name="connsiteX76" fmla="*/ 2558997 w 5117550"/>
              <a:gd name="connsiteY76" fmla="*/ 3790122 h 3829878"/>
              <a:gd name="connsiteX77" fmla="*/ 2757779 w 5117550"/>
              <a:gd name="connsiteY77" fmla="*/ 3816626 h 3829878"/>
              <a:gd name="connsiteX78" fmla="*/ 3062579 w 5117550"/>
              <a:gd name="connsiteY78" fmla="*/ 3829878 h 3829878"/>
              <a:gd name="connsiteX79" fmla="*/ 4348040 w 5117550"/>
              <a:gd name="connsiteY79" fmla="*/ 3803374 h 3829878"/>
              <a:gd name="connsiteX80" fmla="*/ 4454058 w 5117550"/>
              <a:gd name="connsiteY80" fmla="*/ 3790122 h 3829878"/>
              <a:gd name="connsiteX81" fmla="*/ 4507066 w 5117550"/>
              <a:gd name="connsiteY81" fmla="*/ 3763618 h 3829878"/>
              <a:gd name="connsiteX82" fmla="*/ 4573327 w 5117550"/>
              <a:gd name="connsiteY82" fmla="*/ 3737113 h 3829878"/>
              <a:gd name="connsiteX83" fmla="*/ 4652840 w 5117550"/>
              <a:gd name="connsiteY83" fmla="*/ 3723861 h 3829878"/>
              <a:gd name="connsiteX84" fmla="*/ 4758858 w 5117550"/>
              <a:gd name="connsiteY84" fmla="*/ 3684104 h 3829878"/>
              <a:gd name="connsiteX85" fmla="*/ 4838371 w 5117550"/>
              <a:gd name="connsiteY85" fmla="*/ 3644348 h 3829878"/>
              <a:gd name="connsiteX86" fmla="*/ 4878127 w 5117550"/>
              <a:gd name="connsiteY86" fmla="*/ 3604591 h 3829878"/>
              <a:gd name="connsiteX87" fmla="*/ 4984145 w 5117550"/>
              <a:gd name="connsiteY87" fmla="*/ 3538331 h 3829878"/>
              <a:gd name="connsiteX88" fmla="*/ 4997397 w 5117550"/>
              <a:gd name="connsiteY88" fmla="*/ 3485322 h 3829878"/>
              <a:gd name="connsiteX89" fmla="*/ 5076910 w 5117550"/>
              <a:gd name="connsiteY89" fmla="*/ 3313044 h 3829878"/>
              <a:gd name="connsiteX90" fmla="*/ 5103414 w 5117550"/>
              <a:gd name="connsiteY90" fmla="*/ 3233531 h 3829878"/>
              <a:gd name="connsiteX91" fmla="*/ 5116666 w 5117550"/>
              <a:gd name="connsiteY91" fmla="*/ 2888974 h 3829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5117550" h="3829878">
                <a:moveTo>
                  <a:pt x="3433640" y="1113183"/>
                </a:moveTo>
                <a:cubicBezTo>
                  <a:pt x="3390849" y="1041864"/>
                  <a:pt x="3384490" y="1027272"/>
                  <a:pt x="3327623" y="954157"/>
                </a:cubicBezTo>
                <a:cubicBezTo>
                  <a:pt x="3319952" y="944295"/>
                  <a:pt x="3308616" y="937647"/>
                  <a:pt x="3301119" y="927652"/>
                </a:cubicBezTo>
                <a:cubicBezTo>
                  <a:pt x="3239175" y="845060"/>
                  <a:pt x="3264923" y="863015"/>
                  <a:pt x="3208353" y="795131"/>
                </a:cubicBezTo>
                <a:cubicBezTo>
                  <a:pt x="3145415" y="719606"/>
                  <a:pt x="3220867" y="827153"/>
                  <a:pt x="3155345" y="728870"/>
                </a:cubicBezTo>
                <a:cubicBezTo>
                  <a:pt x="3132330" y="659825"/>
                  <a:pt x="3157169" y="714585"/>
                  <a:pt x="3115588" y="662609"/>
                </a:cubicBezTo>
                <a:cubicBezTo>
                  <a:pt x="3013793" y="535365"/>
                  <a:pt x="3077418" y="584153"/>
                  <a:pt x="2996319" y="530087"/>
                </a:cubicBezTo>
                <a:cubicBezTo>
                  <a:pt x="2926575" y="355730"/>
                  <a:pt x="3028178" y="584503"/>
                  <a:pt x="2903553" y="397565"/>
                </a:cubicBezTo>
                <a:cubicBezTo>
                  <a:pt x="2846054" y="311316"/>
                  <a:pt x="2907189" y="397389"/>
                  <a:pt x="2850545" y="331304"/>
                </a:cubicBezTo>
                <a:cubicBezTo>
                  <a:pt x="2832137" y="309828"/>
                  <a:pt x="2818560" y="283966"/>
                  <a:pt x="2797536" y="265044"/>
                </a:cubicBezTo>
                <a:cubicBezTo>
                  <a:pt x="2773859" y="243735"/>
                  <a:pt x="2740547" y="234559"/>
                  <a:pt x="2718023" y="212035"/>
                </a:cubicBezTo>
                <a:cubicBezTo>
                  <a:pt x="2649087" y="143099"/>
                  <a:pt x="2689517" y="163927"/>
                  <a:pt x="2598753" y="145774"/>
                </a:cubicBezTo>
                <a:cubicBezTo>
                  <a:pt x="2547762" y="69288"/>
                  <a:pt x="2603127" y="134708"/>
                  <a:pt x="2492736" y="79513"/>
                </a:cubicBezTo>
                <a:cubicBezTo>
                  <a:pt x="2475066" y="70678"/>
                  <a:pt x="2458224" y="59945"/>
                  <a:pt x="2439727" y="53009"/>
                </a:cubicBezTo>
                <a:cubicBezTo>
                  <a:pt x="2393381" y="35630"/>
                  <a:pt x="2324202" y="33197"/>
                  <a:pt x="2280701" y="26504"/>
                </a:cubicBezTo>
                <a:cubicBezTo>
                  <a:pt x="2221301" y="17365"/>
                  <a:pt x="2223059" y="16125"/>
                  <a:pt x="2174684" y="0"/>
                </a:cubicBezTo>
                <a:lnTo>
                  <a:pt x="1445814" y="13252"/>
                </a:lnTo>
                <a:cubicBezTo>
                  <a:pt x="1397045" y="14730"/>
                  <a:pt x="1347505" y="15203"/>
                  <a:pt x="1300040" y="26504"/>
                </a:cubicBezTo>
                <a:cubicBezTo>
                  <a:pt x="1253757" y="37524"/>
                  <a:pt x="1213382" y="66861"/>
                  <a:pt x="1167519" y="79513"/>
                </a:cubicBezTo>
                <a:cubicBezTo>
                  <a:pt x="966787" y="134888"/>
                  <a:pt x="937255" y="130728"/>
                  <a:pt x="756701" y="145774"/>
                </a:cubicBezTo>
                <a:cubicBezTo>
                  <a:pt x="688901" y="162724"/>
                  <a:pt x="644476" y="168756"/>
                  <a:pt x="584423" y="198783"/>
                </a:cubicBezTo>
                <a:cubicBezTo>
                  <a:pt x="481668" y="250160"/>
                  <a:pt x="604834" y="205231"/>
                  <a:pt x="504910" y="238539"/>
                </a:cubicBezTo>
                <a:cubicBezTo>
                  <a:pt x="491658" y="247374"/>
                  <a:pt x="477389" y="254848"/>
                  <a:pt x="465153" y="265044"/>
                </a:cubicBezTo>
                <a:cubicBezTo>
                  <a:pt x="450756" y="277042"/>
                  <a:pt x="440991" y="294404"/>
                  <a:pt x="425397" y="304800"/>
                </a:cubicBezTo>
                <a:cubicBezTo>
                  <a:pt x="413774" y="312549"/>
                  <a:pt x="398892" y="313635"/>
                  <a:pt x="385640" y="318052"/>
                </a:cubicBezTo>
                <a:cubicBezTo>
                  <a:pt x="376805" y="326887"/>
                  <a:pt x="368892" y="336752"/>
                  <a:pt x="359136" y="344557"/>
                </a:cubicBezTo>
                <a:cubicBezTo>
                  <a:pt x="346699" y="354507"/>
                  <a:pt x="329329" y="358624"/>
                  <a:pt x="319379" y="371061"/>
                </a:cubicBezTo>
                <a:cubicBezTo>
                  <a:pt x="246222" y="462506"/>
                  <a:pt x="380308" y="361364"/>
                  <a:pt x="266371" y="437322"/>
                </a:cubicBezTo>
                <a:cubicBezTo>
                  <a:pt x="257536" y="450574"/>
                  <a:pt x="246140" y="462439"/>
                  <a:pt x="239866" y="477078"/>
                </a:cubicBezTo>
                <a:cubicBezTo>
                  <a:pt x="188516" y="596892"/>
                  <a:pt x="266654" y="470025"/>
                  <a:pt x="200110" y="569844"/>
                </a:cubicBezTo>
                <a:cubicBezTo>
                  <a:pt x="195693" y="587513"/>
                  <a:pt x="195003" y="606562"/>
                  <a:pt x="186858" y="622852"/>
                </a:cubicBezTo>
                <a:cubicBezTo>
                  <a:pt x="181270" y="634027"/>
                  <a:pt x="167284" y="638961"/>
                  <a:pt x="160353" y="649357"/>
                </a:cubicBezTo>
                <a:cubicBezTo>
                  <a:pt x="149395" y="665794"/>
                  <a:pt x="142684" y="684696"/>
                  <a:pt x="133849" y="702365"/>
                </a:cubicBezTo>
                <a:cubicBezTo>
                  <a:pt x="129432" y="720035"/>
                  <a:pt x="127772" y="738633"/>
                  <a:pt x="120597" y="755374"/>
                </a:cubicBezTo>
                <a:cubicBezTo>
                  <a:pt x="114323" y="770013"/>
                  <a:pt x="99685" y="780218"/>
                  <a:pt x="94093" y="795131"/>
                </a:cubicBezTo>
                <a:cubicBezTo>
                  <a:pt x="86184" y="816221"/>
                  <a:pt x="85726" y="839403"/>
                  <a:pt x="80840" y="861391"/>
                </a:cubicBezTo>
                <a:cubicBezTo>
                  <a:pt x="74666" y="889172"/>
                  <a:pt x="52096" y="977395"/>
                  <a:pt x="41084" y="993913"/>
                </a:cubicBezTo>
                <a:lnTo>
                  <a:pt x="14579" y="1033670"/>
                </a:lnTo>
                <a:cubicBezTo>
                  <a:pt x="-6595" y="1330108"/>
                  <a:pt x="-6770" y="1214800"/>
                  <a:pt x="27832" y="1630018"/>
                </a:cubicBezTo>
                <a:cubicBezTo>
                  <a:pt x="31187" y="1670280"/>
                  <a:pt x="48098" y="1727457"/>
                  <a:pt x="67588" y="1762539"/>
                </a:cubicBezTo>
                <a:cubicBezTo>
                  <a:pt x="78314" y="1781847"/>
                  <a:pt x="94093" y="1797878"/>
                  <a:pt x="107345" y="1815548"/>
                </a:cubicBezTo>
                <a:cubicBezTo>
                  <a:pt x="116180" y="1850887"/>
                  <a:pt x="122330" y="1887008"/>
                  <a:pt x="133849" y="1921565"/>
                </a:cubicBezTo>
                <a:cubicBezTo>
                  <a:pt x="138266" y="1934817"/>
                  <a:pt x="144071" y="1947685"/>
                  <a:pt x="147101" y="1961322"/>
                </a:cubicBezTo>
                <a:cubicBezTo>
                  <a:pt x="168997" y="2059857"/>
                  <a:pt x="152473" y="2027940"/>
                  <a:pt x="173606" y="2133600"/>
                </a:cubicBezTo>
                <a:cubicBezTo>
                  <a:pt x="176346" y="2147298"/>
                  <a:pt x="183020" y="2159925"/>
                  <a:pt x="186858" y="2173357"/>
                </a:cubicBezTo>
                <a:cubicBezTo>
                  <a:pt x="191861" y="2190869"/>
                  <a:pt x="195107" y="2208853"/>
                  <a:pt x="200110" y="2226365"/>
                </a:cubicBezTo>
                <a:cubicBezTo>
                  <a:pt x="203948" y="2239797"/>
                  <a:pt x="209524" y="2252690"/>
                  <a:pt x="213362" y="2266122"/>
                </a:cubicBezTo>
                <a:cubicBezTo>
                  <a:pt x="216512" y="2277148"/>
                  <a:pt x="231200" y="2344444"/>
                  <a:pt x="239866" y="2358887"/>
                </a:cubicBezTo>
                <a:cubicBezTo>
                  <a:pt x="313819" y="2482139"/>
                  <a:pt x="213313" y="2266021"/>
                  <a:pt x="292875" y="2425148"/>
                </a:cubicBezTo>
                <a:cubicBezTo>
                  <a:pt x="299122" y="2437642"/>
                  <a:pt x="302290" y="2451473"/>
                  <a:pt x="306127" y="2464904"/>
                </a:cubicBezTo>
                <a:cubicBezTo>
                  <a:pt x="311790" y="2484726"/>
                  <a:pt x="322038" y="2536482"/>
                  <a:pt x="332632" y="2557670"/>
                </a:cubicBezTo>
                <a:cubicBezTo>
                  <a:pt x="349349" y="2591104"/>
                  <a:pt x="360989" y="2599279"/>
                  <a:pt x="385640" y="2623931"/>
                </a:cubicBezTo>
                <a:cubicBezTo>
                  <a:pt x="390058" y="2637183"/>
                  <a:pt x="391962" y="2651559"/>
                  <a:pt x="398893" y="2663687"/>
                </a:cubicBezTo>
                <a:cubicBezTo>
                  <a:pt x="434994" y="2726863"/>
                  <a:pt x="435674" y="2705174"/>
                  <a:pt x="478406" y="2756452"/>
                </a:cubicBezTo>
                <a:cubicBezTo>
                  <a:pt x="570663" y="2867160"/>
                  <a:pt x="428510" y="2719809"/>
                  <a:pt x="544666" y="2835965"/>
                </a:cubicBezTo>
                <a:cubicBezTo>
                  <a:pt x="566172" y="2900481"/>
                  <a:pt x="547532" y="2858530"/>
                  <a:pt x="597675" y="2928731"/>
                </a:cubicBezTo>
                <a:cubicBezTo>
                  <a:pt x="606932" y="2941691"/>
                  <a:pt x="612917" y="2957225"/>
                  <a:pt x="624179" y="2968487"/>
                </a:cubicBezTo>
                <a:cubicBezTo>
                  <a:pt x="639797" y="2984105"/>
                  <a:pt x="660418" y="2993870"/>
                  <a:pt x="677188" y="3008244"/>
                </a:cubicBezTo>
                <a:cubicBezTo>
                  <a:pt x="691418" y="3020441"/>
                  <a:pt x="703693" y="3034748"/>
                  <a:pt x="716945" y="3048000"/>
                </a:cubicBezTo>
                <a:cubicBezTo>
                  <a:pt x="721362" y="3061252"/>
                  <a:pt x="723950" y="3075263"/>
                  <a:pt x="730197" y="3087757"/>
                </a:cubicBezTo>
                <a:cubicBezTo>
                  <a:pt x="741716" y="3110795"/>
                  <a:pt x="754982" y="3133058"/>
                  <a:pt x="769953" y="3154018"/>
                </a:cubicBezTo>
                <a:cubicBezTo>
                  <a:pt x="777215" y="3164185"/>
                  <a:pt x="786860" y="3172523"/>
                  <a:pt x="796458" y="3180522"/>
                </a:cubicBezTo>
                <a:cubicBezTo>
                  <a:pt x="848068" y="3223530"/>
                  <a:pt x="845097" y="3218094"/>
                  <a:pt x="902475" y="3246783"/>
                </a:cubicBezTo>
                <a:cubicBezTo>
                  <a:pt x="925605" y="3316172"/>
                  <a:pt x="905850" y="3276662"/>
                  <a:pt x="981988" y="3352800"/>
                </a:cubicBezTo>
                <a:cubicBezTo>
                  <a:pt x="1044874" y="3415686"/>
                  <a:pt x="1011291" y="3397907"/>
                  <a:pt x="1074753" y="3419061"/>
                </a:cubicBezTo>
                <a:cubicBezTo>
                  <a:pt x="1092423" y="3432313"/>
                  <a:pt x="1110992" y="3444444"/>
                  <a:pt x="1127762" y="3458818"/>
                </a:cubicBezTo>
                <a:cubicBezTo>
                  <a:pt x="1141992" y="3471015"/>
                  <a:pt x="1152526" y="3487329"/>
                  <a:pt x="1167519" y="3498574"/>
                </a:cubicBezTo>
                <a:cubicBezTo>
                  <a:pt x="1188125" y="3514028"/>
                  <a:pt x="1212678" y="3523560"/>
                  <a:pt x="1233779" y="3538331"/>
                </a:cubicBezTo>
                <a:cubicBezTo>
                  <a:pt x="1332145" y="3607187"/>
                  <a:pt x="1261085" y="3581600"/>
                  <a:pt x="1353049" y="3604591"/>
                </a:cubicBezTo>
                <a:cubicBezTo>
                  <a:pt x="1370719" y="3613426"/>
                  <a:pt x="1387900" y="3623314"/>
                  <a:pt x="1406058" y="3631096"/>
                </a:cubicBezTo>
                <a:cubicBezTo>
                  <a:pt x="1428162" y="3640569"/>
                  <a:pt x="1477808" y="3653397"/>
                  <a:pt x="1498823" y="3657600"/>
                </a:cubicBezTo>
                <a:cubicBezTo>
                  <a:pt x="1525171" y="3662870"/>
                  <a:pt x="1552106" y="3665023"/>
                  <a:pt x="1578336" y="3670852"/>
                </a:cubicBezTo>
                <a:cubicBezTo>
                  <a:pt x="1591973" y="3673882"/>
                  <a:pt x="1604457" y="3681074"/>
                  <a:pt x="1618093" y="3684104"/>
                </a:cubicBezTo>
                <a:cubicBezTo>
                  <a:pt x="1689392" y="3699949"/>
                  <a:pt x="1756788" y="3702460"/>
                  <a:pt x="1830127" y="3710609"/>
                </a:cubicBezTo>
                <a:cubicBezTo>
                  <a:pt x="1934971" y="3722258"/>
                  <a:pt x="1948933" y="3723744"/>
                  <a:pt x="2055414" y="3750365"/>
                </a:cubicBezTo>
                <a:cubicBezTo>
                  <a:pt x="2068966" y="3753753"/>
                  <a:pt x="2081287" y="3762075"/>
                  <a:pt x="2095171" y="3763618"/>
                </a:cubicBezTo>
                <a:cubicBezTo>
                  <a:pt x="2173452" y="3772316"/>
                  <a:pt x="2505712" y="3787458"/>
                  <a:pt x="2558997" y="3790122"/>
                </a:cubicBezTo>
                <a:cubicBezTo>
                  <a:pt x="2594242" y="3795157"/>
                  <a:pt x="2726549" y="3814611"/>
                  <a:pt x="2757779" y="3816626"/>
                </a:cubicBezTo>
                <a:cubicBezTo>
                  <a:pt x="2859264" y="3823173"/>
                  <a:pt x="2960979" y="3825461"/>
                  <a:pt x="3062579" y="3829878"/>
                </a:cubicBezTo>
                <a:lnTo>
                  <a:pt x="4348040" y="3803374"/>
                </a:lnTo>
                <a:cubicBezTo>
                  <a:pt x="4383640" y="3802357"/>
                  <a:pt x="4419507" y="3798760"/>
                  <a:pt x="4454058" y="3790122"/>
                </a:cubicBezTo>
                <a:cubicBezTo>
                  <a:pt x="4473223" y="3785331"/>
                  <a:pt x="4489014" y="3771641"/>
                  <a:pt x="4507066" y="3763618"/>
                </a:cubicBezTo>
                <a:cubicBezTo>
                  <a:pt x="4528804" y="3753956"/>
                  <a:pt x="4550377" y="3743372"/>
                  <a:pt x="4573327" y="3737113"/>
                </a:cubicBezTo>
                <a:cubicBezTo>
                  <a:pt x="4599250" y="3730043"/>
                  <a:pt x="4626336" y="3728278"/>
                  <a:pt x="4652840" y="3723861"/>
                </a:cubicBezTo>
                <a:cubicBezTo>
                  <a:pt x="4839568" y="3630499"/>
                  <a:pt x="4578420" y="3756280"/>
                  <a:pt x="4758858" y="3684104"/>
                </a:cubicBezTo>
                <a:cubicBezTo>
                  <a:pt x="4786371" y="3673099"/>
                  <a:pt x="4811867" y="3657600"/>
                  <a:pt x="4838371" y="3644348"/>
                </a:cubicBezTo>
                <a:cubicBezTo>
                  <a:pt x="4851623" y="3631096"/>
                  <a:pt x="4862970" y="3615614"/>
                  <a:pt x="4878127" y="3604591"/>
                </a:cubicBezTo>
                <a:cubicBezTo>
                  <a:pt x="4911830" y="3580080"/>
                  <a:pt x="4984145" y="3538331"/>
                  <a:pt x="4984145" y="3538331"/>
                </a:cubicBezTo>
                <a:cubicBezTo>
                  <a:pt x="4988562" y="3520661"/>
                  <a:pt x="4990392" y="3502134"/>
                  <a:pt x="4997397" y="3485322"/>
                </a:cubicBezTo>
                <a:cubicBezTo>
                  <a:pt x="5084929" y="3275245"/>
                  <a:pt x="5021352" y="3465829"/>
                  <a:pt x="5076910" y="3313044"/>
                </a:cubicBezTo>
                <a:cubicBezTo>
                  <a:pt x="5086458" y="3286788"/>
                  <a:pt x="5103414" y="3233531"/>
                  <a:pt x="5103414" y="3233531"/>
                </a:cubicBezTo>
                <a:cubicBezTo>
                  <a:pt x="5122665" y="3021768"/>
                  <a:pt x="5116666" y="3136549"/>
                  <a:pt x="5116666" y="2888974"/>
                </a:cubicBezTo>
              </a:path>
            </a:pathLst>
          </a:custGeom>
          <a:noFill/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orma livre 23"/>
          <p:cNvSpPr/>
          <p:nvPr/>
        </p:nvSpPr>
        <p:spPr bwMode="auto">
          <a:xfrm>
            <a:off x="1524000" y="2173357"/>
            <a:ext cx="5221357" cy="3684104"/>
          </a:xfrm>
          <a:custGeom>
            <a:avLst/>
            <a:gdLst>
              <a:gd name="connsiteX0" fmla="*/ 5075583 w 5221357"/>
              <a:gd name="connsiteY0" fmla="*/ 2504660 h 3684104"/>
              <a:gd name="connsiteX1" fmla="*/ 5035826 w 5221357"/>
              <a:gd name="connsiteY1" fmla="*/ 2438400 h 3684104"/>
              <a:gd name="connsiteX2" fmla="*/ 5009322 w 5221357"/>
              <a:gd name="connsiteY2" fmla="*/ 2385391 h 3684104"/>
              <a:gd name="connsiteX3" fmla="*/ 4982817 w 5221357"/>
              <a:gd name="connsiteY3" fmla="*/ 2358886 h 3684104"/>
              <a:gd name="connsiteX4" fmla="*/ 4929809 w 5221357"/>
              <a:gd name="connsiteY4" fmla="*/ 2279373 h 3684104"/>
              <a:gd name="connsiteX5" fmla="*/ 4876800 w 5221357"/>
              <a:gd name="connsiteY5" fmla="*/ 2199860 h 3684104"/>
              <a:gd name="connsiteX6" fmla="*/ 4850296 w 5221357"/>
              <a:gd name="connsiteY6" fmla="*/ 2146852 h 3684104"/>
              <a:gd name="connsiteX7" fmla="*/ 4770783 w 5221357"/>
              <a:gd name="connsiteY7" fmla="*/ 2080591 h 3684104"/>
              <a:gd name="connsiteX8" fmla="*/ 4757530 w 5221357"/>
              <a:gd name="connsiteY8" fmla="*/ 2040834 h 3684104"/>
              <a:gd name="connsiteX9" fmla="*/ 4717774 w 5221357"/>
              <a:gd name="connsiteY9" fmla="*/ 2014330 h 3684104"/>
              <a:gd name="connsiteX10" fmla="*/ 4678017 w 5221357"/>
              <a:gd name="connsiteY10" fmla="*/ 1974573 h 3684104"/>
              <a:gd name="connsiteX11" fmla="*/ 4651513 w 5221357"/>
              <a:gd name="connsiteY11" fmla="*/ 1934817 h 3684104"/>
              <a:gd name="connsiteX12" fmla="*/ 4572000 w 5221357"/>
              <a:gd name="connsiteY12" fmla="*/ 1881808 h 3684104"/>
              <a:gd name="connsiteX13" fmla="*/ 4532243 w 5221357"/>
              <a:gd name="connsiteY13" fmla="*/ 1855304 h 3684104"/>
              <a:gd name="connsiteX14" fmla="*/ 4492487 w 5221357"/>
              <a:gd name="connsiteY14" fmla="*/ 1815547 h 3684104"/>
              <a:gd name="connsiteX15" fmla="*/ 4452730 w 5221357"/>
              <a:gd name="connsiteY15" fmla="*/ 1789043 h 3684104"/>
              <a:gd name="connsiteX16" fmla="*/ 4333461 w 5221357"/>
              <a:gd name="connsiteY16" fmla="*/ 1696278 h 3684104"/>
              <a:gd name="connsiteX17" fmla="*/ 4240696 w 5221357"/>
              <a:gd name="connsiteY17" fmla="*/ 1590260 h 3684104"/>
              <a:gd name="connsiteX18" fmla="*/ 4200939 w 5221357"/>
              <a:gd name="connsiteY18" fmla="*/ 1550504 h 3684104"/>
              <a:gd name="connsiteX19" fmla="*/ 4108174 w 5221357"/>
              <a:gd name="connsiteY19" fmla="*/ 1444486 h 3684104"/>
              <a:gd name="connsiteX20" fmla="*/ 4068417 w 5221357"/>
              <a:gd name="connsiteY20" fmla="*/ 1404730 h 3684104"/>
              <a:gd name="connsiteX21" fmla="*/ 4028661 w 5221357"/>
              <a:gd name="connsiteY21" fmla="*/ 1364973 h 3684104"/>
              <a:gd name="connsiteX22" fmla="*/ 3935896 w 5221357"/>
              <a:gd name="connsiteY22" fmla="*/ 1298713 h 3684104"/>
              <a:gd name="connsiteX23" fmla="*/ 3896139 w 5221357"/>
              <a:gd name="connsiteY23" fmla="*/ 1285460 h 3684104"/>
              <a:gd name="connsiteX24" fmla="*/ 3869635 w 5221357"/>
              <a:gd name="connsiteY24" fmla="*/ 1245704 h 3684104"/>
              <a:gd name="connsiteX25" fmla="*/ 3776870 w 5221357"/>
              <a:gd name="connsiteY25" fmla="*/ 1179443 h 3684104"/>
              <a:gd name="connsiteX26" fmla="*/ 3710609 w 5221357"/>
              <a:gd name="connsiteY26" fmla="*/ 1139686 h 3684104"/>
              <a:gd name="connsiteX27" fmla="*/ 3670852 w 5221357"/>
              <a:gd name="connsiteY27" fmla="*/ 1099930 h 3684104"/>
              <a:gd name="connsiteX28" fmla="*/ 3617843 w 5221357"/>
              <a:gd name="connsiteY28" fmla="*/ 1060173 h 3684104"/>
              <a:gd name="connsiteX29" fmla="*/ 3578087 w 5221357"/>
              <a:gd name="connsiteY29" fmla="*/ 1033669 h 3684104"/>
              <a:gd name="connsiteX30" fmla="*/ 3538330 w 5221357"/>
              <a:gd name="connsiteY30" fmla="*/ 993913 h 3684104"/>
              <a:gd name="connsiteX31" fmla="*/ 3432313 w 5221357"/>
              <a:gd name="connsiteY31" fmla="*/ 940904 h 3684104"/>
              <a:gd name="connsiteX32" fmla="*/ 3405809 w 5221357"/>
              <a:gd name="connsiteY32" fmla="*/ 901147 h 3684104"/>
              <a:gd name="connsiteX33" fmla="*/ 3392557 w 5221357"/>
              <a:gd name="connsiteY33" fmla="*/ 861391 h 3684104"/>
              <a:gd name="connsiteX34" fmla="*/ 3339548 w 5221357"/>
              <a:gd name="connsiteY34" fmla="*/ 848139 h 3684104"/>
              <a:gd name="connsiteX35" fmla="*/ 3246783 w 5221357"/>
              <a:gd name="connsiteY35" fmla="*/ 781878 h 3684104"/>
              <a:gd name="connsiteX36" fmla="*/ 3220278 w 5221357"/>
              <a:gd name="connsiteY36" fmla="*/ 755373 h 3684104"/>
              <a:gd name="connsiteX37" fmla="*/ 3154017 w 5221357"/>
              <a:gd name="connsiteY37" fmla="*/ 675860 h 3684104"/>
              <a:gd name="connsiteX38" fmla="*/ 3114261 w 5221357"/>
              <a:gd name="connsiteY38" fmla="*/ 649356 h 3684104"/>
              <a:gd name="connsiteX39" fmla="*/ 3034748 w 5221357"/>
              <a:gd name="connsiteY39" fmla="*/ 569843 h 3684104"/>
              <a:gd name="connsiteX40" fmla="*/ 3008243 w 5221357"/>
              <a:gd name="connsiteY40" fmla="*/ 543339 h 3684104"/>
              <a:gd name="connsiteX41" fmla="*/ 2981739 w 5221357"/>
              <a:gd name="connsiteY41" fmla="*/ 516834 h 3684104"/>
              <a:gd name="connsiteX42" fmla="*/ 2902226 w 5221357"/>
              <a:gd name="connsiteY42" fmla="*/ 477078 h 3684104"/>
              <a:gd name="connsiteX43" fmla="*/ 2849217 w 5221357"/>
              <a:gd name="connsiteY43" fmla="*/ 410817 h 3684104"/>
              <a:gd name="connsiteX44" fmla="*/ 2835965 w 5221357"/>
              <a:gd name="connsiteY44" fmla="*/ 371060 h 3684104"/>
              <a:gd name="connsiteX45" fmla="*/ 2796209 w 5221357"/>
              <a:gd name="connsiteY45" fmla="*/ 357808 h 3684104"/>
              <a:gd name="connsiteX46" fmla="*/ 2716696 w 5221357"/>
              <a:gd name="connsiteY46" fmla="*/ 304800 h 3684104"/>
              <a:gd name="connsiteX47" fmla="*/ 2637183 w 5221357"/>
              <a:gd name="connsiteY47" fmla="*/ 238539 h 3684104"/>
              <a:gd name="connsiteX48" fmla="*/ 2544417 w 5221357"/>
              <a:gd name="connsiteY48" fmla="*/ 198782 h 3684104"/>
              <a:gd name="connsiteX49" fmla="*/ 2464904 w 5221357"/>
              <a:gd name="connsiteY49" fmla="*/ 145773 h 3684104"/>
              <a:gd name="connsiteX50" fmla="*/ 2385391 w 5221357"/>
              <a:gd name="connsiteY50" fmla="*/ 106017 h 3684104"/>
              <a:gd name="connsiteX51" fmla="*/ 2345635 w 5221357"/>
              <a:gd name="connsiteY51" fmla="*/ 66260 h 3684104"/>
              <a:gd name="connsiteX52" fmla="*/ 2226365 w 5221357"/>
              <a:gd name="connsiteY52" fmla="*/ 26504 h 3684104"/>
              <a:gd name="connsiteX53" fmla="*/ 2186609 w 5221357"/>
              <a:gd name="connsiteY53" fmla="*/ 13252 h 3684104"/>
              <a:gd name="connsiteX54" fmla="*/ 2146852 w 5221357"/>
              <a:gd name="connsiteY54" fmla="*/ 0 h 3684104"/>
              <a:gd name="connsiteX55" fmla="*/ 1590261 w 5221357"/>
              <a:gd name="connsiteY55" fmla="*/ 13252 h 3684104"/>
              <a:gd name="connsiteX56" fmla="*/ 1484243 w 5221357"/>
              <a:gd name="connsiteY56" fmla="*/ 26504 h 3684104"/>
              <a:gd name="connsiteX57" fmla="*/ 1417983 w 5221357"/>
              <a:gd name="connsiteY57" fmla="*/ 66260 h 3684104"/>
              <a:gd name="connsiteX58" fmla="*/ 1338470 w 5221357"/>
              <a:gd name="connsiteY58" fmla="*/ 79513 h 3684104"/>
              <a:gd name="connsiteX59" fmla="*/ 1285461 w 5221357"/>
              <a:gd name="connsiteY59" fmla="*/ 92765 h 3684104"/>
              <a:gd name="connsiteX60" fmla="*/ 1192696 w 5221357"/>
              <a:gd name="connsiteY60" fmla="*/ 132521 h 3684104"/>
              <a:gd name="connsiteX61" fmla="*/ 1152939 w 5221357"/>
              <a:gd name="connsiteY61" fmla="*/ 145773 h 3684104"/>
              <a:gd name="connsiteX62" fmla="*/ 1099930 w 5221357"/>
              <a:gd name="connsiteY62" fmla="*/ 185530 h 3684104"/>
              <a:gd name="connsiteX63" fmla="*/ 1046922 w 5221357"/>
              <a:gd name="connsiteY63" fmla="*/ 198782 h 3684104"/>
              <a:gd name="connsiteX64" fmla="*/ 1007165 w 5221357"/>
              <a:gd name="connsiteY64" fmla="*/ 212034 h 3684104"/>
              <a:gd name="connsiteX65" fmla="*/ 914400 w 5221357"/>
              <a:gd name="connsiteY65" fmla="*/ 251791 h 3684104"/>
              <a:gd name="connsiteX66" fmla="*/ 848139 w 5221357"/>
              <a:gd name="connsiteY66" fmla="*/ 318052 h 3684104"/>
              <a:gd name="connsiteX67" fmla="*/ 768626 w 5221357"/>
              <a:gd name="connsiteY67" fmla="*/ 344556 h 3684104"/>
              <a:gd name="connsiteX68" fmla="*/ 755374 w 5221357"/>
              <a:gd name="connsiteY68" fmla="*/ 384313 h 3684104"/>
              <a:gd name="connsiteX69" fmla="*/ 622852 w 5221357"/>
              <a:gd name="connsiteY69" fmla="*/ 463826 h 3684104"/>
              <a:gd name="connsiteX70" fmla="*/ 596348 w 5221357"/>
              <a:gd name="connsiteY70" fmla="*/ 503582 h 3684104"/>
              <a:gd name="connsiteX71" fmla="*/ 543339 w 5221357"/>
              <a:gd name="connsiteY71" fmla="*/ 556591 h 3684104"/>
              <a:gd name="connsiteX72" fmla="*/ 530087 w 5221357"/>
              <a:gd name="connsiteY72" fmla="*/ 596347 h 3684104"/>
              <a:gd name="connsiteX73" fmla="*/ 463826 w 5221357"/>
              <a:gd name="connsiteY73" fmla="*/ 649356 h 3684104"/>
              <a:gd name="connsiteX74" fmla="*/ 397565 w 5221357"/>
              <a:gd name="connsiteY74" fmla="*/ 742121 h 3684104"/>
              <a:gd name="connsiteX75" fmla="*/ 371061 w 5221357"/>
              <a:gd name="connsiteY75" fmla="*/ 795130 h 3684104"/>
              <a:gd name="connsiteX76" fmla="*/ 318052 w 5221357"/>
              <a:gd name="connsiteY76" fmla="*/ 874643 h 3684104"/>
              <a:gd name="connsiteX77" fmla="*/ 291548 w 5221357"/>
              <a:gd name="connsiteY77" fmla="*/ 954156 h 3684104"/>
              <a:gd name="connsiteX78" fmla="*/ 212035 w 5221357"/>
              <a:gd name="connsiteY78" fmla="*/ 1086678 h 3684104"/>
              <a:gd name="connsiteX79" fmla="*/ 172278 w 5221357"/>
              <a:gd name="connsiteY79" fmla="*/ 1166191 h 3684104"/>
              <a:gd name="connsiteX80" fmla="*/ 132522 w 5221357"/>
              <a:gd name="connsiteY80" fmla="*/ 1245704 h 3684104"/>
              <a:gd name="connsiteX81" fmla="*/ 79513 w 5221357"/>
              <a:gd name="connsiteY81" fmla="*/ 1391478 h 3684104"/>
              <a:gd name="connsiteX82" fmla="*/ 66261 w 5221357"/>
              <a:gd name="connsiteY82" fmla="*/ 1497495 h 3684104"/>
              <a:gd name="connsiteX83" fmla="*/ 13252 w 5221357"/>
              <a:gd name="connsiteY83" fmla="*/ 1643269 h 3684104"/>
              <a:gd name="connsiteX84" fmla="*/ 0 w 5221357"/>
              <a:gd name="connsiteY84" fmla="*/ 1696278 h 3684104"/>
              <a:gd name="connsiteX85" fmla="*/ 26504 w 5221357"/>
              <a:gd name="connsiteY85" fmla="*/ 1921565 h 3684104"/>
              <a:gd name="connsiteX86" fmla="*/ 53009 w 5221357"/>
              <a:gd name="connsiteY86" fmla="*/ 1974573 h 3684104"/>
              <a:gd name="connsiteX87" fmla="*/ 92765 w 5221357"/>
              <a:gd name="connsiteY87" fmla="*/ 2067339 h 3684104"/>
              <a:gd name="connsiteX88" fmla="*/ 159026 w 5221357"/>
              <a:gd name="connsiteY88" fmla="*/ 2146852 h 3684104"/>
              <a:gd name="connsiteX89" fmla="*/ 185530 w 5221357"/>
              <a:gd name="connsiteY89" fmla="*/ 2186608 h 3684104"/>
              <a:gd name="connsiteX90" fmla="*/ 225287 w 5221357"/>
              <a:gd name="connsiteY90" fmla="*/ 2226365 h 3684104"/>
              <a:gd name="connsiteX91" fmla="*/ 251791 w 5221357"/>
              <a:gd name="connsiteY91" fmla="*/ 2279373 h 3684104"/>
              <a:gd name="connsiteX92" fmla="*/ 318052 w 5221357"/>
              <a:gd name="connsiteY92" fmla="*/ 2345634 h 3684104"/>
              <a:gd name="connsiteX93" fmla="*/ 331304 w 5221357"/>
              <a:gd name="connsiteY93" fmla="*/ 2398643 h 3684104"/>
              <a:gd name="connsiteX94" fmla="*/ 503583 w 5221357"/>
              <a:gd name="connsiteY94" fmla="*/ 2610678 h 3684104"/>
              <a:gd name="connsiteX95" fmla="*/ 569843 w 5221357"/>
              <a:gd name="connsiteY95" fmla="*/ 2650434 h 3684104"/>
              <a:gd name="connsiteX96" fmla="*/ 609600 w 5221357"/>
              <a:gd name="connsiteY96" fmla="*/ 2676939 h 3684104"/>
              <a:gd name="connsiteX97" fmla="*/ 689113 w 5221357"/>
              <a:gd name="connsiteY97" fmla="*/ 2782956 h 3684104"/>
              <a:gd name="connsiteX98" fmla="*/ 715617 w 5221357"/>
              <a:gd name="connsiteY98" fmla="*/ 2835965 h 3684104"/>
              <a:gd name="connsiteX99" fmla="*/ 821635 w 5221357"/>
              <a:gd name="connsiteY99" fmla="*/ 2875721 h 3684104"/>
              <a:gd name="connsiteX100" fmla="*/ 887896 w 5221357"/>
              <a:gd name="connsiteY100" fmla="*/ 2915478 h 3684104"/>
              <a:gd name="connsiteX101" fmla="*/ 927652 w 5221357"/>
              <a:gd name="connsiteY101" fmla="*/ 2928730 h 3684104"/>
              <a:gd name="connsiteX102" fmla="*/ 993913 w 5221357"/>
              <a:gd name="connsiteY102" fmla="*/ 2981739 h 3684104"/>
              <a:gd name="connsiteX103" fmla="*/ 1046922 w 5221357"/>
              <a:gd name="connsiteY103" fmla="*/ 2994991 h 3684104"/>
              <a:gd name="connsiteX104" fmla="*/ 1086678 w 5221357"/>
              <a:gd name="connsiteY104" fmla="*/ 3048000 h 3684104"/>
              <a:gd name="connsiteX105" fmla="*/ 1179443 w 5221357"/>
              <a:gd name="connsiteY105" fmla="*/ 3101008 h 3684104"/>
              <a:gd name="connsiteX106" fmla="*/ 1351722 w 5221357"/>
              <a:gd name="connsiteY106" fmla="*/ 3180521 h 3684104"/>
              <a:gd name="connsiteX107" fmla="*/ 1404730 w 5221357"/>
              <a:gd name="connsiteY107" fmla="*/ 3220278 h 3684104"/>
              <a:gd name="connsiteX108" fmla="*/ 1524000 w 5221357"/>
              <a:gd name="connsiteY108" fmla="*/ 3273286 h 3684104"/>
              <a:gd name="connsiteX109" fmla="*/ 1590261 w 5221357"/>
              <a:gd name="connsiteY109" fmla="*/ 3286539 h 3684104"/>
              <a:gd name="connsiteX110" fmla="*/ 1683026 w 5221357"/>
              <a:gd name="connsiteY110" fmla="*/ 3326295 h 3684104"/>
              <a:gd name="connsiteX111" fmla="*/ 1762539 w 5221357"/>
              <a:gd name="connsiteY111" fmla="*/ 3339547 h 3684104"/>
              <a:gd name="connsiteX112" fmla="*/ 1789043 w 5221357"/>
              <a:gd name="connsiteY112" fmla="*/ 3366052 h 3684104"/>
              <a:gd name="connsiteX113" fmla="*/ 1921565 w 5221357"/>
              <a:gd name="connsiteY113" fmla="*/ 3392556 h 3684104"/>
              <a:gd name="connsiteX114" fmla="*/ 2093843 w 5221357"/>
              <a:gd name="connsiteY114" fmla="*/ 3432313 h 3684104"/>
              <a:gd name="connsiteX115" fmla="*/ 2133600 w 5221357"/>
              <a:gd name="connsiteY115" fmla="*/ 3445565 h 3684104"/>
              <a:gd name="connsiteX116" fmla="*/ 2345635 w 5221357"/>
              <a:gd name="connsiteY116" fmla="*/ 3472069 h 3684104"/>
              <a:gd name="connsiteX117" fmla="*/ 2385391 w 5221357"/>
              <a:gd name="connsiteY117" fmla="*/ 3485321 h 3684104"/>
              <a:gd name="connsiteX118" fmla="*/ 2478157 w 5221357"/>
              <a:gd name="connsiteY118" fmla="*/ 3498573 h 3684104"/>
              <a:gd name="connsiteX119" fmla="*/ 2517913 w 5221357"/>
              <a:gd name="connsiteY119" fmla="*/ 3525078 h 3684104"/>
              <a:gd name="connsiteX120" fmla="*/ 2743200 w 5221357"/>
              <a:gd name="connsiteY120" fmla="*/ 3538330 h 3684104"/>
              <a:gd name="connsiteX121" fmla="*/ 2809461 w 5221357"/>
              <a:gd name="connsiteY121" fmla="*/ 3551582 h 3684104"/>
              <a:gd name="connsiteX122" fmla="*/ 2915478 w 5221357"/>
              <a:gd name="connsiteY122" fmla="*/ 3578086 h 3684104"/>
              <a:gd name="connsiteX123" fmla="*/ 3432313 w 5221357"/>
              <a:gd name="connsiteY123" fmla="*/ 3631095 h 3684104"/>
              <a:gd name="connsiteX124" fmla="*/ 3604591 w 5221357"/>
              <a:gd name="connsiteY124" fmla="*/ 3644347 h 3684104"/>
              <a:gd name="connsiteX125" fmla="*/ 4134678 w 5221357"/>
              <a:gd name="connsiteY125" fmla="*/ 3684104 h 3684104"/>
              <a:gd name="connsiteX126" fmla="*/ 4717774 w 5221357"/>
              <a:gd name="connsiteY126" fmla="*/ 3670852 h 3684104"/>
              <a:gd name="connsiteX127" fmla="*/ 4876800 w 5221357"/>
              <a:gd name="connsiteY127" fmla="*/ 3591339 h 3684104"/>
              <a:gd name="connsiteX128" fmla="*/ 4916557 w 5221357"/>
              <a:gd name="connsiteY128" fmla="*/ 3564834 h 3684104"/>
              <a:gd name="connsiteX129" fmla="*/ 4956313 w 5221357"/>
              <a:gd name="connsiteY129" fmla="*/ 3551582 h 3684104"/>
              <a:gd name="connsiteX130" fmla="*/ 5049078 w 5221357"/>
              <a:gd name="connsiteY130" fmla="*/ 3472069 h 3684104"/>
              <a:gd name="connsiteX131" fmla="*/ 5075583 w 5221357"/>
              <a:gd name="connsiteY131" fmla="*/ 3445565 h 3684104"/>
              <a:gd name="connsiteX132" fmla="*/ 5115339 w 5221357"/>
              <a:gd name="connsiteY132" fmla="*/ 3432313 h 3684104"/>
              <a:gd name="connsiteX133" fmla="*/ 5141843 w 5221357"/>
              <a:gd name="connsiteY133" fmla="*/ 3392556 h 3684104"/>
              <a:gd name="connsiteX134" fmla="*/ 5181600 w 5221357"/>
              <a:gd name="connsiteY134" fmla="*/ 3352800 h 3684104"/>
              <a:gd name="connsiteX135" fmla="*/ 5194852 w 5221357"/>
              <a:gd name="connsiteY135" fmla="*/ 3286539 h 3684104"/>
              <a:gd name="connsiteX136" fmla="*/ 5221357 w 5221357"/>
              <a:gd name="connsiteY136" fmla="*/ 3246782 h 3684104"/>
              <a:gd name="connsiteX137" fmla="*/ 5194852 w 5221357"/>
              <a:gd name="connsiteY137" fmla="*/ 2809460 h 3684104"/>
              <a:gd name="connsiteX138" fmla="*/ 5168348 w 5221357"/>
              <a:gd name="connsiteY138" fmla="*/ 2769704 h 3684104"/>
              <a:gd name="connsiteX139" fmla="*/ 5155096 w 5221357"/>
              <a:gd name="connsiteY139" fmla="*/ 2716695 h 3684104"/>
              <a:gd name="connsiteX140" fmla="*/ 5102087 w 5221357"/>
              <a:gd name="connsiteY140" fmla="*/ 2663686 h 3684104"/>
              <a:gd name="connsiteX141" fmla="*/ 5088835 w 5221357"/>
              <a:gd name="connsiteY141" fmla="*/ 2623930 h 3684104"/>
              <a:gd name="connsiteX142" fmla="*/ 5035826 w 5221357"/>
              <a:gd name="connsiteY142" fmla="*/ 2570921 h 3684104"/>
              <a:gd name="connsiteX143" fmla="*/ 5022574 w 5221357"/>
              <a:gd name="connsiteY143" fmla="*/ 2425147 h 3684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5221357" h="3684104">
                <a:moveTo>
                  <a:pt x="5075583" y="2504660"/>
                </a:moveTo>
                <a:cubicBezTo>
                  <a:pt x="5062331" y="2482573"/>
                  <a:pt x="5048335" y="2460916"/>
                  <a:pt x="5035826" y="2438400"/>
                </a:cubicBezTo>
                <a:cubicBezTo>
                  <a:pt x="5026232" y="2421131"/>
                  <a:pt x="5020280" y="2401828"/>
                  <a:pt x="5009322" y="2385391"/>
                </a:cubicBezTo>
                <a:cubicBezTo>
                  <a:pt x="5002391" y="2374995"/>
                  <a:pt x="4990314" y="2368882"/>
                  <a:pt x="4982817" y="2358886"/>
                </a:cubicBezTo>
                <a:cubicBezTo>
                  <a:pt x="4963705" y="2333403"/>
                  <a:pt x="4947479" y="2305877"/>
                  <a:pt x="4929809" y="2279373"/>
                </a:cubicBezTo>
                <a:lnTo>
                  <a:pt x="4876800" y="2199860"/>
                </a:lnTo>
                <a:cubicBezTo>
                  <a:pt x="4867965" y="2182191"/>
                  <a:pt x="4861254" y="2163289"/>
                  <a:pt x="4850296" y="2146852"/>
                </a:cubicBezTo>
                <a:cubicBezTo>
                  <a:pt x="4836255" y="2125791"/>
                  <a:pt x="4784147" y="2090614"/>
                  <a:pt x="4770783" y="2080591"/>
                </a:cubicBezTo>
                <a:cubicBezTo>
                  <a:pt x="4766365" y="2067339"/>
                  <a:pt x="4766257" y="2051742"/>
                  <a:pt x="4757530" y="2040834"/>
                </a:cubicBezTo>
                <a:cubicBezTo>
                  <a:pt x="4747581" y="2028397"/>
                  <a:pt x="4730009" y="2024526"/>
                  <a:pt x="4717774" y="2014330"/>
                </a:cubicBezTo>
                <a:cubicBezTo>
                  <a:pt x="4703376" y="2002332"/>
                  <a:pt x="4690015" y="1988971"/>
                  <a:pt x="4678017" y="1974573"/>
                </a:cubicBezTo>
                <a:cubicBezTo>
                  <a:pt x="4667821" y="1962338"/>
                  <a:pt x="4663499" y="1945305"/>
                  <a:pt x="4651513" y="1934817"/>
                </a:cubicBezTo>
                <a:cubicBezTo>
                  <a:pt x="4627540" y="1913841"/>
                  <a:pt x="4598504" y="1899478"/>
                  <a:pt x="4572000" y="1881808"/>
                </a:cubicBezTo>
                <a:cubicBezTo>
                  <a:pt x="4558748" y="1872973"/>
                  <a:pt x="4543505" y="1866566"/>
                  <a:pt x="4532243" y="1855304"/>
                </a:cubicBezTo>
                <a:cubicBezTo>
                  <a:pt x="4518991" y="1842052"/>
                  <a:pt x="4506885" y="1827545"/>
                  <a:pt x="4492487" y="1815547"/>
                </a:cubicBezTo>
                <a:cubicBezTo>
                  <a:pt x="4480251" y="1805351"/>
                  <a:pt x="4464634" y="1799624"/>
                  <a:pt x="4452730" y="1789043"/>
                </a:cubicBezTo>
                <a:cubicBezTo>
                  <a:pt x="4345460" y="1693693"/>
                  <a:pt x="4415439" y="1723604"/>
                  <a:pt x="4333461" y="1696278"/>
                </a:cubicBezTo>
                <a:cubicBezTo>
                  <a:pt x="4289632" y="1630532"/>
                  <a:pt x="4318218" y="1667781"/>
                  <a:pt x="4240696" y="1590260"/>
                </a:cubicBezTo>
                <a:cubicBezTo>
                  <a:pt x="4227444" y="1577008"/>
                  <a:pt x="4211335" y="1566098"/>
                  <a:pt x="4200939" y="1550504"/>
                </a:cubicBezTo>
                <a:cubicBezTo>
                  <a:pt x="4157110" y="1484758"/>
                  <a:pt x="4185696" y="1522007"/>
                  <a:pt x="4108174" y="1444486"/>
                </a:cubicBezTo>
                <a:lnTo>
                  <a:pt x="4068417" y="1404730"/>
                </a:lnTo>
                <a:cubicBezTo>
                  <a:pt x="4055165" y="1391478"/>
                  <a:pt x="4043912" y="1375866"/>
                  <a:pt x="4028661" y="1364973"/>
                </a:cubicBezTo>
                <a:cubicBezTo>
                  <a:pt x="3997739" y="1342886"/>
                  <a:pt x="3968480" y="1318264"/>
                  <a:pt x="3935896" y="1298713"/>
                </a:cubicBezTo>
                <a:cubicBezTo>
                  <a:pt x="3923917" y="1291526"/>
                  <a:pt x="3909391" y="1289878"/>
                  <a:pt x="3896139" y="1285460"/>
                </a:cubicBezTo>
                <a:cubicBezTo>
                  <a:pt x="3887304" y="1272208"/>
                  <a:pt x="3880897" y="1256966"/>
                  <a:pt x="3869635" y="1245704"/>
                </a:cubicBezTo>
                <a:cubicBezTo>
                  <a:pt x="3832329" y="1208398"/>
                  <a:pt x="3814493" y="1209541"/>
                  <a:pt x="3776870" y="1179443"/>
                </a:cubicBezTo>
                <a:cubicBezTo>
                  <a:pt x="3724895" y="1137864"/>
                  <a:pt x="3779650" y="1162701"/>
                  <a:pt x="3710609" y="1139686"/>
                </a:cubicBezTo>
                <a:cubicBezTo>
                  <a:pt x="3697357" y="1126434"/>
                  <a:pt x="3685082" y="1112127"/>
                  <a:pt x="3670852" y="1099930"/>
                </a:cubicBezTo>
                <a:cubicBezTo>
                  <a:pt x="3654082" y="1085556"/>
                  <a:pt x="3635816" y="1073011"/>
                  <a:pt x="3617843" y="1060173"/>
                </a:cubicBezTo>
                <a:cubicBezTo>
                  <a:pt x="3604883" y="1050916"/>
                  <a:pt x="3590322" y="1043865"/>
                  <a:pt x="3578087" y="1033669"/>
                </a:cubicBezTo>
                <a:cubicBezTo>
                  <a:pt x="3563689" y="1021671"/>
                  <a:pt x="3554141" y="1003975"/>
                  <a:pt x="3538330" y="993913"/>
                </a:cubicBezTo>
                <a:cubicBezTo>
                  <a:pt x="3504997" y="972701"/>
                  <a:pt x="3432313" y="940904"/>
                  <a:pt x="3432313" y="940904"/>
                </a:cubicBezTo>
                <a:cubicBezTo>
                  <a:pt x="3423478" y="927652"/>
                  <a:pt x="3412932" y="915393"/>
                  <a:pt x="3405809" y="901147"/>
                </a:cubicBezTo>
                <a:cubicBezTo>
                  <a:pt x="3399562" y="888653"/>
                  <a:pt x="3403465" y="870117"/>
                  <a:pt x="3392557" y="861391"/>
                </a:cubicBezTo>
                <a:cubicBezTo>
                  <a:pt x="3378335" y="850013"/>
                  <a:pt x="3357218" y="852556"/>
                  <a:pt x="3339548" y="848139"/>
                </a:cubicBezTo>
                <a:cubicBezTo>
                  <a:pt x="3305122" y="825188"/>
                  <a:pt x="3279656" y="809272"/>
                  <a:pt x="3246783" y="781878"/>
                </a:cubicBezTo>
                <a:cubicBezTo>
                  <a:pt x="3237184" y="773879"/>
                  <a:pt x="3228277" y="764972"/>
                  <a:pt x="3220278" y="755373"/>
                </a:cubicBezTo>
                <a:cubicBezTo>
                  <a:pt x="3194504" y="724444"/>
                  <a:pt x="3183989" y="699838"/>
                  <a:pt x="3154017" y="675860"/>
                </a:cubicBezTo>
                <a:cubicBezTo>
                  <a:pt x="3141580" y="665911"/>
                  <a:pt x="3126165" y="659937"/>
                  <a:pt x="3114261" y="649356"/>
                </a:cubicBezTo>
                <a:cubicBezTo>
                  <a:pt x="3086246" y="624454"/>
                  <a:pt x="3061252" y="596347"/>
                  <a:pt x="3034748" y="569843"/>
                </a:cubicBezTo>
                <a:lnTo>
                  <a:pt x="3008243" y="543339"/>
                </a:lnTo>
                <a:cubicBezTo>
                  <a:pt x="2999408" y="534504"/>
                  <a:pt x="2993592" y="520785"/>
                  <a:pt x="2981739" y="516834"/>
                </a:cubicBezTo>
                <a:cubicBezTo>
                  <a:pt x="2926873" y="498545"/>
                  <a:pt x="2953606" y="511330"/>
                  <a:pt x="2902226" y="477078"/>
                </a:cubicBezTo>
                <a:cubicBezTo>
                  <a:pt x="2868917" y="377148"/>
                  <a:pt x="2917723" y="496450"/>
                  <a:pt x="2849217" y="410817"/>
                </a:cubicBezTo>
                <a:cubicBezTo>
                  <a:pt x="2840491" y="399909"/>
                  <a:pt x="2845843" y="380938"/>
                  <a:pt x="2835965" y="371060"/>
                </a:cubicBezTo>
                <a:cubicBezTo>
                  <a:pt x="2826088" y="361182"/>
                  <a:pt x="2808420" y="364592"/>
                  <a:pt x="2796209" y="357808"/>
                </a:cubicBezTo>
                <a:cubicBezTo>
                  <a:pt x="2768363" y="342338"/>
                  <a:pt x="2739220" y="327324"/>
                  <a:pt x="2716696" y="304800"/>
                </a:cubicBezTo>
                <a:cubicBezTo>
                  <a:pt x="2686454" y="274558"/>
                  <a:pt x="2679186" y="264791"/>
                  <a:pt x="2637183" y="238539"/>
                </a:cubicBezTo>
                <a:cubicBezTo>
                  <a:pt x="2599750" y="215143"/>
                  <a:pt x="2583067" y="211665"/>
                  <a:pt x="2544417" y="198782"/>
                </a:cubicBezTo>
                <a:cubicBezTo>
                  <a:pt x="2469054" y="123419"/>
                  <a:pt x="2541618" y="184131"/>
                  <a:pt x="2464904" y="145773"/>
                </a:cubicBezTo>
                <a:cubicBezTo>
                  <a:pt x="2362152" y="94397"/>
                  <a:pt x="2485315" y="139324"/>
                  <a:pt x="2385391" y="106017"/>
                </a:cubicBezTo>
                <a:cubicBezTo>
                  <a:pt x="2372139" y="92765"/>
                  <a:pt x="2362018" y="75362"/>
                  <a:pt x="2345635" y="66260"/>
                </a:cubicBezTo>
                <a:cubicBezTo>
                  <a:pt x="2345633" y="66259"/>
                  <a:pt x="2246244" y="33130"/>
                  <a:pt x="2226365" y="26504"/>
                </a:cubicBezTo>
                <a:lnTo>
                  <a:pt x="2186609" y="13252"/>
                </a:lnTo>
                <a:lnTo>
                  <a:pt x="2146852" y="0"/>
                </a:lnTo>
                <a:lnTo>
                  <a:pt x="1590261" y="13252"/>
                </a:lnTo>
                <a:cubicBezTo>
                  <a:pt x="1554675" y="14675"/>
                  <a:pt x="1518282" y="16030"/>
                  <a:pt x="1484243" y="26504"/>
                </a:cubicBezTo>
                <a:cubicBezTo>
                  <a:pt x="1459625" y="34079"/>
                  <a:pt x="1442189" y="57458"/>
                  <a:pt x="1417983" y="66260"/>
                </a:cubicBezTo>
                <a:cubicBezTo>
                  <a:pt x="1392731" y="75443"/>
                  <a:pt x="1364818" y="74243"/>
                  <a:pt x="1338470" y="79513"/>
                </a:cubicBezTo>
                <a:cubicBezTo>
                  <a:pt x="1320610" y="83085"/>
                  <a:pt x="1302974" y="87761"/>
                  <a:pt x="1285461" y="92765"/>
                </a:cubicBezTo>
                <a:cubicBezTo>
                  <a:pt x="1223301" y="110525"/>
                  <a:pt x="1263377" y="102229"/>
                  <a:pt x="1192696" y="132521"/>
                </a:cubicBezTo>
                <a:cubicBezTo>
                  <a:pt x="1179856" y="138024"/>
                  <a:pt x="1166191" y="141356"/>
                  <a:pt x="1152939" y="145773"/>
                </a:cubicBezTo>
                <a:cubicBezTo>
                  <a:pt x="1135269" y="159025"/>
                  <a:pt x="1119685" y="175652"/>
                  <a:pt x="1099930" y="185530"/>
                </a:cubicBezTo>
                <a:cubicBezTo>
                  <a:pt x="1083640" y="193675"/>
                  <a:pt x="1064434" y="193779"/>
                  <a:pt x="1046922" y="198782"/>
                </a:cubicBezTo>
                <a:cubicBezTo>
                  <a:pt x="1033490" y="202620"/>
                  <a:pt x="1020005" y="206531"/>
                  <a:pt x="1007165" y="212034"/>
                </a:cubicBezTo>
                <a:cubicBezTo>
                  <a:pt x="892535" y="261162"/>
                  <a:pt x="1007638" y="220713"/>
                  <a:pt x="914400" y="251791"/>
                </a:cubicBezTo>
                <a:cubicBezTo>
                  <a:pt x="892313" y="273878"/>
                  <a:pt x="877772" y="308175"/>
                  <a:pt x="848139" y="318052"/>
                </a:cubicBezTo>
                <a:lnTo>
                  <a:pt x="768626" y="344556"/>
                </a:lnTo>
                <a:cubicBezTo>
                  <a:pt x="764209" y="357808"/>
                  <a:pt x="765252" y="374435"/>
                  <a:pt x="755374" y="384313"/>
                </a:cubicBezTo>
                <a:cubicBezTo>
                  <a:pt x="723393" y="416294"/>
                  <a:pt x="664679" y="442912"/>
                  <a:pt x="622852" y="463826"/>
                </a:cubicBezTo>
                <a:cubicBezTo>
                  <a:pt x="614017" y="477078"/>
                  <a:pt x="606713" y="491489"/>
                  <a:pt x="596348" y="503582"/>
                </a:cubicBezTo>
                <a:cubicBezTo>
                  <a:pt x="580086" y="522555"/>
                  <a:pt x="543339" y="556591"/>
                  <a:pt x="543339" y="556591"/>
                </a:cubicBezTo>
                <a:cubicBezTo>
                  <a:pt x="538922" y="569843"/>
                  <a:pt x="537274" y="584369"/>
                  <a:pt x="530087" y="596347"/>
                </a:cubicBezTo>
                <a:cubicBezTo>
                  <a:pt x="517497" y="617331"/>
                  <a:pt x="481886" y="637316"/>
                  <a:pt x="463826" y="649356"/>
                </a:cubicBezTo>
                <a:cubicBezTo>
                  <a:pt x="391187" y="794637"/>
                  <a:pt x="487108" y="616762"/>
                  <a:pt x="397565" y="742121"/>
                </a:cubicBezTo>
                <a:cubicBezTo>
                  <a:pt x="386082" y="758196"/>
                  <a:pt x="381225" y="778190"/>
                  <a:pt x="371061" y="795130"/>
                </a:cubicBezTo>
                <a:cubicBezTo>
                  <a:pt x="354672" y="822445"/>
                  <a:pt x="318052" y="874643"/>
                  <a:pt x="318052" y="874643"/>
                </a:cubicBezTo>
                <a:cubicBezTo>
                  <a:pt x="309217" y="901147"/>
                  <a:pt x="307045" y="930910"/>
                  <a:pt x="291548" y="954156"/>
                </a:cubicBezTo>
                <a:cubicBezTo>
                  <a:pt x="265125" y="993790"/>
                  <a:pt x="229500" y="1040104"/>
                  <a:pt x="212035" y="1086678"/>
                </a:cubicBezTo>
                <a:cubicBezTo>
                  <a:pt x="182727" y="1164833"/>
                  <a:pt x="220597" y="1117872"/>
                  <a:pt x="172278" y="1166191"/>
                </a:cubicBezTo>
                <a:cubicBezTo>
                  <a:pt x="159026" y="1192695"/>
                  <a:pt x="144195" y="1218467"/>
                  <a:pt x="132522" y="1245704"/>
                </a:cubicBezTo>
                <a:cubicBezTo>
                  <a:pt x="110186" y="1297822"/>
                  <a:pt x="96437" y="1340706"/>
                  <a:pt x="79513" y="1391478"/>
                </a:cubicBezTo>
                <a:cubicBezTo>
                  <a:pt x="75096" y="1426817"/>
                  <a:pt x="75325" y="1463054"/>
                  <a:pt x="66261" y="1497495"/>
                </a:cubicBezTo>
                <a:cubicBezTo>
                  <a:pt x="53103" y="1547497"/>
                  <a:pt x="29602" y="1594218"/>
                  <a:pt x="13252" y="1643269"/>
                </a:cubicBezTo>
                <a:cubicBezTo>
                  <a:pt x="7492" y="1660548"/>
                  <a:pt x="4417" y="1678608"/>
                  <a:pt x="0" y="1696278"/>
                </a:cubicBezTo>
                <a:cubicBezTo>
                  <a:pt x="8835" y="1771374"/>
                  <a:pt x="12356" y="1847287"/>
                  <a:pt x="26504" y="1921565"/>
                </a:cubicBezTo>
                <a:cubicBezTo>
                  <a:pt x="30200" y="1940971"/>
                  <a:pt x="45227" y="1956415"/>
                  <a:pt x="53009" y="1974573"/>
                </a:cubicBezTo>
                <a:cubicBezTo>
                  <a:pt x="77604" y="2031960"/>
                  <a:pt x="52807" y="2003407"/>
                  <a:pt x="92765" y="2067339"/>
                </a:cubicBezTo>
                <a:cubicBezTo>
                  <a:pt x="157196" y="2170428"/>
                  <a:pt x="107188" y="2082053"/>
                  <a:pt x="159026" y="2146852"/>
                </a:cubicBezTo>
                <a:cubicBezTo>
                  <a:pt x="168975" y="2159289"/>
                  <a:pt x="175334" y="2174373"/>
                  <a:pt x="185530" y="2186608"/>
                </a:cubicBezTo>
                <a:cubicBezTo>
                  <a:pt x="197528" y="2201006"/>
                  <a:pt x="214394" y="2211114"/>
                  <a:pt x="225287" y="2226365"/>
                </a:cubicBezTo>
                <a:cubicBezTo>
                  <a:pt x="236769" y="2242440"/>
                  <a:pt x="239663" y="2263779"/>
                  <a:pt x="251791" y="2279373"/>
                </a:cubicBezTo>
                <a:cubicBezTo>
                  <a:pt x="270968" y="2304029"/>
                  <a:pt x="318052" y="2345634"/>
                  <a:pt x="318052" y="2345634"/>
                </a:cubicBezTo>
                <a:cubicBezTo>
                  <a:pt x="322469" y="2363304"/>
                  <a:pt x="321758" y="2383131"/>
                  <a:pt x="331304" y="2398643"/>
                </a:cubicBezTo>
                <a:cubicBezTo>
                  <a:pt x="343295" y="2418129"/>
                  <a:pt x="476825" y="2586352"/>
                  <a:pt x="503583" y="2610678"/>
                </a:cubicBezTo>
                <a:cubicBezTo>
                  <a:pt x="522642" y="2628004"/>
                  <a:pt x="548001" y="2636783"/>
                  <a:pt x="569843" y="2650434"/>
                </a:cubicBezTo>
                <a:cubicBezTo>
                  <a:pt x="583349" y="2658876"/>
                  <a:pt x="596348" y="2668104"/>
                  <a:pt x="609600" y="2676939"/>
                </a:cubicBezTo>
                <a:cubicBezTo>
                  <a:pt x="673755" y="2805249"/>
                  <a:pt x="588645" y="2648998"/>
                  <a:pt x="689113" y="2782956"/>
                </a:cubicBezTo>
                <a:cubicBezTo>
                  <a:pt x="700966" y="2798760"/>
                  <a:pt x="702970" y="2820789"/>
                  <a:pt x="715617" y="2835965"/>
                </a:cubicBezTo>
                <a:cubicBezTo>
                  <a:pt x="742916" y="2868723"/>
                  <a:pt x="783879" y="2868170"/>
                  <a:pt x="821635" y="2875721"/>
                </a:cubicBezTo>
                <a:cubicBezTo>
                  <a:pt x="843722" y="2888973"/>
                  <a:pt x="864858" y="2903959"/>
                  <a:pt x="887896" y="2915478"/>
                </a:cubicBezTo>
                <a:cubicBezTo>
                  <a:pt x="900390" y="2921725"/>
                  <a:pt x="915674" y="2921543"/>
                  <a:pt x="927652" y="2928730"/>
                </a:cubicBezTo>
                <a:cubicBezTo>
                  <a:pt x="998893" y="2971474"/>
                  <a:pt x="901091" y="2941957"/>
                  <a:pt x="993913" y="2981739"/>
                </a:cubicBezTo>
                <a:cubicBezTo>
                  <a:pt x="1010654" y="2988914"/>
                  <a:pt x="1029252" y="2990574"/>
                  <a:pt x="1046922" y="2994991"/>
                </a:cubicBezTo>
                <a:cubicBezTo>
                  <a:pt x="1060174" y="3012661"/>
                  <a:pt x="1071060" y="3032382"/>
                  <a:pt x="1086678" y="3048000"/>
                </a:cubicBezTo>
                <a:cubicBezTo>
                  <a:pt x="1109597" y="3070919"/>
                  <a:pt x="1153461" y="3085419"/>
                  <a:pt x="1179443" y="3101008"/>
                </a:cubicBezTo>
                <a:cubicBezTo>
                  <a:pt x="1308256" y="3178296"/>
                  <a:pt x="1205571" y="3138764"/>
                  <a:pt x="1351722" y="3180521"/>
                </a:cubicBezTo>
                <a:cubicBezTo>
                  <a:pt x="1369391" y="3193773"/>
                  <a:pt x="1386000" y="3208572"/>
                  <a:pt x="1404730" y="3220278"/>
                </a:cubicBezTo>
                <a:cubicBezTo>
                  <a:pt x="1428825" y="3235338"/>
                  <a:pt x="1499834" y="3266036"/>
                  <a:pt x="1524000" y="3273286"/>
                </a:cubicBezTo>
                <a:cubicBezTo>
                  <a:pt x="1545575" y="3279758"/>
                  <a:pt x="1568174" y="3282121"/>
                  <a:pt x="1590261" y="3286539"/>
                </a:cubicBezTo>
                <a:cubicBezTo>
                  <a:pt x="1621183" y="3299791"/>
                  <a:pt x="1650872" y="3316402"/>
                  <a:pt x="1683026" y="3326295"/>
                </a:cubicBezTo>
                <a:cubicBezTo>
                  <a:pt x="1708708" y="3334197"/>
                  <a:pt x="1737380" y="3330112"/>
                  <a:pt x="1762539" y="3339547"/>
                </a:cubicBezTo>
                <a:cubicBezTo>
                  <a:pt x="1774238" y="3343934"/>
                  <a:pt x="1777868" y="3360464"/>
                  <a:pt x="1789043" y="3366052"/>
                </a:cubicBezTo>
                <a:cubicBezTo>
                  <a:pt x="1808811" y="3375936"/>
                  <a:pt x="1911583" y="3390892"/>
                  <a:pt x="1921565" y="3392556"/>
                </a:cubicBezTo>
                <a:cubicBezTo>
                  <a:pt x="2043439" y="3441305"/>
                  <a:pt x="1930466" y="3402607"/>
                  <a:pt x="2093843" y="3432313"/>
                </a:cubicBezTo>
                <a:cubicBezTo>
                  <a:pt x="2107587" y="3434812"/>
                  <a:pt x="2119802" y="3443386"/>
                  <a:pt x="2133600" y="3445565"/>
                </a:cubicBezTo>
                <a:cubicBezTo>
                  <a:pt x="2203957" y="3456674"/>
                  <a:pt x="2274957" y="3463234"/>
                  <a:pt x="2345635" y="3472069"/>
                </a:cubicBezTo>
                <a:cubicBezTo>
                  <a:pt x="2358887" y="3476486"/>
                  <a:pt x="2371693" y="3482582"/>
                  <a:pt x="2385391" y="3485321"/>
                </a:cubicBezTo>
                <a:cubicBezTo>
                  <a:pt x="2416020" y="3491447"/>
                  <a:pt x="2448238" y="3489597"/>
                  <a:pt x="2478157" y="3498573"/>
                </a:cubicBezTo>
                <a:cubicBezTo>
                  <a:pt x="2493412" y="3503150"/>
                  <a:pt x="2502162" y="3522715"/>
                  <a:pt x="2517913" y="3525078"/>
                </a:cubicBezTo>
                <a:cubicBezTo>
                  <a:pt x="2592306" y="3536237"/>
                  <a:pt x="2668104" y="3533913"/>
                  <a:pt x="2743200" y="3538330"/>
                </a:cubicBezTo>
                <a:cubicBezTo>
                  <a:pt x="2765287" y="3542747"/>
                  <a:pt x="2787513" y="3546517"/>
                  <a:pt x="2809461" y="3551582"/>
                </a:cubicBezTo>
                <a:cubicBezTo>
                  <a:pt x="2844955" y="3559773"/>
                  <a:pt x="2879345" y="3573473"/>
                  <a:pt x="2915478" y="3578086"/>
                </a:cubicBezTo>
                <a:cubicBezTo>
                  <a:pt x="3087266" y="3600016"/>
                  <a:pt x="3259641" y="3617813"/>
                  <a:pt x="3432313" y="3631095"/>
                </a:cubicBezTo>
                <a:cubicBezTo>
                  <a:pt x="3489739" y="3635512"/>
                  <a:pt x="3547348" y="3637987"/>
                  <a:pt x="3604591" y="3644347"/>
                </a:cubicBezTo>
                <a:cubicBezTo>
                  <a:pt x="4034700" y="3692137"/>
                  <a:pt x="3487053" y="3659196"/>
                  <a:pt x="4134678" y="3684104"/>
                </a:cubicBezTo>
                <a:cubicBezTo>
                  <a:pt x="4329043" y="3679687"/>
                  <a:pt x="4523707" y="3682496"/>
                  <a:pt x="4717774" y="3670852"/>
                </a:cubicBezTo>
                <a:cubicBezTo>
                  <a:pt x="4778064" y="3667235"/>
                  <a:pt x="4830414" y="3622263"/>
                  <a:pt x="4876800" y="3591339"/>
                </a:cubicBezTo>
                <a:cubicBezTo>
                  <a:pt x="4890052" y="3582504"/>
                  <a:pt x="4901447" y="3569871"/>
                  <a:pt x="4916557" y="3564834"/>
                </a:cubicBezTo>
                <a:lnTo>
                  <a:pt x="4956313" y="3551582"/>
                </a:lnTo>
                <a:cubicBezTo>
                  <a:pt x="5083906" y="3423989"/>
                  <a:pt x="4948171" y="3552793"/>
                  <a:pt x="5049078" y="3472069"/>
                </a:cubicBezTo>
                <a:cubicBezTo>
                  <a:pt x="5058834" y="3464264"/>
                  <a:pt x="5064869" y="3451993"/>
                  <a:pt x="5075583" y="3445565"/>
                </a:cubicBezTo>
                <a:cubicBezTo>
                  <a:pt x="5087561" y="3438378"/>
                  <a:pt x="5102087" y="3436730"/>
                  <a:pt x="5115339" y="3432313"/>
                </a:cubicBezTo>
                <a:cubicBezTo>
                  <a:pt x="5124174" y="3419061"/>
                  <a:pt x="5131647" y="3404792"/>
                  <a:pt x="5141843" y="3392556"/>
                </a:cubicBezTo>
                <a:cubicBezTo>
                  <a:pt x="5153841" y="3378158"/>
                  <a:pt x="5173219" y="3369563"/>
                  <a:pt x="5181600" y="3352800"/>
                </a:cubicBezTo>
                <a:cubicBezTo>
                  <a:pt x="5191673" y="3332654"/>
                  <a:pt x="5186943" y="3307629"/>
                  <a:pt x="5194852" y="3286539"/>
                </a:cubicBezTo>
                <a:cubicBezTo>
                  <a:pt x="5200445" y="3271626"/>
                  <a:pt x="5212522" y="3260034"/>
                  <a:pt x="5221357" y="3246782"/>
                </a:cubicBezTo>
                <a:cubicBezTo>
                  <a:pt x="5212522" y="3101008"/>
                  <a:pt x="5210980" y="2954608"/>
                  <a:pt x="5194852" y="2809460"/>
                </a:cubicBezTo>
                <a:cubicBezTo>
                  <a:pt x="5193093" y="2793630"/>
                  <a:pt x="5174622" y="2784343"/>
                  <a:pt x="5168348" y="2769704"/>
                </a:cubicBezTo>
                <a:cubicBezTo>
                  <a:pt x="5161173" y="2752963"/>
                  <a:pt x="5164749" y="2732140"/>
                  <a:pt x="5155096" y="2716695"/>
                </a:cubicBezTo>
                <a:cubicBezTo>
                  <a:pt x="5141852" y="2695505"/>
                  <a:pt x="5102087" y="2663686"/>
                  <a:pt x="5102087" y="2663686"/>
                </a:cubicBezTo>
                <a:cubicBezTo>
                  <a:pt x="5097670" y="2650434"/>
                  <a:pt x="5096954" y="2635297"/>
                  <a:pt x="5088835" y="2623930"/>
                </a:cubicBezTo>
                <a:cubicBezTo>
                  <a:pt x="5074311" y="2603596"/>
                  <a:pt x="5035826" y="2570921"/>
                  <a:pt x="5035826" y="2570921"/>
                </a:cubicBezTo>
                <a:cubicBezTo>
                  <a:pt x="5011399" y="2497639"/>
                  <a:pt x="5022574" y="2545134"/>
                  <a:pt x="5022574" y="2425147"/>
                </a:cubicBezTo>
              </a:path>
            </a:pathLst>
          </a:custGeom>
          <a:noFill/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1" name="Grupo 30"/>
          <p:cNvGrpSpPr/>
          <p:nvPr/>
        </p:nvGrpSpPr>
        <p:grpSpPr>
          <a:xfrm>
            <a:off x="310407" y="1948070"/>
            <a:ext cx="7988657" cy="3958839"/>
            <a:chOff x="310407" y="1948070"/>
            <a:chExt cx="7988657" cy="3958839"/>
          </a:xfrm>
        </p:grpSpPr>
        <p:grpSp>
          <p:nvGrpSpPr>
            <p:cNvPr id="27" name="Grupo 26"/>
            <p:cNvGrpSpPr/>
            <p:nvPr/>
          </p:nvGrpSpPr>
          <p:grpSpPr>
            <a:xfrm>
              <a:off x="1574544" y="1948070"/>
              <a:ext cx="5303334" cy="3958839"/>
              <a:chOff x="1574544" y="1948070"/>
              <a:chExt cx="5303334" cy="3958839"/>
            </a:xfrm>
          </p:grpSpPr>
          <p:sp>
            <p:nvSpPr>
              <p:cNvPr id="25" name="Forma livre 24"/>
              <p:cNvSpPr/>
              <p:nvPr/>
            </p:nvSpPr>
            <p:spPr bwMode="auto">
              <a:xfrm>
                <a:off x="1574544" y="1948070"/>
                <a:ext cx="5064795" cy="3958839"/>
              </a:xfrm>
              <a:custGeom>
                <a:avLst/>
                <a:gdLst>
                  <a:gd name="connsiteX0" fmla="*/ 2970952 w 5064795"/>
                  <a:gd name="connsiteY0" fmla="*/ 556591 h 3958839"/>
                  <a:gd name="connsiteX1" fmla="*/ 2970952 w 5064795"/>
                  <a:gd name="connsiteY1" fmla="*/ 556591 h 3958839"/>
                  <a:gd name="connsiteX2" fmla="*/ 2904691 w 5064795"/>
                  <a:gd name="connsiteY2" fmla="*/ 437321 h 3958839"/>
                  <a:gd name="connsiteX3" fmla="*/ 2878186 w 5064795"/>
                  <a:gd name="connsiteY3" fmla="*/ 397565 h 3958839"/>
                  <a:gd name="connsiteX4" fmla="*/ 2745665 w 5064795"/>
                  <a:gd name="connsiteY4" fmla="*/ 318052 h 3958839"/>
                  <a:gd name="connsiteX5" fmla="*/ 2652899 w 5064795"/>
                  <a:gd name="connsiteY5" fmla="*/ 212034 h 3958839"/>
                  <a:gd name="connsiteX6" fmla="*/ 2573386 w 5064795"/>
                  <a:gd name="connsiteY6" fmla="*/ 185530 h 3958839"/>
                  <a:gd name="connsiteX7" fmla="*/ 2533630 w 5064795"/>
                  <a:gd name="connsiteY7" fmla="*/ 145773 h 3958839"/>
                  <a:gd name="connsiteX8" fmla="*/ 2414360 w 5064795"/>
                  <a:gd name="connsiteY8" fmla="*/ 106017 h 3958839"/>
                  <a:gd name="connsiteX9" fmla="*/ 2281839 w 5064795"/>
                  <a:gd name="connsiteY9" fmla="*/ 66260 h 3958839"/>
                  <a:gd name="connsiteX10" fmla="*/ 2228830 w 5064795"/>
                  <a:gd name="connsiteY10" fmla="*/ 53008 h 3958839"/>
                  <a:gd name="connsiteX11" fmla="*/ 2109560 w 5064795"/>
                  <a:gd name="connsiteY11" fmla="*/ 39756 h 3958839"/>
                  <a:gd name="connsiteX12" fmla="*/ 2056552 w 5064795"/>
                  <a:gd name="connsiteY12" fmla="*/ 26504 h 3958839"/>
                  <a:gd name="connsiteX13" fmla="*/ 2016795 w 5064795"/>
                  <a:gd name="connsiteY13" fmla="*/ 13252 h 3958839"/>
                  <a:gd name="connsiteX14" fmla="*/ 1924030 w 5064795"/>
                  <a:gd name="connsiteY14" fmla="*/ 0 h 3958839"/>
                  <a:gd name="connsiteX15" fmla="*/ 1579473 w 5064795"/>
                  <a:gd name="connsiteY15" fmla="*/ 13252 h 3958839"/>
                  <a:gd name="connsiteX16" fmla="*/ 1460204 w 5064795"/>
                  <a:gd name="connsiteY16" fmla="*/ 53008 h 3958839"/>
                  <a:gd name="connsiteX17" fmla="*/ 1367439 w 5064795"/>
                  <a:gd name="connsiteY17" fmla="*/ 132521 h 3958839"/>
                  <a:gd name="connsiteX18" fmla="*/ 1234917 w 5064795"/>
                  <a:gd name="connsiteY18" fmla="*/ 172278 h 3958839"/>
                  <a:gd name="connsiteX19" fmla="*/ 1168656 w 5064795"/>
                  <a:gd name="connsiteY19" fmla="*/ 212034 h 3958839"/>
                  <a:gd name="connsiteX20" fmla="*/ 1115647 w 5064795"/>
                  <a:gd name="connsiteY20" fmla="*/ 225287 h 3958839"/>
                  <a:gd name="connsiteX21" fmla="*/ 1022882 w 5064795"/>
                  <a:gd name="connsiteY21" fmla="*/ 265043 h 3958839"/>
                  <a:gd name="connsiteX22" fmla="*/ 956621 w 5064795"/>
                  <a:gd name="connsiteY22" fmla="*/ 331304 h 3958839"/>
                  <a:gd name="connsiteX23" fmla="*/ 863856 w 5064795"/>
                  <a:gd name="connsiteY23" fmla="*/ 397565 h 3958839"/>
                  <a:gd name="connsiteX24" fmla="*/ 731334 w 5064795"/>
                  <a:gd name="connsiteY24" fmla="*/ 503582 h 3958839"/>
                  <a:gd name="connsiteX25" fmla="*/ 625317 w 5064795"/>
                  <a:gd name="connsiteY25" fmla="*/ 596347 h 3958839"/>
                  <a:gd name="connsiteX26" fmla="*/ 519299 w 5064795"/>
                  <a:gd name="connsiteY26" fmla="*/ 675860 h 3958839"/>
                  <a:gd name="connsiteX27" fmla="*/ 439786 w 5064795"/>
                  <a:gd name="connsiteY27" fmla="*/ 728869 h 3958839"/>
                  <a:gd name="connsiteX28" fmla="*/ 373526 w 5064795"/>
                  <a:gd name="connsiteY28" fmla="*/ 821634 h 3958839"/>
                  <a:gd name="connsiteX29" fmla="*/ 347021 w 5064795"/>
                  <a:gd name="connsiteY29" fmla="*/ 874643 h 3958839"/>
                  <a:gd name="connsiteX30" fmla="*/ 307265 w 5064795"/>
                  <a:gd name="connsiteY30" fmla="*/ 927652 h 3958839"/>
                  <a:gd name="connsiteX31" fmla="*/ 214499 w 5064795"/>
                  <a:gd name="connsiteY31" fmla="*/ 1073426 h 3958839"/>
                  <a:gd name="connsiteX32" fmla="*/ 161491 w 5064795"/>
                  <a:gd name="connsiteY32" fmla="*/ 1219200 h 3958839"/>
                  <a:gd name="connsiteX33" fmla="*/ 134986 w 5064795"/>
                  <a:gd name="connsiteY33" fmla="*/ 1272208 h 3958839"/>
                  <a:gd name="connsiteX34" fmla="*/ 121734 w 5064795"/>
                  <a:gd name="connsiteY34" fmla="*/ 1325217 h 3958839"/>
                  <a:gd name="connsiteX35" fmla="*/ 95230 w 5064795"/>
                  <a:gd name="connsiteY35" fmla="*/ 1404730 h 3958839"/>
                  <a:gd name="connsiteX36" fmla="*/ 55473 w 5064795"/>
                  <a:gd name="connsiteY36" fmla="*/ 1510747 h 3958839"/>
                  <a:gd name="connsiteX37" fmla="*/ 42221 w 5064795"/>
                  <a:gd name="connsiteY37" fmla="*/ 1603513 h 3958839"/>
                  <a:gd name="connsiteX38" fmla="*/ 15717 w 5064795"/>
                  <a:gd name="connsiteY38" fmla="*/ 1669773 h 3958839"/>
                  <a:gd name="connsiteX39" fmla="*/ 55473 w 5064795"/>
                  <a:gd name="connsiteY39" fmla="*/ 2186608 h 3958839"/>
                  <a:gd name="connsiteX40" fmla="*/ 68726 w 5064795"/>
                  <a:gd name="connsiteY40" fmla="*/ 2239617 h 3958839"/>
                  <a:gd name="connsiteX41" fmla="*/ 108482 w 5064795"/>
                  <a:gd name="connsiteY41" fmla="*/ 2279373 h 3958839"/>
                  <a:gd name="connsiteX42" fmla="*/ 134986 w 5064795"/>
                  <a:gd name="connsiteY42" fmla="*/ 2332382 h 3958839"/>
                  <a:gd name="connsiteX43" fmla="*/ 148239 w 5064795"/>
                  <a:gd name="connsiteY43" fmla="*/ 2385391 h 3958839"/>
                  <a:gd name="connsiteX44" fmla="*/ 187995 w 5064795"/>
                  <a:gd name="connsiteY44" fmla="*/ 2425147 h 3958839"/>
                  <a:gd name="connsiteX45" fmla="*/ 214499 w 5064795"/>
                  <a:gd name="connsiteY45" fmla="*/ 2478156 h 3958839"/>
                  <a:gd name="connsiteX46" fmla="*/ 227752 w 5064795"/>
                  <a:gd name="connsiteY46" fmla="*/ 2517913 h 3958839"/>
                  <a:gd name="connsiteX47" fmla="*/ 307265 w 5064795"/>
                  <a:gd name="connsiteY47" fmla="*/ 2637182 h 3958839"/>
                  <a:gd name="connsiteX48" fmla="*/ 347021 w 5064795"/>
                  <a:gd name="connsiteY48" fmla="*/ 2663687 h 3958839"/>
                  <a:gd name="connsiteX49" fmla="*/ 373526 w 5064795"/>
                  <a:gd name="connsiteY49" fmla="*/ 2703443 h 3958839"/>
                  <a:gd name="connsiteX50" fmla="*/ 439786 w 5064795"/>
                  <a:gd name="connsiteY50" fmla="*/ 2756452 h 3958839"/>
                  <a:gd name="connsiteX51" fmla="*/ 466291 w 5064795"/>
                  <a:gd name="connsiteY51" fmla="*/ 2796208 h 3958839"/>
                  <a:gd name="connsiteX52" fmla="*/ 519299 w 5064795"/>
                  <a:gd name="connsiteY52" fmla="*/ 2822713 h 3958839"/>
                  <a:gd name="connsiteX53" fmla="*/ 572308 w 5064795"/>
                  <a:gd name="connsiteY53" fmla="*/ 2888973 h 3958839"/>
                  <a:gd name="connsiteX54" fmla="*/ 612065 w 5064795"/>
                  <a:gd name="connsiteY54" fmla="*/ 2928730 h 3958839"/>
                  <a:gd name="connsiteX55" fmla="*/ 678326 w 5064795"/>
                  <a:gd name="connsiteY55" fmla="*/ 2994991 h 3958839"/>
                  <a:gd name="connsiteX56" fmla="*/ 757839 w 5064795"/>
                  <a:gd name="connsiteY56" fmla="*/ 3087756 h 3958839"/>
                  <a:gd name="connsiteX57" fmla="*/ 797595 w 5064795"/>
                  <a:gd name="connsiteY57" fmla="*/ 3154017 h 3958839"/>
                  <a:gd name="connsiteX58" fmla="*/ 877108 w 5064795"/>
                  <a:gd name="connsiteY58" fmla="*/ 3220278 h 3958839"/>
                  <a:gd name="connsiteX59" fmla="*/ 930117 w 5064795"/>
                  <a:gd name="connsiteY59" fmla="*/ 3233530 h 3958839"/>
                  <a:gd name="connsiteX60" fmla="*/ 956621 w 5064795"/>
                  <a:gd name="connsiteY60" fmla="*/ 3273287 h 3958839"/>
                  <a:gd name="connsiteX61" fmla="*/ 1102395 w 5064795"/>
                  <a:gd name="connsiteY61" fmla="*/ 3339547 h 3958839"/>
                  <a:gd name="connsiteX62" fmla="*/ 1142152 w 5064795"/>
                  <a:gd name="connsiteY62" fmla="*/ 3366052 h 3958839"/>
                  <a:gd name="connsiteX63" fmla="*/ 1181908 w 5064795"/>
                  <a:gd name="connsiteY63" fmla="*/ 3379304 h 3958839"/>
                  <a:gd name="connsiteX64" fmla="*/ 1274673 w 5064795"/>
                  <a:gd name="connsiteY64" fmla="*/ 3432313 h 3958839"/>
                  <a:gd name="connsiteX65" fmla="*/ 1340934 w 5064795"/>
                  <a:gd name="connsiteY65" fmla="*/ 3445565 h 3958839"/>
                  <a:gd name="connsiteX66" fmla="*/ 1380691 w 5064795"/>
                  <a:gd name="connsiteY66" fmla="*/ 3458817 h 3958839"/>
                  <a:gd name="connsiteX67" fmla="*/ 1446952 w 5064795"/>
                  <a:gd name="connsiteY67" fmla="*/ 3511826 h 3958839"/>
                  <a:gd name="connsiteX68" fmla="*/ 1592726 w 5064795"/>
                  <a:gd name="connsiteY68" fmla="*/ 3551582 h 3958839"/>
                  <a:gd name="connsiteX69" fmla="*/ 1698743 w 5064795"/>
                  <a:gd name="connsiteY69" fmla="*/ 3604591 h 3958839"/>
                  <a:gd name="connsiteX70" fmla="*/ 1804760 w 5064795"/>
                  <a:gd name="connsiteY70" fmla="*/ 3644347 h 3958839"/>
                  <a:gd name="connsiteX71" fmla="*/ 1831265 w 5064795"/>
                  <a:gd name="connsiteY71" fmla="*/ 3670852 h 3958839"/>
                  <a:gd name="connsiteX72" fmla="*/ 2043299 w 5064795"/>
                  <a:gd name="connsiteY72" fmla="*/ 3697356 h 3958839"/>
                  <a:gd name="connsiteX73" fmla="*/ 2162569 w 5064795"/>
                  <a:gd name="connsiteY73" fmla="*/ 3737113 h 3958839"/>
                  <a:gd name="connsiteX74" fmla="*/ 2202326 w 5064795"/>
                  <a:gd name="connsiteY74" fmla="*/ 3750365 h 3958839"/>
                  <a:gd name="connsiteX75" fmla="*/ 2242082 w 5064795"/>
                  <a:gd name="connsiteY75" fmla="*/ 3763617 h 3958839"/>
                  <a:gd name="connsiteX76" fmla="*/ 2493873 w 5064795"/>
                  <a:gd name="connsiteY76" fmla="*/ 3816626 h 3958839"/>
                  <a:gd name="connsiteX77" fmla="*/ 2652899 w 5064795"/>
                  <a:gd name="connsiteY77" fmla="*/ 3829878 h 3958839"/>
                  <a:gd name="connsiteX78" fmla="*/ 2692656 w 5064795"/>
                  <a:gd name="connsiteY78" fmla="*/ 3856382 h 3958839"/>
                  <a:gd name="connsiteX79" fmla="*/ 2891439 w 5064795"/>
                  <a:gd name="connsiteY79" fmla="*/ 3882887 h 3958839"/>
                  <a:gd name="connsiteX80" fmla="*/ 2931195 w 5064795"/>
                  <a:gd name="connsiteY80" fmla="*/ 3896139 h 3958839"/>
                  <a:gd name="connsiteX81" fmla="*/ 3381769 w 5064795"/>
                  <a:gd name="connsiteY81" fmla="*/ 3922643 h 3958839"/>
                  <a:gd name="connsiteX82" fmla="*/ 3421526 w 5064795"/>
                  <a:gd name="connsiteY82" fmla="*/ 3935895 h 3958839"/>
                  <a:gd name="connsiteX83" fmla="*/ 4150395 w 5064795"/>
                  <a:gd name="connsiteY83" fmla="*/ 3935895 h 3958839"/>
                  <a:gd name="connsiteX84" fmla="*/ 4229908 w 5064795"/>
                  <a:gd name="connsiteY84" fmla="*/ 3922643 h 3958839"/>
                  <a:gd name="connsiteX85" fmla="*/ 4335926 w 5064795"/>
                  <a:gd name="connsiteY85" fmla="*/ 3882887 h 3958839"/>
                  <a:gd name="connsiteX86" fmla="*/ 4375682 w 5064795"/>
                  <a:gd name="connsiteY86" fmla="*/ 3856382 h 3958839"/>
                  <a:gd name="connsiteX87" fmla="*/ 4494952 w 5064795"/>
                  <a:gd name="connsiteY87" fmla="*/ 3816626 h 3958839"/>
                  <a:gd name="connsiteX88" fmla="*/ 4534708 w 5064795"/>
                  <a:gd name="connsiteY88" fmla="*/ 3803373 h 3958839"/>
                  <a:gd name="connsiteX89" fmla="*/ 4574465 w 5064795"/>
                  <a:gd name="connsiteY89" fmla="*/ 3763617 h 3958839"/>
                  <a:gd name="connsiteX90" fmla="*/ 4627473 w 5064795"/>
                  <a:gd name="connsiteY90" fmla="*/ 3750365 h 3958839"/>
                  <a:gd name="connsiteX91" fmla="*/ 4667230 w 5064795"/>
                  <a:gd name="connsiteY91" fmla="*/ 3737113 h 3958839"/>
                  <a:gd name="connsiteX92" fmla="*/ 4706986 w 5064795"/>
                  <a:gd name="connsiteY92" fmla="*/ 3710608 h 3958839"/>
                  <a:gd name="connsiteX93" fmla="*/ 4759995 w 5064795"/>
                  <a:gd name="connsiteY93" fmla="*/ 3684104 h 3958839"/>
                  <a:gd name="connsiteX94" fmla="*/ 4839508 w 5064795"/>
                  <a:gd name="connsiteY94" fmla="*/ 3631095 h 3958839"/>
                  <a:gd name="connsiteX95" fmla="*/ 4919021 w 5064795"/>
                  <a:gd name="connsiteY95" fmla="*/ 3604591 h 3958839"/>
                  <a:gd name="connsiteX96" fmla="*/ 4958778 w 5064795"/>
                  <a:gd name="connsiteY96" fmla="*/ 3591339 h 3958839"/>
                  <a:gd name="connsiteX97" fmla="*/ 5038291 w 5064795"/>
                  <a:gd name="connsiteY97" fmla="*/ 3525078 h 3958839"/>
                  <a:gd name="connsiteX98" fmla="*/ 5064795 w 5064795"/>
                  <a:gd name="connsiteY98" fmla="*/ 3432313 h 3958839"/>
                  <a:gd name="connsiteX99" fmla="*/ 5051543 w 5064795"/>
                  <a:gd name="connsiteY99" fmla="*/ 3180521 h 3958839"/>
                  <a:gd name="connsiteX100" fmla="*/ 5011786 w 5064795"/>
                  <a:gd name="connsiteY100" fmla="*/ 3101008 h 3958839"/>
                  <a:gd name="connsiteX101" fmla="*/ 4998534 w 5064795"/>
                  <a:gd name="connsiteY101" fmla="*/ 2968487 h 3958839"/>
                  <a:gd name="connsiteX102" fmla="*/ 4958778 w 5064795"/>
                  <a:gd name="connsiteY102" fmla="*/ 2928730 h 3958839"/>
                  <a:gd name="connsiteX103" fmla="*/ 4932273 w 5064795"/>
                  <a:gd name="connsiteY103" fmla="*/ 2888973 h 3958839"/>
                  <a:gd name="connsiteX104" fmla="*/ 4919021 w 5064795"/>
                  <a:gd name="connsiteY104" fmla="*/ 2822713 h 3958839"/>
                  <a:gd name="connsiteX105" fmla="*/ 4905769 w 5064795"/>
                  <a:gd name="connsiteY105" fmla="*/ 2782956 h 3958839"/>
                  <a:gd name="connsiteX106" fmla="*/ 4892517 w 5064795"/>
                  <a:gd name="connsiteY106" fmla="*/ 2703443 h 3958839"/>
                  <a:gd name="connsiteX107" fmla="*/ 4799752 w 5064795"/>
                  <a:gd name="connsiteY107" fmla="*/ 2570921 h 3958839"/>
                  <a:gd name="connsiteX108" fmla="*/ 4773247 w 5064795"/>
                  <a:gd name="connsiteY108" fmla="*/ 2451652 h 3958839"/>
                  <a:gd name="connsiteX109" fmla="*/ 4733491 w 5064795"/>
                  <a:gd name="connsiteY109" fmla="*/ 2411895 h 3958839"/>
                  <a:gd name="connsiteX110" fmla="*/ 4720239 w 5064795"/>
                  <a:gd name="connsiteY110" fmla="*/ 2358887 h 3958839"/>
                  <a:gd name="connsiteX111" fmla="*/ 4653978 w 5064795"/>
                  <a:gd name="connsiteY111" fmla="*/ 2305878 h 3958839"/>
                  <a:gd name="connsiteX112" fmla="*/ 4640726 w 5064795"/>
                  <a:gd name="connsiteY112" fmla="*/ 2199860 h 3958839"/>
                  <a:gd name="connsiteX113" fmla="*/ 4600969 w 5064795"/>
                  <a:gd name="connsiteY113" fmla="*/ 2173356 h 3958839"/>
                  <a:gd name="connsiteX114" fmla="*/ 4587717 w 5064795"/>
                  <a:gd name="connsiteY114" fmla="*/ 2120347 h 3958839"/>
                  <a:gd name="connsiteX115" fmla="*/ 4574465 w 5064795"/>
                  <a:gd name="connsiteY115" fmla="*/ 2080591 h 3958839"/>
                  <a:gd name="connsiteX116" fmla="*/ 4508204 w 5064795"/>
                  <a:gd name="connsiteY116" fmla="*/ 1961321 h 3958839"/>
                  <a:gd name="connsiteX117" fmla="*/ 4494952 w 5064795"/>
                  <a:gd name="connsiteY117" fmla="*/ 1908313 h 3958839"/>
                  <a:gd name="connsiteX118" fmla="*/ 4428691 w 5064795"/>
                  <a:gd name="connsiteY118" fmla="*/ 1842052 h 3958839"/>
                  <a:gd name="connsiteX119" fmla="*/ 4388934 w 5064795"/>
                  <a:gd name="connsiteY119" fmla="*/ 1802295 h 3958839"/>
                  <a:gd name="connsiteX120" fmla="*/ 4309421 w 5064795"/>
                  <a:gd name="connsiteY120" fmla="*/ 1736034 h 3958839"/>
                  <a:gd name="connsiteX121" fmla="*/ 4296169 w 5064795"/>
                  <a:gd name="connsiteY121" fmla="*/ 1696278 h 3958839"/>
                  <a:gd name="connsiteX122" fmla="*/ 4269665 w 5064795"/>
                  <a:gd name="connsiteY122" fmla="*/ 1669773 h 3958839"/>
                  <a:gd name="connsiteX123" fmla="*/ 4229908 w 5064795"/>
                  <a:gd name="connsiteY123" fmla="*/ 1616765 h 3958839"/>
                  <a:gd name="connsiteX124" fmla="*/ 4137143 w 5064795"/>
                  <a:gd name="connsiteY124" fmla="*/ 1537252 h 3958839"/>
                  <a:gd name="connsiteX125" fmla="*/ 4057630 w 5064795"/>
                  <a:gd name="connsiteY125" fmla="*/ 1431234 h 3958839"/>
                  <a:gd name="connsiteX126" fmla="*/ 3911856 w 5064795"/>
                  <a:gd name="connsiteY126" fmla="*/ 1311965 h 3958839"/>
                  <a:gd name="connsiteX127" fmla="*/ 3832343 w 5064795"/>
                  <a:gd name="connsiteY127" fmla="*/ 1258956 h 3958839"/>
                  <a:gd name="connsiteX128" fmla="*/ 3805839 w 5064795"/>
                  <a:gd name="connsiteY128" fmla="*/ 1219200 h 3958839"/>
                  <a:gd name="connsiteX129" fmla="*/ 3713073 w 5064795"/>
                  <a:gd name="connsiteY129" fmla="*/ 1166191 h 3958839"/>
                  <a:gd name="connsiteX130" fmla="*/ 3633560 w 5064795"/>
                  <a:gd name="connsiteY130" fmla="*/ 1086678 h 3958839"/>
                  <a:gd name="connsiteX131" fmla="*/ 3607056 w 5064795"/>
                  <a:gd name="connsiteY131" fmla="*/ 1046921 h 3958839"/>
                  <a:gd name="connsiteX132" fmla="*/ 3527543 w 5064795"/>
                  <a:gd name="connsiteY132" fmla="*/ 980660 h 3958839"/>
                  <a:gd name="connsiteX133" fmla="*/ 3501039 w 5064795"/>
                  <a:gd name="connsiteY133" fmla="*/ 940904 h 3958839"/>
                  <a:gd name="connsiteX134" fmla="*/ 3368517 w 5064795"/>
                  <a:gd name="connsiteY134" fmla="*/ 834887 h 3958839"/>
                  <a:gd name="connsiteX135" fmla="*/ 3262499 w 5064795"/>
                  <a:gd name="connsiteY135" fmla="*/ 795130 h 3958839"/>
                  <a:gd name="connsiteX136" fmla="*/ 3182986 w 5064795"/>
                  <a:gd name="connsiteY136" fmla="*/ 742121 h 3958839"/>
                  <a:gd name="connsiteX137" fmla="*/ 3143230 w 5064795"/>
                  <a:gd name="connsiteY137" fmla="*/ 689113 h 3958839"/>
                  <a:gd name="connsiteX138" fmla="*/ 3063717 w 5064795"/>
                  <a:gd name="connsiteY138" fmla="*/ 649356 h 3958839"/>
                  <a:gd name="connsiteX139" fmla="*/ 3010708 w 5064795"/>
                  <a:gd name="connsiteY139" fmla="*/ 583095 h 3958839"/>
                  <a:gd name="connsiteX140" fmla="*/ 2970952 w 5064795"/>
                  <a:gd name="connsiteY140" fmla="*/ 556591 h 3958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</a:cxnLst>
                <a:rect l="l" t="t" r="r" b="b"/>
                <a:pathLst>
                  <a:path w="5064795" h="3958839">
                    <a:moveTo>
                      <a:pt x="2970952" y="556591"/>
                    </a:moveTo>
                    <a:lnTo>
                      <a:pt x="2970952" y="556591"/>
                    </a:lnTo>
                    <a:cubicBezTo>
                      <a:pt x="2948865" y="516834"/>
                      <a:pt x="2927607" y="476606"/>
                      <a:pt x="2904691" y="437321"/>
                    </a:cubicBezTo>
                    <a:cubicBezTo>
                      <a:pt x="2896666" y="423564"/>
                      <a:pt x="2890172" y="408053"/>
                      <a:pt x="2878186" y="397565"/>
                    </a:cubicBezTo>
                    <a:cubicBezTo>
                      <a:pt x="2835540" y="360250"/>
                      <a:pt x="2794107" y="342273"/>
                      <a:pt x="2745665" y="318052"/>
                    </a:cubicBezTo>
                    <a:cubicBezTo>
                      <a:pt x="2724422" y="286188"/>
                      <a:pt x="2686122" y="223108"/>
                      <a:pt x="2652899" y="212034"/>
                    </a:cubicBezTo>
                    <a:lnTo>
                      <a:pt x="2573386" y="185530"/>
                    </a:lnTo>
                    <a:cubicBezTo>
                      <a:pt x="2560134" y="172278"/>
                      <a:pt x="2548880" y="156666"/>
                      <a:pt x="2533630" y="145773"/>
                    </a:cubicBezTo>
                    <a:cubicBezTo>
                      <a:pt x="2490957" y="115292"/>
                      <a:pt x="2465237" y="116192"/>
                      <a:pt x="2414360" y="106017"/>
                    </a:cubicBezTo>
                    <a:cubicBezTo>
                      <a:pt x="2344168" y="59222"/>
                      <a:pt x="2399091" y="87579"/>
                      <a:pt x="2281839" y="66260"/>
                    </a:cubicBezTo>
                    <a:cubicBezTo>
                      <a:pt x="2263919" y="63002"/>
                      <a:pt x="2246832" y="55777"/>
                      <a:pt x="2228830" y="53008"/>
                    </a:cubicBezTo>
                    <a:cubicBezTo>
                      <a:pt x="2189294" y="46926"/>
                      <a:pt x="2149317" y="44173"/>
                      <a:pt x="2109560" y="39756"/>
                    </a:cubicBezTo>
                    <a:cubicBezTo>
                      <a:pt x="2091891" y="35339"/>
                      <a:pt x="2074064" y="31507"/>
                      <a:pt x="2056552" y="26504"/>
                    </a:cubicBezTo>
                    <a:cubicBezTo>
                      <a:pt x="2043120" y="22666"/>
                      <a:pt x="2030493" y="15992"/>
                      <a:pt x="2016795" y="13252"/>
                    </a:cubicBezTo>
                    <a:cubicBezTo>
                      <a:pt x="1986166" y="7126"/>
                      <a:pt x="1954952" y="4417"/>
                      <a:pt x="1924030" y="0"/>
                    </a:cubicBezTo>
                    <a:cubicBezTo>
                      <a:pt x="1809178" y="4417"/>
                      <a:pt x="1693667" y="201"/>
                      <a:pt x="1579473" y="13252"/>
                    </a:cubicBezTo>
                    <a:cubicBezTo>
                      <a:pt x="1537837" y="18010"/>
                      <a:pt x="1460204" y="53008"/>
                      <a:pt x="1460204" y="53008"/>
                    </a:cubicBezTo>
                    <a:cubicBezTo>
                      <a:pt x="1433680" y="79532"/>
                      <a:pt x="1401440" y="115520"/>
                      <a:pt x="1367439" y="132521"/>
                    </a:cubicBezTo>
                    <a:cubicBezTo>
                      <a:pt x="1335171" y="148655"/>
                      <a:pt x="1272965" y="162766"/>
                      <a:pt x="1234917" y="172278"/>
                    </a:cubicBezTo>
                    <a:cubicBezTo>
                      <a:pt x="1212830" y="185530"/>
                      <a:pt x="1192194" y="201573"/>
                      <a:pt x="1168656" y="212034"/>
                    </a:cubicBezTo>
                    <a:cubicBezTo>
                      <a:pt x="1152012" y="219431"/>
                      <a:pt x="1133160" y="220283"/>
                      <a:pt x="1115647" y="225287"/>
                    </a:cubicBezTo>
                    <a:cubicBezTo>
                      <a:pt x="1070148" y="238287"/>
                      <a:pt x="1070002" y="241483"/>
                      <a:pt x="1022882" y="265043"/>
                    </a:cubicBezTo>
                    <a:cubicBezTo>
                      <a:pt x="952205" y="371062"/>
                      <a:pt x="1044969" y="242956"/>
                      <a:pt x="956621" y="331304"/>
                    </a:cubicBezTo>
                    <a:cubicBezTo>
                      <a:pt x="883409" y="404516"/>
                      <a:pt x="956869" y="374312"/>
                      <a:pt x="863856" y="397565"/>
                    </a:cubicBezTo>
                    <a:cubicBezTo>
                      <a:pt x="770374" y="491047"/>
                      <a:pt x="817869" y="460315"/>
                      <a:pt x="731334" y="503582"/>
                    </a:cubicBezTo>
                    <a:cubicBezTo>
                      <a:pt x="652745" y="608369"/>
                      <a:pt x="737781" y="508876"/>
                      <a:pt x="625317" y="596347"/>
                    </a:cubicBezTo>
                    <a:cubicBezTo>
                      <a:pt x="420988" y="755268"/>
                      <a:pt x="703243" y="565494"/>
                      <a:pt x="519299" y="675860"/>
                    </a:cubicBezTo>
                    <a:cubicBezTo>
                      <a:pt x="491984" y="692249"/>
                      <a:pt x="439786" y="728869"/>
                      <a:pt x="439786" y="728869"/>
                    </a:cubicBezTo>
                    <a:cubicBezTo>
                      <a:pt x="370879" y="901139"/>
                      <a:pt x="457505" y="720860"/>
                      <a:pt x="373526" y="821634"/>
                    </a:cubicBezTo>
                    <a:cubicBezTo>
                      <a:pt x="360879" y="836810"/>
                      <a:pt x="357491" y="857890"/>
                      <a:pt x="347021" y="874643"/>
                    </a:cubicBezTo>
                    <a:cubicBezTo>
                      <a:pt x="335315" y="893373"/>
                      <a:pt x="320517" y="909982"/>
                      <a:pt x="307265" y="927652"/>
                    </a:cubicBezTo>
                    <a:cubicBezTo>
                      <a:pt x="245235" y="1113736"/>
                      <a:pt x="329189" y="901390"/>
                      <a:pt x="214499" y="1073426"/>
                    </a:cubicBezTo>
                    <a:cubicBezTo>
                      <a:pt x="155889" y="1161342"/>
                      <a:pt x="189225" y="1145243"/>
                      <a:pt x="161491" y="1219200"/>
                    </a:cubicBezTo>
                    <a:cubicBezTo>
                      <a:pt x="154554" y="1237697"/>
                      <a:pt x="143821" y="1254539"/>
                      <a:pt x="134986" y="1272208"/>
                    </a:cubicBezTo>
                    <a:cubicBezTo>
                      <a:pt x="130569" y="1289878"/>
                      <a:pt x="126968" y="1307772"/>
                      <a:pt x="121734" y="1325217"/>
                    </a:cubicBezTo>
                    <a:cubicBezTo>
                      <a:pt x="113706" y="1351977"/>
                      <a:pt x="99823" y="1377172"/>
                      <a:pt x="95230" y="1404730"/>
                    </a:cubicBezTo>
                    <a:cubicBezTo>
                      <a:pt x="79924" y="1496567"/>
                      <a:pt x="100978" y="1465243"/>
                      <a:pt x="55473" y="1510747"/>
                    </a:cubicBezTo>
                    <a:cubicBezTo>
                      <a:pt x="51056" y="1541669"/>
                      <a:pt x="49797" y="1573210"/>
                      <a:pt x="42221" y="1603513"/>
                    </a:cubicBezTo>
                    <a:cubicBezTo>
                      <a:pt x="36452" y="1626591"/>
                      <a:pt x="16327" y="1645993"/>
                      <a:pt x="15717" y="1669773"/>
                    </a:cubicBezTo>
                    <a:cubicBezTo>
                      <a:pt x="-769" y="2312723"/>
                      <a:pt x="-22015" y="1954145"/>
                      <a:pt x="55473" y="2186608"/>
                    </a:cubicBezTo>
                    <a:cubicBezTo>
                      <a:pt x="61233" y="2203887"/>
                      <a:pt x="59690" y="2223803"/>
                      <a:pt x="68726" y="2239617"/>
                    </a:cubicBezTo>
                    <a:cubicBezTo>
                      <a:pt x="78024" y="2255889"/>
                      <a:pt x="95230" y="2266121"/>
                      <a:pt x="108482" y="2279373"/>
                    </a:cubicBezTo>
                    <a:cubicBezTo>
                      <a:pt x="117317" y="2297043"/>
                      <a:pt x="128049" y="2313885"/>
                      <a:pt x="134986" y="2332382"/>
                    </a:cubicBezTo>
                    <a:cubicBezTo>
                      <a:pt x="141381" y="2349436"/>
                      <a:pt x="139203" y="2369577"/>
                      <a:pt x="148239" y="2385391"/>
                    </a:cubicBezTo>
                    <a:cubicBezTo>
                      <a:pt x="157537" y="2401663"/>
                      <a:pt x="174743" y="2411895"/>
                      <a:pt x="187995" y="2425147"/>
                    </a:cubicBezTo>
                    <a:cubicBezTo>
                      <a:pt x="196830" y="2442817"/>
                      <a:pt x="206717" y="2459998"/>
                      <a:pt x="214499" y="2478156"/>
                    </a:cubicBezTo>
                    <a:cubicBezTo>
                      <a:pt x="220002" y="2490996"/>
                      <a:pt x="221505" y="2505419"/>
                      <a:pt x="227752" y="2517913"/>
                    </a:cubicBezTo>
                    <a:cubicBezTo>
                      <a:pt x="240371" y="2543151"/>
                      <a:pt x="285068" y="2614985"/>
                      <a:pt x="307265" y="2637182"/>
                    </a:cubicBezTo>
                    <a:cubicBezTo>
                      <a:pt x="318527" y="2648444"/>
                      <a:pt x="333769" y="2654852"/>
                      <a:pt x="347021" y="2663687"/>
                    </a:cubicBezTo>
                    <a:cubicBezTo>
                      <a:pt x="355856" y="2676939"/>
                      <a:pt x="362264" y="2692181"/>
                      <a:pt x="373526" y="2703443"/>
                    </a:cubicBezTo>
                    <a:cubicBezTo>
                      <a:pt x="442410" y="2772326"/>
                      <a:pt x="387325" y="2690876"/>
                      <a:pt x="439786" y="2756452"/>
                    </a:cubicBezTo>
                    <a:cubicBezTo>
                      <a:pt x="449736" y="2768889"/>
                      <a:pt x="454055" y="2786012"/>
                      <a:pt x="466291" y="2796208"/>
                    </a:cubicBezTo>
                    <a:cubicBezTo>
                      <a:pt x="481467" y="2808855"/>
                      <a:pt x="502862" y="2811755"/>
                      <a:pt x="519299" y="2822713"/>
                    </a:cubicBezTo>
                    <a:cubicBezTo>
                      <a:pt x="548218" y="2841993"/>
                      <a:pt x="550152" y="2862386"/>
                      <a:pt x="572308" y="2888973"/>
                    </a:cubicBezTo>
                    <a:cubicBezTo>
                      <a:pt x="584306" y="2903371"/>
                      <a:pt x="600067" y="2914332"/>
                      <a:pt x="612065" y="2928730"/>
                    </a:cubicBezTo>
                    <a:cubicBezTo>
                      <a:pt x="667282" y="2994991"/>
                      <a:pt x="605438" y="2946400"/>
                      <a:pt x="678326" y="2994991"/>
                    </a:cubicBezTo>
                    <a:cubicBezTo>
                      <a:pt x="742917" y="3124175"/>
                      <a:pt x="657487" y="2973068"/>
                      <a:pt x="757839" y="3087756"/>
                    </a:cubicBezTo>
                    <a:cubicBezTo>
                      <a:pt x="774800" y="3107141"/>
                      <a:pt x="782140" y="3133411"/>
                      <a:pt x="797595" y="3154017"/>
                    </a:cubicBezTo>
                    <a:cubicBezTo>
                      <a:pt x="812675" y="3174124"/>
                      <a:pt x="852301" y="3209646"/>
                      <a:pt x="877108" y="3220278"/>
                    </a:cubicBezTo>
                    <a:cubicBezTo>
                      <a:pt x="893849" y="3227453"/>
                      <a:pt x="912447" y="3229113"/>
                      <a:pt x="930117" y="3233530"/>
                    </a:cubicBezTo>
                    <a:cubicBezTo>
                      <a:pt x="938952" y="3246782"/>
                      <a:pt x="945359" y="3262025"/>
                      <a:pt x="956621" y="3273287"/>
                    </a:cubicBezTo>
                    <a:cubicBezTo>
                      <a:pt x="1007798" y="3324464"/>
                      <a:pt x="1028520" y="3318440"/>
                      <a:pt x="1102395" y="3339547"/>
                    </a:cubicBezTo>
                    <a:cubicBezTo>
                      <a:pt x="1115647" y="3348382"/>
                      <a:pt x="1127906" y="3358929"/>
                      <a:pt x="1142152" y="3366052"/>
                    </a:cubicBezTo>
                    <a:cubicBezTo>
                      <a:pt x="1154646" y="3372299"/>
                      <a:pt x="1169930" y="3372117"/>
                      <a:pt x="1181908" y="3379304"/>
                    </a:cubicBezTo>
                    <a:cubicBezTo>
                      <a:pt x="1269367" y="3431779"/>
                      <a:pt x="1112787" y="3383746"/>
                      <a:pt x="1274673" y="3432313"/>
                    </a:cubicBezTo>
                    <a:cubicBezTo>
                      <a:pt x="1296247" y="3438785"/>
                      <a:pt x="1319082" y="3440102"/>
                      <a:pt x="1340934" y="3445565"/>
                    </a:cubicBezTo>
                    <a:cubicBezTo>
                      <a:pt x="1354486" y="3448953"/>
                      <a:pt x="1367439" y="3454400"/>
                      <a:pt x="1380691" y="3458817"/>
                    </a:cubicBezTo>
                    <a:cubicBezTo>
                      <a:pt x="1402778" y="3476487"/>
                      <a:pt x="1421653" y="3499176"/>
                      <a:pt x="1446952" y="3511826"/>
                    </a:cubicBezTo>
                    <a:cubicBezTo>
                      <a:pt x="1462706" y="3519703"/>
                      <a:pt x="1562052" y="3543914"/>
                      <a:pt x="1592726" y="3551582"/>
                    </a:cubicBezTo>
                    <a:cubicBezTo>
                      <a:pt x="1663126" y="3598517"/>
                      <a:pt x="1601487" y="3561367"/>
                      <a:pt x="1698743" y="3604591"/>
                    </a:cubicBezTo>
                    <a:cubicBezTo>
                      <a:pt x="1787842" y="3644190"/>
                      <a:pt x="1714332" y="3621740"/>
                      <a:pt x="1804760" y="3644347"/>
                    </a:cubicBezTo>
                    <a:cubicBezTo>
                      <a:pt x="1813595" y="3653182"/>
                      <a:pt x="1819412" y="3666901"/>
                      <a:pt x="1831265" y="3670852"/>
                    </a:cubicBezTo>
                    <a:cubicBezTo>
                      <a:pt x="1850173" y="3677155"/>
                      <a:pt x="2038279" y="3696798"/>
                      <a:pt x="2043299" y="3697356"/>
                    </a:cubicBezTo>
                    <a:lnTo>
                      <a:pt x="2162569" y="3737113"/>
                    </a:lnTo>
                    <a:lnTo>
                      <a:pt x="2202326" y="3750365"/>
                    </a:lnTo>
                    <a:cubicBezTo>
                      <a:pt x="2215578" y="3754782"/>
                      <a:pt x="2228413" y="3760739"/>
                      <a:pt x="2242082" y="3763617"/>
                    </a:cubicBezTo>
                    <a:cubicBezTo>
                      <a:pt x="2326012" y="3781287"/>
                      <a:pt x="2409197" y="3802969"/>
                      <a:pt x="2493873" y="3816626"/>
                    </a:cubicBezTo>
                    <a:cubicBezTo>
                      <a:pt x="2546387" y="3825096"/>
                      <a:pt x="2599890" y="3825461"/>
                      <a:pt x="2652899" y="3829878"/>
                    </a:cubicBezTo>
                    <a:cubicBezTo>
                      <a:pt x="2666151" y="3838713"/>
                      <a:pt x="2678017" y="3850108"/>
                      <a:pt x="2692656" y="3856382"/>
                    </a:cubicBezTo>
                    <a:cubicBezTo>
                      <a:pt x="2739932" y="3876643"/>
                      <a:pt x="2869688" y="3880910"/>
                      <a:pt x="2891439" y="3882887"/>
                    </a:cubicBezTo>
                    <a:cubicBezTo>
                      <a:pt x="2904691" y="3887304"/>
                      <a:pt x="2917764" y="3892302"/>
                      <a:pt x="2931195" y="3896139"/>
                    </a:cubicBezTo>
                    <a:cubicBezTo>
                      <a:pt x="3087134" y="3940693"/>
                      <a:pt x="3153142" y="3915022"/>
                      <a:pt x="3381769" y="3922643"/>
                    </a:cubicBezTo>
                    <a:cubicBezTo>
                      <a:pt x="3395021" y="3927060"/>
                      <a:pt x="3407889" y="3932865"/>
                      <a:pt x="3421526" y="3935895"/>
                    </a:cubicBezTo>
                    <a:cubicBezTo>
                      <a:pt x="3647488" y="3986108"/>
                      <a:pt x="4014836" y="3938661"/>
                      <a:pt x="4150395" y="3935895"/>
                    </a:cubicBezTo>
                    <a:cubicBezTo>
                      <a:pt x="4176899" y="3931478"/>
                      <a:pt x="4203678" y="3928472"/>
                      <a:pt x="4229908" y="3922643"/>
                    </a:cubicBezTo>
                    <a:cubicBezTo>
                      <a:pt x="4250554" y="3918055"/>
                      <a:pt x="4327671" y="3887015"/>
                      <a:pt x="4335926" y="3882887"/>
                    </a:cubicBezTo>
                    <a:cubicBezTo>
                      <a:pt x="4350172" y="3875764"/>
                      <a:pt x="4361436" y="3863505"/>
                      <a:pt x="4375682" y="3856382"/>
                    </a:cubicBezTo>
                    <a:cubicBezTo>
                      <a:pt x="4436604" y="3825921"/>
                      <a:pt x="4435900" y="3833498"/>
                      <a:pt x="4494952" y="3816626"/>
                    </a:cubicBezTo>
                    <a:cubicBezTo>
                      <a:pt x="4508383" y="3812788"/>
                      <a:pt x="4521456" y="3807791"/>
                      <a:pt x="4534708" y="3803373"/>
                    </a:cubicBezTo>
                    <a:cubicBezTo>
                      <a:pt x="4547960" y="3790121"/>
                      <a:pt x="4558193" y="3772915"/>
                      <a:pt x="4574465" y="3763617"/>
                    </a:cubicBezTo>
                    <a:cubicBezTo>
                      <a:pt x="4590278" y="3754581"/>
                      <a:pt x="4609961" y="3755368"/>
                      <a:pt x="4627473" y="3750365"/>
                    </a:cubicBezTo>
                    <a:cubicBezTo>
                      <a:pt x="4640905" y="3746527"/>
                      <a:pt x="4653978" y="3741530"/>
                      <a:pt x="4667230" y="3737113"/>
                    </a:cubicBezTo>
                    <a:cubicBezTo>
                      <a:pt x="4680482" y="3728278"/>
                      <a:pt x="4693157" y="3718510"/>
                      <a:pt x="4706986" y="3710608"/>
                    </a:cubicBezTo>
                    <a:cubicBezTo>
                      <a:pt x="4724138" y="3700807"/>
                      <a:pt x="4744819" y="3696751"/>
                      <a:pt x="4759995" y="3684104"/>
                    </a:cubicBezTo>
                    <a:cubicBezTo>
                      <a:pt x="4847975" y="3610787"/>
                      <a:pt x="4712300" y="3669257"/>
                      <a:pt x="4839508" y="3631095"/>
                    </a:cubicBezTo>
                    <a:cubicBezTo>
                      <a:pt x="4866268" y="3623067"/>
                      <a:pt x="4892517" y="3613426"/>
                      <a:pt x="4919021" y="3604591"/>
                    </a:cubicBezTo>
                    <a:lnTo>
                      <a:pt x="4958778" y="3591339"/>
                    </a:lnTo>
                    <a:cubicBezTo>
                      <a:pt x="4967623" y="3584705"/>
                      <a:pt x="5026805" y="3544221"/>
                      <a:pt x="5038291" y="3525078"/>
                    </a:cubicBezTo>
                    <a:cubicBezTo>
                      <a:pt x="5046438" y="3511500"/>
                      <a:pt x="5062320" y="3442213"/>
                      <a:pt x="5064795" y="3432313"/>
                    </a:cubicBezTo>
                    <a:cubicBezTo>
                      <a:pt x="5060378" y="3348382"/>
                      <a:pt x="5064822" y="3263512"/>
                      <a:pt x="5051543" y="3180521"/>
                    </a:cubicBezTo>
                    <a:cubicBezTo>
                      <a:pt x="5046861" y="3151260"/>
                      <a:pt x="5018973" y="3129756"/>
                      <a:pt x="5011786" y="3101008"/>
                    </a:cubicBezTo>
                    <a:cubicBezTo>
                      <a:pt x="5001019" y="3057940"/>
                      <a:pt x="5011590" y="3010918"/>
                      <a:pt x="4998534" y="2968487"/>
                    </a:cubicBezTo>
                    <a:cubicBezTo>
                      <a:pt x="4993022" y="2950574"/>
                      <a:pt x="4970776" y="2943128"/>
                      <a:pt x="4958778" y="2928730"/>
                    </a:cubicBezTo>
                    <a:cubicBezTo>
                      <a:pt x="4948582" y="2916494"/>
                      <a:pt x="4941108" y="2902225"/>
                      <a:pt x="4932273" y="2888973"/>
                    </a:cubicBezTo>
                    <a:cubicBezTo>
                      <a:pt x="4927856" y="2866886"/>
                      <a:pt x="4924484" y="2844565"/>
                      <a:pt x="4919021" y="2822713"/>
                    </a:cubicBezTo>
                    <a:cubicBezTo>
                      <a:pt x="4915633" y="2809161"/>
                      <a:pt x="4908799" y="2796593"/>
                      <a:pt x="4905769" y="2782956"/>
                    </a:cubicBezTo>
                    <a:cubicBezTo>
                      <a:pt x="4899940" y="2756726"/>
                      <a:pt x="4901700" y="2728695"/>
                      <a:pt x="4892517" y="2703443"/>
                    </a:cubicBezTo>
                    <a:cubicBezTo>
                      <a:pt x="4877432" y="2661959"/>
                      <a:pt x="4825777" y="2603453"/>
                      <a:pt x="4799752" y="2570921"/>
                    </a:cubicBezTo>
                    <a:cubicBezTo>
                      <a:pt x="4798952" y="2566921"/>
                      <a:pt x="4779004" y="2461727"/>
                      <a:pt x="4773247" y="2451652"/>
                    </a:cubicBezTo>
                    <a:cubicBezTo>
                      <a:pt x="4763949" y="2435380"/>
                      <a:pt x="4746743" y="2425147"/>
                      <a:pt x="4733491" y="2411895"/>
                    </a:cubicBezTo>
                    <a:cubicBezTo>
                      <a:pt x="4729074" y="2394226"/>
                      <a:pt x="4728384" y="2375177"/>
                      <a:pt x="4720239" y="2358887"/>
                    </a:cubicBezTo>
                    <a:cubicBezTo>
                      <a:pt x="4710797" y="2340003"/>
                      <a:pt x="4668024" y="2315242"/>
                      <a:pt x="4653978" y="2305878"/>
                    </a:cubicBezTo>
                    <a:cubicBezTo>
                      <a:pt x="4649561" y="2270539"/>
                      <a:pt x="4653953" y="2232927"/>
                      <a:pt x="4640726" y="2199860"/>
                    </a:cubicBezTo>
                    <a:cubicBezTo>
                      <a:pt x="4634811" y="2185072"/>
                      <a:pt x="4609804" y="2186608"/>
                      <a:pt x="4600969" y="2173356"/>
                    </a:cubicBezTo>
                    <a:cubicBezTo>
                      <a:pt x="4590866" y="2158202"/>
                      <a:pt x="4592721" y="2137860"/>
                      <a:pt x="4587717" y="2120347"/>
                    </a:cubicBezTo>
                    <a:cubicBezTo>
                      <a:pt x="4583880" y="2106916"/>
                      <a:pt x="4579370" y="2093670"/>
                      <a:pt x="4574465" y="2080591"/>
                    </a:cubicBezTo>
                    <a:cubicBezTo>
                      <a:pt x="4544096" y="1999608"/>
                      <a:pt x="4558204" y="2027989"/>
                      <a:pt x="4508204" y="1961321"/>
                    </a:cubicBezTo>
                    <a:cubicBezTo>
                      <a:pt x="4503787" y="1943652"/>
                      <a:pt x="4505055" y="1923467"/>
                      <a:pt x="4494952" y="1908313"/>
                    </a:cubicBezTo>
                    <a:cubicBezTo>
                      <a:pt x="4477625" y="1882323"/>
                      <a:pt x="4450778" y="1864139"/>
                      <a:pt x="4428691" y="1842052"/>
                    </a:cubicBezTo>
                    <a:cubicBezTo>
                      <a:pt x="4415439" y="1828800"/>
                      <a:pt x="4404528" y="1812691"/>
                      <a:pt x="4388934" y="1802295"/>
                    </a:cubicBezTo>
                    <a:cubicBezTo>
                      <a:pt x="4333584" y="1765395"/>
                      <a:pt x="4360440" y="1787053"/>
                      <a:pt x="4309421" y="1736034"/>
                    </a:cubicBezTo>
                    <a:cubicBezTo>
                      <a:pt x="4305004" y="1722782"/>
                      <a:pt x="4303356" y="1708256"/>
                      <a:pt x="4296169" y="1696278"/>
                    </a:cubicBezTo>
                    <a:cubicBezTo>
                      <a:pt x="4289741" y="1685564"/>
                      <a:pt x="4277664" y="1679371"/>
                      <a:pt x="4269665" y="1669773"/>
                    </a:cubicBezTo>
                    <a:cubicBezTo>
                      <a:pt x="4255525" y="1652805"/>
                      <a:pt x="4243160" y="1634434"/>
                      <a:pt x="4229908" y="1616765"/>
                    </a:cubicBezTo>
                    <a:cubicBezTo>
                      <a:pt x="4199917" y="1496799"/>
                      <a:pt x="4249218" y="1630648"/>
                      <a:pt x="4137143" y="1537252"/>
                    </a:cubicBezTo>
                    <a:cubicBezTo>
                      <a:pt x="4103208" y="1508972"/>
                      <a:pt x="4088866" y="1462470"/>
                      <a:pt x="4057630" y="1431234"/>
                    </a:cubicBezTo>
                    <a:cubicBezTo>
                      <a:pt x="3950896" y="1324500"/>
                      <a:pt x="4003978" y="1358025"/>
                      <a:pt x="3911856" y="1311965"/>
                    </a:cubicBezTo>
                    <a:cubicBezTo>
                      <a:pt x="3845318" y="1212155"/>
                      <a:pt x="3935032" y="1327414"/>
                      <a:pt x="3832343" y="1258956"/>
                    </a:cubicBezTo>
                    <a:cubicBezTo>
                      <a:pt x="3819091" y="1250121"/>
                      <a:pt x="3817101" y="1230462"/>
                      <a:pt x="3805839" y="1219200"/>
                    </a:cubicBezTo>
                    <a:cubicBezTo>
                      <a:pt x="3787106" y="1200467"/>
                      <a:pt x="3733864" y="1176586"/>
                      <a:pt x="3713073" y="1166191"/>
                    </a:cubicBezTo>
                    <a:cubicBezTo>
                      <a:pt x="3686584" y="1086722"/>
                      <a:pt x="3721188" y="1161788"/>
                      <a:pt x="3633560" y="1086678"/>
                    </a:cubicBezTo>
                    <a:cubicBezTo>
                      <a:pt x="3621467" y="1076313"/>
                      <a:pt x="3617252" y="1059157"/>
                      <a:pt x="3607056" y="1046921"/>
                    </a:cubicBezTo>
                    <a:cubicBezTo>
                      <a:pt x="3575172" y="1008660"/>
                      <a:pt x="3566631" y="1006719"/>
                      <a:pt x="3527543" y="980660"/>
                    </a:cubicBezTo>
                    <a:cubicBezTo>
                      <a:pt x="3518708" y="967408"/>
                      <a:pt x="3511404" y="952997"/>
                      <a:pt x="3501039" y="940904"/>
                    </a:cubicBezTo>
                    <a:cubicBezTo>
                      <a:pt x="3475004" y="910530"/>
                      <a:pt x="3405724" y="844189"/>
                      <a:pt x="3368517" y="834887"/>
                    </a:cubicBezTo>
                    <a:cubicBezTo>
                      <a:pt x="3314600" y="821407"/>
                      <a:pt x="3311996" y="824828"/>
                      <a:pt x="3262499" y="795130"/>
                    </a:cubicBezTo>
                    <a:cubicBezTo>
                      <a:pt x="3235184" y="778741"/>
                      <a:pt x="3202099" y="767604"/>
                      <a:pt x="3182986" y="742121"/>
                    </a:cubicBezTo>
                    <a:cubicBezTo>
                      <a:pt x="3169734" y="724452"/>
                      <a:pt x="3158848" y="704731"/>
                      <a:pt x="3143230" y="689113"/>
                    </a:cubicBezTo>
                    <a:cubicBezTo>
                      <a:pt x="3117539" y="663422"/>
                      <a:pt x="3096053" y="660135"/>
                      <a:pt x="3063717" y="649356"/>
                    </a:cubicBezTo>
                    <a:cubicBezTo>
                      <a:pt x="3049539" y="628089"/>
                      <a:pt x="3033368" y="598202"/>
                      <a:pt x="3010708" y="583095"/>
                    </a:cubicBezTo>
                    <a:lnTo>
                      <a:pt x="2970952" y="556591"/>
                    </a:lnTo>
                    <a:close/>
                  </a:path>
                </a:pathLst>
              </a:custGeom>
              <a:solidFill>
                <a:srgbClr val="FFFF99">
                  <a:alpha val="30196"/>
                </a:srgb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sp>
            <p:nvSpPr>
              <p:cNvPr id="26" name="Forma livre 25"/>
              <p:cNvSpPr/>
              <p:nvPr/>
            </p:nvSpPr>
            <p:spPr bwMode="auto">
              <a:xfrm>
                <a:off x="5314122" y="2007984"/>
                <a:ext cx="1563756" cy="1318312"/>
              </a:xfrm>
              <a:custGeom>
                <a:avLst/>
                <a:gdLst>
                  <a:gd name="connsiteX0" fmla="*/ 808382 w 1563756"/>
                  <a:gd name="connsiteY0" fmla="*/ 19599 h 1318312"/>
                  <a:gd name="connsiteX1" fmla="*/ 808382 w 1563756"/>
                  <a:gd name="connsiteY1" fmla="*/ 19599 h 1318312"/>
                  <a:gd name="connsiteX2" fmla="*/ 291548 w 1563756"/>
                  <a:gd name="connsiteY2" fmla="*/ 19599 h 1318312"/>
                  <a:gd name="connsiteX3" fmla="*/ 251791 w 1563756"/>
                  <a:gd name="connsiteY3" fmla="*/ 46103 h 1318312"/>
                  <a:gd name="connsiteX4" fmla="*/ 225287 w 1563756"/>
                  <a:gd name="connsiteY4" fmla="*/ 85859 h 1318312"/>
                  <a:gd name="connsiteX5" fmla="*/ 198782 w 1563756"/>
                  <a:gd name="connsiteY5" fmla="*/ 112364 h 1318312"/>
                  <a:gd name="connsiteX6" fmla="*/ 145774 w 1563756"/>
                  <a:gd name="connsiteY6" fmla="*/ 191877 h 1318312"/>
                  <a:gd name="connsiteX7" fmla="*/ 92765 w 1563756"/>
                  <a:gd name="connsiteY7" fmla="*/ 244886 h 1318312"/>
                  <a:gd name="connsiteX8" fmla="*/ 39756 w 1563756"/>
                  <a:gd name="connsiteY8" fmla="*/ 324399 h 1318312"/>
                  <a:gd name="connsiteX9" fmla="*/ 13252 w 1563756"/>
                  <a:gd name="connsiteY9" fmla="*/ 417164 h 1318312"/>
                  <a:gd name="connsiteX10" fmla="*/ 0 w 1563756"/>
                  <a:gd name="connsiteY10" fmla="*/ 576190 h 1318312"/>
                  <a:gd name="connsiteX11" fmla="*/ 13252 w 1563756"/>
                  <a:gd name="connsiteY11" fmla="*/ 735216 h 1318312"/>
                  <a:gd name="connsiteX12" fmla="*/ 39756 w 1563756"/>
                  <a:gd name="connsiteY12" fmla="*/ 788225 h 1318312"/>
                  <a:gd name="connsiteX13" fmla="*/ 119269 w 1563756"/>
                  <a:gd name="connsiteY13" fmla="*/ 841233 h 1318312"/>
                  <a:gd name="connsiteX14" fmla="*/ 159026 w 1563756"/>
                  <a:gd name="connsiteY14" fmla="*/ 880990 h 1318312"/>
                  <a:gd name="connsiteX15" fmla="*/ 198782 w 1563756"/>
                  <a:gd name="connsiteY15" fmla="*/ 894242 h 1318312"/>
                  <a:gd name="connsiteX16" fmla="*/ 278295 w 1563756"/>
                  <a:gd name="connsiteY16" fmla="*/ 960503 h 1318312"/>
                  <a:gd name="connsiteX17" fmla="*/ 331304 w 1563756"/>
                  <a:gd name="connsiteY17" fmla="*/ 1013512 h 1318312"/>
                  <a:gd name="connsiteX18" fmla="*/ 384313 w 1563756"/>
                  <a:gd name="connsiteY18" fmla="*/ 1079773 h 1318312"/>
                  <a:gd name="connsiteX19" fmla="*/ 477078 w 1563756"/>
                  <a:gd name="connsiteY19" fmla="*/ 1119529 h 1318312"/>
                  <a:gd name="connsiteX20" fmla="*/ 503582 w 1563756"/>
                  <a:gd name="connsiteY20" fmla="*/ 1159286 h 1318312"/>
                  <a:gd name="connsiteX21" fmla="*/ 583095 w 1563756"/>
                  <a:gd name="connsiteY21" fmla="*/ 1199042 h 1318312"/>
                  <a:gd name="connsiteX22" fmla="*/ 675861 w 1563756"/>
                  <a:gd name="connsiteY22" fmla="*/ 1252051 h 1318312"/>
                  <a:gd name="connsiteX23" fmla="*/ 728869 w 1563756"/>
                  <a:gd name="connsiteY23" fmla="*/ 1278555 h 1318312"/>
                  <a:gd name="connsiteX24" fmla="*/ 808382 w 1563756"/>
                  <a:gd name="connsiteY24" fmla="*/ 1291807 h 1318312"/>
                  <a:gd name="connsiteX25" fmla="*/ 914400 w 1563756"/>
                  <a:gd name="connsiteY25" fmla="*/ 1318312 h 1318312"/>
                  <a:gd name="connsiteX26" fmla="*/ 1272208 w 1563756"/>
                  <a:gd name="connsiteY26" fmla="*/ 1305059 h 1318312"/>
                  <a:gd name="connsiteX27" fmla="*/ 1285461 w 1563756"/>
                  <a:gd name="connsiteY27" fmla="*/ 1265303 h 1318312"/>
                  <a:gd name="connsiteX28" fmla="*/ 1338469 w 1563756"/>
                  <a:gd name="connsiteY28" fmla="*/ 1252051 h 1318312"/>
                  <a:gd name="connsiteX29" fmla="*/ 1404730 w 1563756"/>
                  <a:gd name="connsiteY29" fmla="*/ 1185790 h 1318312"/>
                  <a:gd name="connsiteX30" fmla="*/ 1431235 w 1563756"/>
                  <a:gd name="connsiteY30" fmla="*/ 1159286 h 1318312"/>
                  <a:gd name="connsiteX31" fmla="*/ 1484243 w 1563756"/>
                  <a:gd name="connsiteY31" fmla="*/ 1146033 h 1318312"/>
                  <a:gd name="connsiteX32" fmla="*/ 1510748 w 1563756"/>
                  <a:gd name="connsiteY32" fmla="*/ 1106277 h 1318312"/>
                  <a:gd name="connsiteX33" fmla="*/ 1550504 w 1563756"/>
                  <a:gd name="connsiteY33" fmla="*/ 1066520 h 1318312"/>
                  <a:gd name="connsiteX34" fmla="*/ 1563756 w 1563756"/>
                  <a:gd name="connsiteY34" fmla="*/ 1026764 h 1318312"/>
                  <a:gd name="connsiteX35" fmla="*/ 1537252 w 1563756"/>
                  <a:gd name="connsiteY35" fmla="*/ 735216 h 1318312"/>
                  <a:gd name="connsiteX36" fmla="*/ 1497495 w 1563756"/>
                  <a:gd name="connsiteY36" fmla="*/ 682207 h 1318312"/>
                  <a:gd name="connsiteX37" fmla="*/ 1417982 w 1563756"/>
                  <a:gd name="connsiteY37" fmla="*/ 615946 h 1318312"/>
                  <a:gd name="connsiteX38" fmla="*/ 1351721 w 1563756"/>
                  <a:gd name="connsiteY38" fmla="*/ 523181 h 1318312"/>
                  <a:gd name="connsiteX39" fmla="*/ 1258956 w 1563756"/>
                  <a:gd name="connsiteY39" fmla="*/ 456920 h 1318312"/>
                  <a:gd name="connsiteX40" fmla="*/ 1205948 w 1563756"/>
                  <a:gd name="connsiteY40" fmla="*/ 377407 h 1318312"/>
                  <a:gd name="connsiteX41" fmla="*/ 1179443 w 1563756"/>
                  <a:gd name="connsiteY41" fmla="*/ 324399 h 1318312"/>
                  <a:gd name="connsiteX42" fmla="*/ 1139687 w 1563756"/>
                  <a:gd name="connsiteY42" fmla="*/ 297894 h 1318312"/>
                  <a:gd name="connsiteX43" fmla="*/ 1073426 w 1563756"/>
                  <a:gd name="connsiteY43" fmla="*/ 244886 h 1318312"/>
                  <a:gd name="connsiteX44" fmla="*/ 1046921 w 1563756"/>
                  <a:gd name="connsiteY44" fmla="*/ 191877 h 1318312"/>
                  <a:gd name="connsiteX45" fmla="*/ 1033669 w 1563756"/>
                  <a:gd name="connsiteY45" fmla="*/ 152120 h 1318312"/>
                  <a:gd name="connsiteX46" fmla="*/ 980661 w 1563756"/>
                  <a:gd name="connsiteY46" fmla="*/ 85859 h 1318312"/>
                  <a:gd name="connsiteX47" fmla="*/ 940904 w 1563756"/>
                  <a:gd name="connsiteY47" fmla="*/ 59355 h 1318312"/>
                  <a:gd name="connsiteX48" fmla="*/ 887895 w 1563756"/>
                  <a:gd name="connsiteY48" fmla="*/ 46103 h 1318312"/>
                  <a:gd name="connsiteX49" fmla="*/ 808382 w 1563756"/>
                  <a:gd name="connsiteY49" fmla="*/ 19599 h 13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1563756" h="1318312">
                    <a:moveTo>
                      <a:pt x="808382" y="19599"/>
                    </a:moveTo>
                    <a:lnTo>
                      <a:pt x="808382" y="19599"/>
                    </a:lnTo>
                    <a:cubicBezTo>
                      <a:pt x="594946" y="-4118"/>
                      <a:pt x="604399" y="-8842"/>
                      <a:pt x="291548" y="19599"/>
                    </a:cubicBezTo>
                    <a:cubicBezTo>
                      <a:pt x="275686" y="21041"/>
                      <a:pt x="265043" y="37268"/>
                      <a:pt x="251791" y="46103"/>
                    </a:cubicBezTo>
                    <a:cubicBezTo>
                      <a:pt x="242956" y="59355"/>
                      <a:pt x="235236" y="73422"/>
                      <a:pt x="225287" y="85859"/>
                    </a:cubicBezTo>
                    <a:cubicBezTo>
                      <a:pt x="217482" y="95616"/>
                      <a:pt x="206279" y="102368"/>
                      <a:pt x="198782" y="112364"/>
                    </a:cubicBezTo>
                    <a:cubicBezTo>
                      <a:pt x="179670" y="137847"/>
                      <a:pt x="168298" y="169353"/>
                      <a:pt x="145774" y="191877"/>
                    </a:cubicBezTo>
                    <a:cubicBezTo>
                      <a:pt x="128104" y="209547"/>
                      <a:pt x="103940" y="222535"/>
                      <a:pt x="92765" y="244886"/>
                    </a:cubicBezTo>
                    <a:cubicBezTo>
                      <a:pt x="60673" y="309069"/>
                      <a:pt x="80230" y="283925"/>
                      <a:pt x="39756" y="324399"/>
                    </a:cubicBezTo>
                    <a:cubicBezTo>
                      <a:pt x="30954" y="350805"/>
                      <a:pt x="16580" y="390538"/>
                      <a:pt x="13252" y="417164"/>
                    </a:cubicBezTo>
                    <a:cubicBezTo>
                      <a:pt x="6654" y="469946"/>
                      <a:pt x="4417" y="523181"/>
                      <a:pt x="0" y="576190"/>
                    </a:cubicBezTo>
                    <a:cubicBezTo>
                      <a:pt x="4417" y="629199"/>
                      <a:pt x="3449" y="682935"/>
                      <a:pt x="13252" y="735216"/>
                    </a:cubicBezTo>
                    <a:cubicBezTo>
                      <a:pt x="16893" y="754633"/>
                      <a:pt x="25787" y="774256"/>
                      <a:pt x="39756" y="788225"/>
                    </a:cubicBezTo>
                    <a:cubicBezTo>
                      <a:pt x="62280" y="810749"/>
                      <a:pt x="96745" y="818709"/>
                      <a:pt x="119269" y="841233"/>
                    </a:cubicBezTo>
                    <a:cubicBezTo>
                      <a:pt x="132521" y="854485"/>
                      <a:pt x="143432" y="870594"/>
                      <a:pt x="159026" y="880990"/>
                    </a:cubicBezTo>
                    <a:cubicBezTo>
                      <a:pt x="170649" y="888739"/>
                      <a:pt x="185530" y="889825"/>
                      <a:pt x="198782" y="894242"/>
                    </a:cubicBezTo>
                    <a:cubicBezTo>
                      <a:pt x="305994" y="1037191"/>
                      <a:pt x="180224" y="890452"/>
                      <a:pt x="278295" y="960503"/>
                    </a:cubicBezTo>
                    <a:cubicBezTo>
                      <a:pt x="298629" y="975027"/>
                      <a:pt x="317443" y="992720"/>
                      <a:pt x="331304" y="1013512"/>
                    </a:cubicBezTo>
                    <a:cubicBezTo>
                      <a:pt x="350984" y="1043032"/>
                      <a:pt x="357336" y="1058192"/>
                      <a:pt x="384313" y="1079773"/>
                    </a:cubicBezTo>
                    <a:cubicBezTo>
                      <a:pt x="425912" y="1113052"/>
                      <a:pt x="423840" y="1106220"/>
                      <a:pt x="477078" y="1119529"/>
                    </a:cubicBezTo>
                    <a:cubicBezTo>
                      <a:pt x="485913" y="1132781"/>
                      <a:pt x="492320" y="1148024"/>
                      <a:pt x="503582" y="1159286"/>
                    </a:cubicBezTo>
                    <a:cubicBezTo>
                      <a:pt x="529271" y="1184975"/>
                      <a:pt x="550761" y="1188264"/>
                      <a:pt x="583095" y="1199042"/>
                    </a:cubicBezTo>
                    <a:cubicBezTo>
                      <a:pt x="629693" y="1245638"/>
                      <a:pt x="591771" y="1214677"/>
                      <a:pt x="675861" y="1252051"/>
                    </a:cubicBezTo>
                    <a:cubicBezTo>
                      <a:pt x="693913" y="1260074"/>
                      <a:pt x="709947" y="1272879"/>
                      <a:pt x="728869" y="1278555"/>
                    </a:cubicBezTo>
                    <a:cubicBezTo>
                      <a:pt x="754606" y="1286276"/>
                      <a:pt x="781945" y="1287000"/>
                      <a:pt x="808382" y="1291807"/>
                    </a:cubicBezTo>
                    <a:cubicBezTo>
                      <a:pt x="878747" y="1304601"/>
                      <a:pt x="859224" y="1299919"/>
                      <a:pt x="914400" y="1318312"/>
                    </a:cubicBezTo>
                    <a:cubicBezTo>
                      <a:pt x="1033669" y="1313894"/>
                      <a:pt x="1154056" y="1321938"/>
                      <a:pt x="1272208" y="1305059"/>
                    </a:cubicBezTo>
                    <a:cubicBezTo>
                      <a:pt x="1286037" y="1303083"/>
                      <a:pt x="1274553" y="1274029"/>
                      <a:pt x="1285461" y="1265303"/>
                    </a:cubicBezTo>
                    <a:cubicBezTo>
                      <a:pt x="1299683" y="1253925"/>
                      <a:pt x="1320800" y="1256468"/>
                      <a:pt x="1338469" y="1252051"/>
                    </a:cubicBezTo>
                    <a:lnTo>
                      <a:pt x="1404730" y="1185790"/>
                    </a:lnTo>
                    <a:cubicBezTo>
                      <a:pt x="1413565" y="1176955"/>
                      <a:pt x="1419114" y="1162317"/>
                      <a:pt x="1431235" y="1159286"/>
                    </a:cubicBezTo>
                    <a:lnTo>
                      <a:pt x="1484243" y="1146033"/>
                    </a:lnTo>
                    <a:cubicBezTo>
                      <a:pt x="1493078" y="1132781"/>
                      <a:pt x="1500552" y="1118513"/>
                      <a:pt x="1510748" y="1106277"/>
                    </a:cubicBezTo>
                    <a:cubicBezTo>
                      <a:pt x="1522746" y="1091879"/>
                      <a:pt x="1540108" y="1082114"/>
                      <a:pt x="1550504" y="1066520"/>
                    </a:cubicBezTo>
                    <a:cubicBezTo>
                      <a:pt x="1558252" y="1054897"/>
                      <a:pt x="1559339" y="1040016"/>
                      <a:pt x="1563756" y="1026764"/>
                    </a:cubicBezTo>
                    <a:cubicBezTo>
                      <a:pt x="1554921" y="929581"/>
                      <a:pt x="1555680" y="831044"/>
                      <a:pt x="1537252" y="735216"/>
                    </a:cubicBezTo>
                    <a:cubicBezTo>
                      <a:pt x="1533081" y="713526"/>
                      <a:pt x="1511869" y="698977"/>
                      <a:pt x="1497495" y="682207"/>
                    </a:cubicBezTo>
                    <a:cubicBezTo>
                      <a:pt x="1463483" y="642526"/>
                      <a:pt x="1458880" y="643211"/>
                      <a:pt x="1417982" y="615946"/>
                    </a:cubicBezTo>
                    <a:cubicBezTo>
                      <a:pt x="1402932" y="593371"/>
                      <a:pt x="1368160" y="539620"/>
                      <a:pt x="1351721" y="523181"/>
                    </a:cubicBezTo>
                    <a:cubicBezTo>
                      <a:pt x="1335285" y="506745"/>
                      <a:pt x="1281529" y="471969"/>
                      <a:pt x="1258956" y="456920"/>
                    </a:cubicBezTo>
                    <a:cubicBezTo>
                      <a:pt x="1241287" y="430416"/>
                      <a:pt x="1220194" y="405898"/>
                      <a:pt x="1205948" y="377407"/>
                    </a:cubicBezTo>
                    <a:cubicBezTo>
                      <a:pt x="1197113" y="359738"/>
                      <a:pt x="1192090" y="339575"/>
                      <a:pt x="1179443" y="324399"/>
                    </a:cubicBezTo>
                    <a:cubicBezTo>
                      <a:pt x="1169247" y="312163"/>
                      <a:pt x="1152124" y="307844"/>
                      <a:pt x="1139687" y="297894"/>
                    </a:cubicBezTo>
                    <a:cubicBezTo>
                      <a:pt x="1045282" y="222369"/>
                      <a:pt x="1195776" y="326453"/>
                      <a:pt x="1073426" y="244886"/>
                    </a:cubicBezTo>
                    <a:cubicBezTo>
                      <a:pt x="1064591" y="227216"/>
                      <a:pt x="1054703" y="210035"/>
                      <a:pt x="1046921" y="191877"/>
                    </a:cubicBezTo>
                    <a:cubicBezTo>
                      <a:pt x="1041418" y="179037"/>
                      <a:pt x="1039916" y="164614"/>
                      <a:pt x="1033669" y="152120"/>
                    </a:cubicBezTo>
                    <a:cubicBezTo>
                      <a:pt x="1022191" y="129163"/>
                      <a:pt x="1001203" y="102292"/>
                      <a:pt x="980661" y="85859"/>
                    </a:cubicBezTo>
                    <a:cubicBezTo>
                      <a:pt x="968224" y="75909"/>
                      <a:pt x="955543" y="65629"/>
                      <a:pt x="940904" y="59355"/>
                    </a:cubicBezTo>
                    <a:cubicBezTo>
                      <a:pt x="924163" y="52180"/>
                      <a:pt x="905174" y="51863"/>
                      <a:pt x="887895" y="46103"/>
                    </a:cubicBezTo>
                    <a:lnTo>
                      <a:pt x="808382" y="19599"/>
                    </a:lnTo>
                    <a:close/>
                  </a:path>
                </a:pathLst>
              </a:custGeom>
              <a:solidFill>
                <a:srgbClr val="FFFF99">
                  <a:alpha val="30196"/>
                </a:srgb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  <p:sp>
          <p:nvSpPr>
            <p:cNvPr id="28" name="CaixaDeTexto 27"/>
            <p:cNvSpPr txBox="1"/>
            <p:nvPr/>
          </p:nvSpPr>
          <p:spPr>
            <a:xfrm>
              <a:off x="310407" y="3742823"/>
              <a:ext cx="13173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AE</a:t>
              </a:r>
            </a:p>
            <a:p>
              <a:pPr algn="ctr"/>
              <a:r>
                <a:rPr lang="pt-BR" dirty="0" smtClean="0"/>
                <a:t>Altura da </a:t>
              </a:r>
              <a:r>
                <a:rPr lang="pt-BR" dirty="0" err="1" smtClean="0"/>
                <a:t>sub-árvore</a:t>
              </a:r>
              <a:r>
                <a:rPr lang="pt-BR" dirty="0" smtClean="0"/>
                <a:t> ESQUERDA</a:t>
              </a:r>
              <a:endParaRPr lang="pt-BR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6981665" y="1958416"/>
              <a:ext cx="13173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AD</a:t>
              </a:r>
              <a:endParaRPr lang="pt-BR" b="1" dirty="0" smtClean="0"/>
            </a:p>
            <a:p>
              <a:pPr algn="ctr"/>
              <a:r>
                <a:rPr lang="pt-BR" dirty="0" smtClean="0"/>
                <a:t>Altura da </a:t>
              </a:r>
              <a:r>
                <a:rPr lang="pt-BR" dirty="0" err="1" smtClean="0"/>
                <a:t>sub-árvore</a:t>
              </a:r>
              <a:r>
                <a:rPr lang="pt-BR" dirty="0" smtClean="0"/>
                <a:t> DIREITA</a:t>
              </a:r>
              <a:endParaRPr lang="pt-BR" dirty="0"/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351035" y="5617497"/>
            <a:ext cx="2846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Se </a:t>
            </a:r>
            <a:r>
              <a:rPr lang="pt-BR" b="1" dirty="0" err="1" smtClean="0">
                <a:solidFill>
                  <a:srgbClr val="FFFF00"/>
                </a:solidFill>
              </a:rPr>
              <a:t>fb</a:t>
            </a:r>
            <a:r>
              <a:rPr lang="pt-BR" b="1" dirty="0" smtClean="0">
                <a:solidFill>
                  <a:srgbClr val="FFFF00"/>
                </a:solidFill>
              </a:rPr>
              <a:t>&lt;-1 ou </a:t>
            </a:r>
            <a:r>
              <a:rPr lang="pt-BR" b="1" dirty="0" err="1" smtClean="0">
                <a:solidFill>
                  <a:srgbClr val="FFFF00"/>
                </a:solidFill>
              </a:rPr>
              <a:t>fb</a:t>
            </a:r>
            <a:r>
              <a:rPr lang="pt-BR" b="1" dirty="0" smtClean="0">
                <a:solidFill>
                  <a:srgbClr val="FFFF00"/>
                </a:solidFill>
              </a:rPr>
              <a:t>&gt;+1:</a:t>
            </a:r>
          </a:p>
          <a:p>
            <a:pPr algn="ctr"/>
            <a:r>
              <a:rPr lang="pt-BR" b="1" dirty="0" smtClean="0">
                <a:solidFill>
                  <a:srgbClr val="FFFF00"/>
                </a:solidFill>
              </a:rPr>
              <a:t>O lado ESQUERDO precisa de balanceamento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914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Exemplo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30541" y="939103"/>
            <a:ext cx="3549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rgbClr val="FFFF00"/>
                </a:solidFill>
              </a:rPr>
              <a:t>Inserção do nó F na árvore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rgbClr val="FFFF00"/>
                </a:solidFill>
              </a:rPr>
              <a:t>Árvore fica desbalanceada no nó A</a:t>
            </a:r>
            <a:endParaRPr lang="pt-BR" sz="1600" dirty="0">
              <a:solidFill>
                <a:srgbClr val="FFFF0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252668" y="2182860"/>
            <a:ext cx="3705495" cy="3019790"/>
            <a:chOff x="767166" y="1073627"/>
            <a:chExt cx="6193791" cy="4345047"/>
          </a:xfrm>
        </p:grpSpPr>
        <p:sp>
          <p:nvSpPr>
            <p:cNvPr id="5" name="Elipse 4"/>
            <p:cNvSpPr/>
            <p:nvPr/>
          </p:nvSpPr>
          <p:spPr bwMode="auto">
            <a:xfrm>
              <a:off x="4502714" y="1268760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3319631" y="2261473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7" name="Elipse 6"/>
            <p:cNvSpPr/>
            <p:nvPr/>
          </p:nvSpPr>
          <p:spPr bwMode="auto">
            <a:xfrm>
              <a:off x="5594249" y="2261473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8" name="Elipse 7"/>
            <p:cNvSpPr/>
            <p:nvPr/>
          </p:nvSpPr>
          <p:spPr bwMode="auto">
            <a:xfrm>
              <a:off x="1907704" y="3488317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4558674" y="3488317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767166" y="4664639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F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2" name="Conector reto 11"/>
            <p:cNvCxnSpPr>
              <a:stCxn id="5" idx="3"/>
              <a:endCxn id="6" idx="0"/>
            </p:cNvCxnSpPr>
            <p:nvPr/>
          </p:nvCxnSpPr>
          <p:spPr>
            <a:xfrm flipH="1">
              <a:off x="3708786" y="1912370"/>
              <a:ext cx="907909" cy="3491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stCxn id="6" idx="3"/>
              <a:endCxn id="8" idx="0"/>
            </p:cNvCxnSpPr>
            <p:nvPr/>
          </p:nvCxnSpPr>
          <p:spPr>
            <a:xfrm flipH="1">
              <a:off x="2296859" y="2905083"/>
              <a:ext cx="1136753" cy="58323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>
              <a:stCxn id="5" idx="5"/>
              <a:endCxn id="7" idx="0"/>
            </p:cNvCxnSpPr>
            <p:nvPr/>
          </p:nvCxnSpPr>
          <p:spPr>
            <a:xfrm>
              <a:off x="5167042" y="1912370"/>
              <a:ext cx="816361" cy="3491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>
              <a:stCxn id="6" idx="5"/>
              <a:endCxn id="9" idx="0"/>
            </p:cNvCxnSpPr>
            <p:nvPr/>
          </p:nvCxnSpPr>
          <p:spPr>
            <a:xfrm>
              <a:off x="3983960" y="2905082"/>
              <a:ext cx="963869" cy="58323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8" idx="3"/>
              <a:endCxn id="10" idx="0"/>
            </p:cNvCxnSpPr>
            <p:nvPr/>
          </p:nvCxnSpPr>
          <p:spPr>
            <a:xfrm flipH="1">
              <a:off x="1156321" y="4131926"/>
              <a:ext cx="865364" cy="532713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4987177" y="1073627"/>
              <a:ext cx="1476306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+2</a:t>
              </a:r>
              <a:endParaRPr lang="pt-BR" sz="1400" dirty="0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3433612" y="1353928"/>
              <a:ext cx="1089069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*raiz</a:t>
              </a:r>
              <a:endParaRPr lang="pt-BR" sz="1400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2423703" y="3261946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3857226" y="2064440"/>
              <a:ext cx="1247323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1273200" y="4405487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4685518" y="3094248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5857184" y="1931513"/>
              <a:ext cx="1103773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5220072" y="2200070"/>
            <a:ext cx="3480058" cy="2218941"/>
            <a:chOff x="1907704" y="1073627"/>
            <a:chExt cx="5816970" cy="3192740"/>
          </a:xfrm>
        </p:grpSpPr>
        <p:sp>
          <p:nvSpPr>
            <p:cNvPr id="32" name="Elipse 31"/>
            <p:cNvSpPr/>
            <p:nvPr/>
          </p:nvSpPr>
          <p:spPr bwMode="auto">
            <a:xfrm>
              <a:off x="4502714" y="1268760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3" name="Elipse 32"/>
            <p:cNvSpPr/>
            <p:nvPr/>
          </p:nvSpPr>
          <p:spPr bwMode="auto">
            <a:xfrm>
              <a:off x="3319631" y="2261473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4" name="Elipse 33"/>
            <p:cNvSpPr/>
            <p:nvPr/>
          </p:nvSpPr>
          <p:spPr bwMode="auto">
            <a:xfrm>
              <a:off x="5594249" y="2261473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5" name="Elipse 34"/>
            <p:cNvSpPr/>
            <p:nvPr/>
          </p:nvSpPr>
          <p:spPr bwMode="auto">
            <a:xfrm>
              <a:off x="1907704" y="3488317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F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6" name="Elipse 35"/>
            <p:cNvSpPr/>
            <p:nvPr/>
          </p:nvSpPr>
          <p:spPr bwMode="auto">
            <a:xfrm>
              <a:off x="4558674" y="3488317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38" name="Conector reto 37"/>
            <p:cNvCxnSpPr>
              <a:stCxn id="32" idx="3"/>
              <a:endCxn id="33" idx="0"/>
            </p:cNvCxnSpPr>
            <p:nvPr/>
          </p:nvCxnSpPr>
          <p:spPr>
            <a:xfrm flipH="1">
              <a:off x="3708786" y="1912370"/>
              <a:ext cx="907909" cy="3491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/>
            <p:cNvCxnSpPr>
              <a:stCxn id="33" idx="3"/>
              <a:endCxn id="35" idx="0"/>
            </p:cNvCxnSpPr>
            <p:nvPr/>
          </p:nvCxnSpPr>
          <p:spPr>
            <a:xfrm flipH="1">
              <a:off x="2296859" y="2905083"/>
              <a:ext cx="1136753" cy="58323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>
              <a:stCxn id="32" idx="5"/>
              <a:endCxn id="34" idx="0"/>
            </p:cNvCxnSpPr>
            <p:nvPr/>
          </p:nvCxnSpPr>
          <p:spPr>
            <a:xfrm>
              <a:off x="5167042" y="1912370"/>
              <a:ext cx="816361" cy="3491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>
              <a:stCxn id="34" idx="3"/>
              <a:endCxn id="36" idx="0"/>
            </p:cNvCxnSpPr>
            <p:nvPr/>
          </p:nvCxnSpPr>
          <p:spPr>
            <a:xfrm flipH="1">
              <a:off x="4947829" y="2905082"/>
              <a:ext cx="760401" cy="58323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aixaDeTexto 42"/>
            <p:cNvSpPr txBox="1"/>
            <p:nvPr/>
          </p:nvSpPr>
          <p:spPr>
            <a:xfrm>
              <a:off x="4987177" y="1073627"/>
              <a:ext cx="1476306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3433612" y="1353928"/>
              <a:ext cx="1089069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*raiz</a:t>
              </a:r>
              <a:endParaRPr lang="pt-BR" sz="1400" dirty="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2423703" y="3261946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3857226" y="2064440"/>
              <a:ext cx="1247323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+1</a:t>
              </a:r>
              <a:endParaRPr lang="pt-BR" sz="1400" dirty="0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4924542" y="3171101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5857184" y="1931513"/>
              <a:ext cx="1103773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  <p:sp>
          <p:nvSpPr>
            <p:cNvPr id="51" name="Elipse 50"/>
            <p:cNvSpPr/>
            <p:nvPr/>
          </p:nvSpPr>
          <p:spPr bwMode="auto">
            <a:xfrm>
              <a:off x="6545706" y="3512332"/>
              <a:ext cx="778309" cy="7540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  <a:endParaRPr lang="pt-B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52" name="Conector reto 51"/>
            <p:cNvCxnSpPr>
              <a:stCxn id="34" idx="5"/>
              <a:endCxn id="51" idx="0"/>
            </p:cNvCxnSpPr>
            <p:nvPr/>
          </p:nvCxnSpPr>
          <p:spPr>
            <a:xfrm>
              <a:off x="6258578" y="2905083"/>
              <a:ext cx="676283" cy="607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6421743" y="2975274"/>
              <a:ext cx="1302931" cy="442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fb</a:t>
              </a:r>
              <a:r>
                <a:rPr lang="pt-BR" sz="1400" dirty="0" smtClean="0"/>
                <a:t> = 0</a:t>
              </a:r>
              <a:endParaRPr lang="pt-BR" sz="1400" dirty="0"/>
            </a:p>
          </p:txBody>
        </p:sp>
      </p:grpSp>
      <p:sp>
        <p:nvSpPr>
          <p:cNvPr id="55" name="CaixaDeTexto 54"/>
          <p:cNvSpPr txBox="1"/>
          <p:nvPr/>
        </p:nvSpPr>
        <p:spPr>
          <a:xfrm>
            <a:off x="5065876" y="939103"/>
            <a:ext cx="3549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err="1" smtClean="0">
                <a:solidFill>
                  <a:srgbClr val="FFFF00"/>
                </a:solidFill>
              </a:rPr>
              <a:t>Rotaciona</a:t>
            </a:r>
            <a:r>
              <a:rPr lang="pt-BR" sz="1600" dirty="0" smtClean="0">
                <a:solidFill>
                  <a:srgbClr val="FFFF00"/>
                </a:solidFill>
              </a:rPr>
              <a:t> a árvore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rgbClr val="FFFF00"/>
                </a:solidFill>
              </a:rPr>
              <a:t>Árvore fica balanceada</a:t>
            </a:r>
            <a:endParaRPr lang="pt-BR" sz="1600" dirty="0">
              <a:solidFill>
                <a:srgbClr val="FFFF00"/>
              </a:solidFill>
            </a:endParaRPr>
          </a:p>
        </p:txBody>
      </p:sp>
      <p:sp>
        <p:nvSpPr>
          <p:cNvPr id="56" name="Seta em curva para baixo 55"/>
          <p:cNvSpPr/>
          <p:nvPr/>
        </p:nvSpPr>
        <p:spPr bwMode="auto">
          <a:xfrm>
            <a:off x="1853130" y="4770767"/>
            <a:ext cx="1292622" cy="787566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20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Rotações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587399" cy="3927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É a operação básica para balanceamento da AVL: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FFFFFF"/>
                </a:solidFill>
              </a:rPr>
              <a:t>Rotação Simples</a:t>
            </a:r>
            <a:r>
              <a:rPr lang="pt-BR" dirty="0" smtClean="0">
                <a:solidFill>
                  <a:srgbClr val="FFFFFF"/>
                </a:solidFill>
              </a:rPr>
              <a:t>: O nó desbalanceado e seu filho estão no mesmo sentido da inclinação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FFFFFF"/>
                </a:solidFill>
              </a:rPr>
              <a:t>Rotação Duplas</a:t>
            </a:r>
            <a:r>
              <a:rPr lang="pt-BR" dirty="0" smtClean="0">
                <a:solidFill>
                  <a:srgbClr val="FFFFFF"/>
                </a:solidFill>
              </a:rPr>
              <a:t>: O nó está balanceado e seu filho estão inclinados no sentido inverso ao pai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Equivale a duas rotações simples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Existem 2 rotações simples e 2 duplas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Rotação à direita e à esquerda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04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1696</TotalTime>
  <Words>2316</Words>
  <Application>Microsoft Office PowerPoint</Application>
  <PresentationFormat>Apresentação na tela (4:3)</PresentationFormat>
  <Paragraphs>264</Paragraphs>
  <Slides>14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Características</vt:lpstr>
      <vt:lpstr>Características</vt:lpstr>
      <vt:lpstr>Características</vt:lpstr>
      <vt:lpstr>Árvore AVL</vt:lpstr>
      <vt:lpstr>Árvore AVL</vt:lpstr>
      <vt:lpstr>Exemplo</vt:lpstr>
      <vt:lpstr>Rotações</vt:lpstr>
      <vt:lpstr>Rotações</vt:lpstr>
      <vt:lpstr>Rotações</vt:lpstr>
      <vt:lpstr>Rotações</vt:lpstr>
      <vt:lpstr>Rotações</vt:lpstr>
      <vt:lpstr>Rotações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230</cp:revision>
  <dcterms:created xsi:type="dcterms:W3CDTF">2015-06-30T13:28:46Z</dcterms:created>
  <dcterms:modified xsi:type="dcterms:W3CDTF">2020-06-09T00:27:21Z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