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6"/>
  </p:notesMasterIdLst>
  <p:sldIdLst>
    <p:sldId id="257" r:id="rId4"/>
    <p:sldId id="294" r:id="rId5"/>
    <p:sldId id="319" r:id="rId6"/>
    <p:sldId id="357" r:id="rId7"/>
    <p:sldId id="358" r:id="rId8"/>
    <p:sldId id="360" r:id="rId9"/>
    <p:sldId id="359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02" autoAdjust="0"/>
    <p:restoredTop sz="94660"/>
  </p:normalViewPr>
  <p:slideViewPr>
    <p:cSldViewPr>
      <p:cViewPr varScale="1">
        <p:scale>
          <a:sx n="92" d="100"/>
          <a:sy n="92" d="100"/>
        </p:scale>
        <p:origin x="17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458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0148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576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271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16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120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0680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035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2005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2172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41827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344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345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214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9799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268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113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449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6/16/2020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662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2" y="1905004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51" y="4344992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381000" y="230191"/>
            <a:ext cx="83820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5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381000" y="230191"/>
            <a:ext cx="83820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5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2" y="6238879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92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3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3"/>
            <a:ext cx="8040688" cy="2523768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31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3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4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7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5"/>
            <a:ext cx="4114800" cy="2129814"/>
          </a:xfrm>
        </p:spPr>
        <p:txBody>
          <a:bodyPr/>
          <a:lstStyle>
            <a:lvl1pPr marL="339968" indent="-339968">
              <a:lnSpc>
                <a:spcPct val="90000"/>
              </a:lnSpc>
              <a:defRPr sz="2800"/>
            </a:lvl1pPr>
            <a:lvl2pPr marL="673322" indent="-325416">
              <a:lnSpc>
                <a:spcPct val="90000"/>
              </a:lnSpc>
              <a:defRPr sz="2400"/>
            </a:lvl2pPr>
            <a:lvl3pPr marL="953761" indent="-288377">
              <a:lnSpc>
                <a:spcPct val="90000"/>
              </a:lnSpc>
              <a:defRPr sz="2000"/>
            </a:lvl3pPr>
            <a:lvl4pPr marL="1227588" indent="-273826">
              <a:lnSpc>
                <a:spcPct val="90000"/>
              </a:lnSpc>
              <a:defRPr sz="1800"/>
            </a:lvl4pPr>
            <a:lvl5pPr marL="1515965" indent="-280440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5"/>
            <a:ext cx="4114800" cy="2129814"/>
          </a:xfrm>
        </p:spPr>
        <p:txBody>
          <a:bodyPr/>
          <a:lstStyle>
            <a:lvl1pPr marL="347906" indent="-347906">
              <a:lnSpc>
                <a:spcPct val="90000"/>
              </a:lnSpc>
              <a:defRPr sz="2800"/>
            </a:lvl1pPr>
            <a:lvl2pPr marL="673322" indent="-339968">
              <a:lnSpc>
                <a:spcPct val="90000"/>
              </a:lnSpc>
              <a:defRPr sz="2400"/>
            </a:lvl2pPr>
            <a:lvl3pPr marL="961699" indent="-302928">
              <a:lnSpc>
                <a:spcPct val="90000"/>
              </a:lnSpc>
              <a:defRPr sz="2000"/>
            </a:lvl3pPr>
            <a:lvl4pPr marL="1227588" indent="-265889">
              <a:lnSpc>
                <a:spcPct val="90000"/>
              </a:lnSpc>
              <a:defRPr sz="1800"/>
            </a:lvl4pPr>
            <a:lvl5pPr marL="1515965" indent="-273826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6"/>
            <a:ext cx="4114800" cy="692497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71" indent="0">
              <a:buNone/>
              <a:defRPr sz="2000" b="1"/>
            </a:lvl2pPr>
            <a:lvl3pPr marL="914340" indent="0">
              <a:buNone/>
              <a:defRPr sz="1800" b="1"/>
            </a:lvl3pPr>
            <a:lvl4pPr marL="1371511" indent="0">
              <a:buNone/>
              <a:defRPr sz="1600" b="1"/>
            </a:lvl4pPr>
            <a:lvl5pPr marL="1828681" indent="0">
              <a:buNone/>
              <a:defRPr sz="1600" b="1"/>
            </a:lvl5pPr>
            <a:lvl6pPr marL="2285852" indent="0">
              <a:buNone/>
              <a:defRPr sz="1600" b="1"/>
            </a:lvl6pPr>
            <a:lvl7pPr marL="2743022" indent="0">
              <a:buNone/>
              <a:defRPr sz="1600" b="1"/>
            </a:lvl7pPr>
            <a:lvl8pPr marL="3200192" indent="0">
              <a:buNone/>
              <a:defRPr sz="1600" b="1"/>
            </a:lvl8pPr>
            <a:lvl9pPr marL="3657363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6"/>
            <a:ext cx="4114800" cy="1855893"/>
          </a:xfrm>
        </p:spPr>
        <p:txBody>
          <a:bodyPr/>
          <a:lstStyle>
            <a:lvl1pPr marL="281764" indent="-281764">
              <a:defRPr sz="2300"/>
            </a:lvl1pPr>
            <a:lvl2pPr marL="562205" indent="-265889">
              <a:defRPr sz="2000"/>
            </a:lvl2pPr>
            <a:lvl3pPr marL="813542" indent="-243401">
              <a:defRPr sz="1800"/>
            </a:lvl3pPr>
            <a:lvl4pPr marL="1050328" indent="-228850">
              <a:defRPr sz="1700"/>
            </a:lvl4pPr>
            <a:lvl5pPr marL="1279179" indent="-206362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3" y="1411556"/>
            <a:ext cx="4117019" cy="692497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71" indent="0">
              <a:buNone/>
              <a:defRPr sz="2000" b="1"/>
            </a:lvl2pPr>
            <a:lvl3pPr marL="914340" indent="0">
              <a:buNone/>
              <a:defRPr sz="1800" b="1"/>
            </a:lvl3pPr>
            <a:lvl4pPr marL="1371511" indent="0">
              <a:buNone/>
              <a:defRPr sz="1600" b="1"/>
            </a:lvl4pPr>
            <a:lvl5pPr marL="1828681" indent="0">
              <a:buNone/>
              <a:defRPr sz="1600" b="1"/>
            </a:lvl5pPr>
            <a:lvl6pPr marL="2285852" indent="0">
              <a:buNone/>
              <a:defRPr sz="1600" b="1"/>
            </a:lvl6pPr>
            <a:lvl7pPr marL="2743022" indent="0">
              <a:buNone/>
              <a:defRPr sz="1600" b="1"/>
            </a:lvl7pPr>
            <a:lvl8pPr marL="3200192" indent="0">
              <a:buNone/>
              <a:defRPr sz="1600" b="1"/>
            </a:lvl8pPr>
            <a:lvl9pPr marL="3657363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117974" cy="1855893"/>
          </a:xfrm>
        </p:spPr>
        <p:txBody>
          <a:bodyPr/>
          <a:lstStyle>
            <a:lvl1pPr marL="296314" indent="-296314">
              <a:defRPr sz="2300"/>
            </a:lvl1pPr>
            <a:lvl2pPr marL="570140" indent="-273826">
              <a:defRPr sz="2000"/>
            </a:lvl2pPr>
            <a:lvl3pPr marL="821478" indent="-244725">
              <a:defRPr sz="1800"/>
            </a:lvl3pPr>
            <a:lvl4pPr marL="1050328" indent="-236787">
              <a:defRPr sz="1700"/>
            </a:lvl4pPr>
            <a:lvl5pPr marL="1279179" indent="-220913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9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4" y="6093300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40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1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65" indent="-396865" algn="l" defTabSz="914340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96865" algn="l" defTabSz="914340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57" indent="-344479" algn="l" defTabSz="914340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23" indent="-346066" algn="l" defTabSz="914340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465" indent="-336542" algn="l" defTabSz="914340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36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07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77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48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1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1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2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2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2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3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905003"/>
            <a:ext cx="8040688" cy="2523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40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40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45" indent="-7937" algn="l" defTabSz="914340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52" indent="-7937" algn="l" defTabSz="914340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982" indent="7937" algn="l" defTabSz="914340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11" indent="0" algn="l" defTabSz="914340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36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07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77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48" indent="-228585" algn="l" defTabSz="9143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1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1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2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2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2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3" algn="l" defTabSz="9143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53" y="4344989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Aula: 17</a:t>
            </a: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39555" y="294251"/>
            <a:ext cx="2594985" cy="1483144"/>
            <a:chOff x="4313056" y="979917"/>
            <a:chExt cx="2594985" cy="1483144"/>
          </a:xfrm>
        </p:grpSpPr>
        <p:sp>
          <p:nvSpPr>
            <p:cNvPr id="4" name="Elipse 3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5" name="Elipse 4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5715031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" name="Conector reto 6"/>
            <p:cNvCxnSpPr>
              <a:stCxn id="4" idx="3"/>
              <a:endCxn id="5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>
              <a:stCxn id="4" idx="5"/>
              <a:endCxn id="6" idx="0"/>
            </p:cNvCxnSpPr>
            <p:nvPr/>
          </p:nvCxnSpPr>
          <p:spPr>
            <a:xfrm>
              <a:off x="5477884" y="1384902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5575721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4969799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24" name="Elipse 23"/>
            <p:cNvSpPr/>
            <p:nvPr/>
          </p:nvSpPr>
          <p:spPr bwMode="auto">
            <a:xfrm>
              <a:off x="5074018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5" name="Elipse 24"/>
            <p:cNvSpPr/>
            <p:nvPr/>
          </p:nvSpPr>
          <p:spPr bwMode="auto">
            <a:xfrm>
              <a:off x="6336683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6" name="Conector reto 25"/>
            <p:cNvCxnSpPr>
              <a:stCxn id="6" idx="3"/>
              <a:endCxn id="24" idx="0"/>
            </p:cNvCxnSpPr>
            <p:nvPr/>
          </p:nvCxnSpPr>
          <p:spPr>
            <a:xfrm flipH="1">
              <a:off x="5290042" y="1892604"/>
              <a:ext cx="488261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6" idx="5"/>
              <a:endCxn id="25" idx="0"/>
            </p:cNvCxnSpPr>
            <p:nvPr/>
          </p:nvCxnSpPr>
          <p:spPr>
            <a:xfrm>
              <a:off x="6083807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aixaDeTexto 27"/>
            <p:cNvSpPr txBox="1"/>
            <p:nvPr/>
          </p:nvSpPr>
          <p:spPr>
            <a:xfrm>
              <a:off x="6197373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E</a:t>
              </a:r>
              <a:endParaRPr lang="pt-BR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4934708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D</a:t>
              </a:r>
              <a:endParaRPr lang="pt-BR" dirty="0"/>
            </a:p>
          </p:txBody>
        </p:sp>
      </p:grpSp>
      <p:sp>
        <p:nvSpPr>
          <p:cNvPr id="37" name="CaixaDeTexto 36"/>
          <p:cNvSpPr txBox="1"/>
          <p:nvPr/>
        </p:nvSpPr>
        <p:spPr>
          <a:xfrm>
            <a:off x="1698740" y="260649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fb</a:t>
            </a:r>
            <a:r>
              <a:rPr lang="pt-BR" dirty="0"/>
              <a:t> = -1</a:t>
            </a:r>
            <a:endParaRPr lang="pt-BR" dirty="0"/>
          </a:p>
        </p:txBody>
      </p:sp>
      <p:grpSp>
        <p:nvGrpSpPr>
          <p:cNvPr id="41" name="Grupo 40"/>
          <p:cNvGrpSpPr/>
          <p:nvPr/>
        </p:nvGrpSpPr>
        <p:grpSpPr>
          <a:xfrm>
            <a:off x="2936558" y="3863575"/>
            <a:ext cx="717921" cy="655145"/>
            <a:chOff x="3138710" y="2300813"/>
            <a:chExt cx="717921" cy="655145"/>
          </a:xfrm>
        </p:grpSpPr>
        <p:sp>
          <p:nvSpPr>
            <p:cNvPr id="38" name="Elipse 37"/>
            <p:cNvSpPr/>
            <p:nvPr/>
          </p:nvSpPr>
          <p:spPr bwMode="auto">
            <a:xfrm>
              <a:off x="3285273" y="248148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9" name="Conector reto 38"/>
            <p:cNvCxnSpPr>
              <a:stCxn id="109" idx="5"/>
              <a:endCxn id="38" idx="0"/>
            </p:cNvCxnSpPr>
            <p:nvPr/>
          </p:nvCxnSpPr>
          <p:spPr>
            <a:xfrm>
              <a:off x="3138710" y="2300813"/>
              <a:ext cx="362587" cy="180676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aixaDeTexto 39"/>
            <p:cNvSpPr txBox="1"/>
            <p:nvPr/>
          </p:nvSpPr>
          <p:spPr>
            <a:xfrm>
              <a:off x="3145963" y="2540560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F</a:t>
              </a:r>
              <a:endParaRPr lang="pt-BR" dirty="0"/>
            </a:p>
          </p:txBody>
        </p:sp>
      </p:grpSp>
      <p:sp>
        <p:nvSpPr>
          <p:cNvPr id="42" name="CaixaDeTexto 41"/>
          <p:cNvSpPr txBox="1"/>
          <p:nvPr/>
        </p:nvSpPr>
        <p:spPr>
          <a:xfrm>
            <a:off x="1065905" y="809408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2348129" y="809408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1620408" y="136092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2902633" y="136092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3450853" y="4106937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67" name="Espaço Reservado para Texto 2"/>
          <p:cNvSpPr txBox="1">
            <a:spLocks/>
          </p:cNvSpPr>
          <p:nvPr/>
        </p:nvSpPr>
        <p:spPr>
          <a:xfrm>
            <a:off x="3877942" y="625024"/>
            <a:ext cx="488505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Árvore AVL e fator de balanceamento de cada nó</a:t>
            </a:r>
          </a:p>
        </p:txBody>
      </p:sp>
      <p:sp>
        <p:nvSpPr>
          <p:cNvPr id="68" name="Espaço Reservado para Texto 2"/>
          <p:cNvSpPr txBox="1">
            <a:spLocks/>
          </p:cNvSpPr>
          <p:nvPr/>
        </p:nvSpPr>
        <p:spPr>
          <a:xfrm>
            <a:off x="3884165" y="2079371"/>
            <a:ext cx="4885059" cy="257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Inserção do nó F na árvore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Árvore ficou desbalanceada no nó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Aplicar rotação RR no nó 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t-BR" sz="2400" dirty="0">
              <a:solidFill>
                <a:srgbClr val="FFFFFF"/>
              </a:solidFill>
            </a:endParaRP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= (*raiz)-&gt;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(*raiz)-&gt;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*raiz;</a:t>
            </a: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*raiz = no;</a:t>
            </a:r>
          </a:p>
        </p:txBody>
      </p:sp>
      <p:sp>
        <p:nvSpPr>
          <p:cNvPr id="90" name="Espaço Reservado para Texto 2"/>
          <p:cNvSpPr txBox="1">
            <a:spLocks/>
          </p:cNvSpPr>
          <p:nvPr/>
        </p:nvSpPr>
        <p:spPr>
          <a:xfrm>
            <a:off x="3881397" y="5094190"/>
            <a:ext cx="488505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Árvore balanceada</a:t>
            </a:r>
          </a:p>
        </p:txBody>
      </p:sp>
      <p:sp>
        <p:nvSpPr>
          <p:cNvPr id="92" name="CaixaDeTexto 91"/>
          <p:cNvSpPr txBox="1"/>
          <p:nvPr/>
        </p:nvSpPr>
        <p:spPr>
          <a:xfrm>
            <a:off x="624298" y="209725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*raiz</a:t>
            </a:r>
            <a:endParaRPr lang="pt-BR" dirty="0"/>
          </a:p>
        </p:txBody>
      </p:sp>
      <p:grpSp>
        <p:nvGrpSpPr>
          <p:cNvPr id="94" name="Grupo 93"/>
          <p:cNvGrpSpPr/>
          <p:nvPr/>
        </p:nvGrpSpPr>
        <p:grpSpPr>
          <a:xfrm>
            <a:off x="544154" y="2449913"/>
            <a:ext cx="2594985" cy="1483144"/>
            <a:chOff x="4313056" y="979917"/>
            <a:chExt cx="2594985" cy="1483144"/>
          </a:xfrm>
        </p:grpSpPr>
        <p:sp>
          <p:nvSpPr>
            <p:cNvPr id="95" name="Elipse 94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96" name="Elipse 95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0" name="Elipse 99"/>
            <p:cNvSpPr/>
            <p:nvPr/>
          </p:nvSpPr>
          <p:spPr bwMode="auto">
            <a:xfrm>
              <a:off x="5715031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03" name="Conector reto 102"/>
            <p:cNvCxnSpPr>
              <a:stCxn id="95" idx="3"/>
              <a:endCxn id="96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ector reto 103"/>
            <p:cNvCxnSpPr>
              <a:stCxn id="95" idx="5"/>
              <a:endCxn id="100" idx="0"/>
            </p:cNvCxnSpPr>
            <p:nvPr/>
          </p:nvCxnSpPr>
          <p:spPr>
            <a:xfrm>
              <a:off x="5477884" y="1384902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CaixaDeTexto 104"/>
            <p:cNvSpPr txBox="1"/>
            <p:nvPr/>
          </p:nvSpPr>
          <p:spPr>
            <a:xfrm>
              <a:off x="5575721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  <p:sp>
          <p:nvSpPr>
            <p:cNvPr id="106" name="CaixaDeTexto 105"/>
            <p:cNvSpPr txBox="1"/>
            <p:nvPr/>
          </p:nvSpPr>
          <p:spPr>
            <a:xfrm>
              <a:off x="4969799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07" name="CaixaDeTexto 106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108" name="Elipse 107"/>
            <p:cNvSpPr/>
            <p:nvPr/>
          </p:nvSpPr>
          <p:spPr bwMode="auto">
            <a:xfrm>
              <a:off x="5074018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9" name="Elipse 108"/>
            <p:cNvSpPr/>
            <p:nvPr/>
          </p:nvSpPr>
          <p:spPr bwMode="auto">
            <a:xfrm>
              <a:off x="6336683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0" name="Conector reto 109"/>
            <p:cNvCxnSpPr>
              <a:stCxn id="100" idx="3"/>
              <a:endCxn id="108" idx="0"/>
            </p:cNvCxnSpPr>
            <p:nvPr/>
          </p:nvCxnSpPr>
          <p:spPr>
            <a:xfrm flipH="1">
              <a:off x="5290042" y="1892604"/>
              <a:ext cx="488261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reto 110"/>
            <p:cNvCxnSpPr>
              <a:stCxn id="100" idx="5"/>
              <a:endCxn id="109" idx="0"/>
            </p:cNvCxnSpPr>
            <p:nvPr/>
          </p:nvCxnSpPr>
          <p:spPr>
            <a:xfrm>
              <a:off x="6083807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CaixaDeTexto 111"/>
            <p:cNvSpPr txBox="1"/>
            <p:nvPr/>
          </p:nvSpPr>
          <p:spPr>
            <a:xfrm>
              <a:off x="6197373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E</a:t>
              </a:r>
              <a:endParaRPr lang="pt-BR" dirty="0"/>
            </a:p>
          </p:txBody>
        </p:sp>
        <p:sp>
          <p:nvSpPr>
            <p:cNvPr id="113" name="CaixaDeTexto 112"/>
            <p:cNvSpPr txBox="1"/>
            <p:nvPr/>
          </p:nvSpPr>
          <p:spPr>
            <a:xfrm>
              <a:off x="4934708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D</a:t>
              </a:r>
              <a:endParaRPr lang="pt-BR" dirty="0"/>
            </a:p>
          </p:txBody>
        </p:sp>
      </p:grpSp>
      <p:sp>
        <p:nvSpPr>
          <p:cNvPr id="114" name="CaixaDeTexto 113"/>
          <p:cNvSpPr txBox="1"/>
          <p:nvPr/>
        </p:nvSpPr>
        <p:spPr>
          <a:xfrm>
            <a:off x="1703338" y="2416310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>
                <a:solidFill>
                  <a:srgbClr val="FFFF00"/>
                </a:solidFill>
              </a:rPr>
              <a:t>fb</a:t>
            </a:r>
            <a:r>
              <a:rPr lang="pt-BR" dirty="0">
                <a:solidFill>
                  <a:srgbClr val="FFFF00"/>
                </a:solidFill>
              </a:rPr>
              <a:t> = -2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1070504" y="296506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116" name="CaixaDeTexto 115"/>
          <p:cNvSpPr txBox="1"/>
          <p:nvPr/>
        </p:nvSpPr>
        <p:spPr>
          <a:xfrm>
            <a:off x="2352729" y="2965070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-1</a:t>
            </a:r>
            <a:endParaRPr lang="pt-BR" dirty="0"/>
          </a:p>
        </p:txBody>
      </p:sp>
      <p:sp>
        <p:nvSpPr>
          <p:cNvPr id="117" name="CaixaDeTexto 116"/>
          <p:cNvSpPr txBox="1"/>
          <p:nvPr/>
        </p:nvSpPr>
        <p:spPr>
          <a:xfrm>
            <a:off x="1625007" y="351658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118" name="CaixaDeTexto 117"/>
          <p:cNvSpPr txBox="1"/>
          <p:nvPr/>
        </p:nvSpPr>
        <p:spPr>
          <a:xfrm>
            <a:off x="2907232" y="3516582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-1</a:t>
            </a:r>
            <a:endParaRPr lang="pt-BR" dirty="0"/>
          </a:p>
        </p:txBody>
      </p:sp>
      <p:sp>
        <p:nvSpPr>
          <p:cNvPr id="119" name="CaixaDeTexto 118"/>
          <p:cNvSpPr txBox="1"/>
          <p:nvPr/>
        </p:nvSpPr>
        <p:spPr>
          <a:xfrm>
            <a:off x="628897" y="2365385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FF00"/>
                </a:solidFill>
              </a:rPr>
              <a:t>*raiz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120" name="CaixaDeTexto 119"/>
          <p:cNvSpPr txBox="1"/>
          <p:nvPr/>
        </p:nvSpPr>
        <p:spPr>
          <a:xfrm>
            <a:off x="1497356" y="2871215"/>
            <a:ext cx="64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FF00"/>
                </a:solidFill>
              </a:rPr>
              <a:t>no</a:t>
            </a:r>
            <a:endParaRPr lang="pt-BR" b="1" dirty="0">
              <a:solidFill>
                <a:srgbClr val="FFFF00"/>
              </a:solidFill>
            </a:endParaRPr>
          </a:p>
        </p:txBody>
      </p:sp>
      <p:grpSp>
        <p:nvGrpSpPr>
          <p:cNvPr id="121" name="Grupo 120"/>
          <p:cNvGrpSpPr/>
          <p:nvPr/>
        </p:nvGrpSpPr>
        <p:grpSpPr>
          <a:xfrm>
            <a:off x="-81339" y="4754170"/>
            <a:ext cx="3218939" cy="1505002"/>
            <a:chOff x="3689103" y="979917"/>
            <a:chExt cx="3218938" cy="1505003"/>
          </a:xfrm>
        </p:grpSpPr>
        <p:sp>
          <p:nvSpPr>
            <p:cNvPr id="122" name="Elipse 121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23" name="Elipse 122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24" name="Elipse 123"/>
            <p:cNvSpPr/>
            <p:nvPr/>
          </p:nvSpPr>
          <p:spPr bwMode="auto">
            <a:xfrm>
              <a:off x="5715031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25" name="Conector reto 124"/>
            <p:cNvCxnSpPr>
              <a:stCxn id="122" idx="3"/>
              <a:endCxn id="123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to 125"/>
            <p:cNvCxnSpPr>
              <a:stCxn id="122" idx="5"/>
              <a:endCxn id="124" idx="0"/>
            </p:cNvCxnSpPr>
            <p:nvPr/>
          </p:nvCxnSpPr>
          <p:spPr>
            <a:xfrm>
              <a:off x="5477884" y="1384902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CaixaDeTexto 126"/>
            <p:cNvSpPr txBox="1"/>
            <p:nvPr/>
          </p:nvSpPr>
          <p:spPr>
            <a:xfrm>
              <a:off x="5575721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E</a:t>
              </a:r>
              <a:endParaRPr lang="pt-BR" dirty="0"/>
            </a:p>
          </p:txBody>
        </p:sp>
        <p:sp>
          <p:nvSpPr>
            <p:cNvPr id="128" name="CaixaDeTexto 127"/>
            <p:cNvSpPr txBox="1"/>
            <p:nvPr/>
          </p:nvSpPr>
          <p:spPr>
            <a:xfrm>
              <a:off x="4969797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  <p:sp>
          <p:nvSpPr>
            <p:cNvPr id="129" name="CaixaDeTexto 128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30" name="Elipse 129"/>
            <p:cNvSpPr/>
            <p:nvPr/>
          </p:nvSpPr>
          <p:spPr bwMode="auto">
            <a:xfrm>
              <a:off x="5074018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31" name="Elipse 130"/>
            <p:cNvSpPr/>
            <p:nvPr/>
          </p:nvSpPr>
          <p:spPr bwMode="auto">
            <a:xfrm>
              <a:off x="6336683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32" name="Conector reto 131"/>
            <p:cNvCxnSpPr>
              <a:stCxn id="123" idx="5"/>
              <a:endCxn id="130" idx="0"/>
            </p:cNvCxnSpPr>
            <p:nvPr/>
          </p:nvCxnSpPr>
          <p:spPr>
            <a:xfrm>
              <a:off x="4821142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to 132"/>
            <p:cNvCxnSpPr>
              <a:stCxn id="124" idx="5"/>
              <a:endCxn id="131" idx="0"/>
            </p:cNvCxnSpPr>
            <p:nvPr/>
          </p:nvCxnSpPr>
          <p:spPr>
            <a:xfrm>
              <a:off x="6083807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CaixaDeTexto 133"/>
            <p:cNvSpPr txBox="1"/>
            <p:nvPr/>
          </p:nvSpPr>
          <p:spPr>
            <a:xfrm>
              <a:off x="6197373" y="2047663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F</a:t>
              </a:r>
              <a:endParaRPr lang="pt-BR" dirty="0"/>
            </a:p>
          </p:txBody>
        </p:sp>
        <p:sp>
          <p:nvSpPr>
            <p:cNvPr id="135" name="CaixaDeTexto 134"/>
            <p:cNvSpPr txBox="1"/>
            <p:nvPr/>
          </p:nvSpPr>
          <p:spPr>
            <a:xfrm>
              <a:off x="4934708" y="2047663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D</a:t>
              </a:r>
              <a:endParaRPr lang="pt-BR" dirty="0"/>
            </a:p>
          </p:txBody>
        </p:sp>
        <p:sp>
          <p:nvSpPr>
            <p:cNvPr id="142" name="Elipse 141"/>
            <p:cNvSpPr/>
            <p:nvPr/>
          </p:nvSpPr>
          <p:spPr bwMode="auto">
            <a:xfrm>
              <a:off x="3828413" y="201045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43" name="Conector reto 142"/>
            <p:cNvCxnSpPr>
              <a:stCxn id="123" idx="3"/>
              <a:endCxn id="142" idx="0"/>
            </p:cNvCxnSpPr>
            <p:nvPr/>
          </p:nvCxnSpPr>
          <p:spPr>
            <a:xfrm flipH="1">
              <a:off x="4044437" y="1892604"/>
              <a:ext cx="471201" cy="1178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ixaDeTexto 143"/>
            <p:cNvSpPr txBox="1"/>
            <p:nvPr/>
          </p:nvSpPr>
          <p:spPr>
            <a:xfrm>
              <a:off x="3689103" y="2069520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</p:grpSp>
      <p:sp>
        <p:nvSpPr>
          <p:cNvPr id="136" name="CaixaDeTexto 135"/>
          <p:cNvSpPr txBox="1"/>
          <p:nvPr/>
        </p:nvSpPr>
        <p:spPr>
          <a:xfrm>
            <a:off x="1701802" y="4720566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fb</a:t>
            </a:r>
            <a:r>
              <a:rPr lang="pt-BR" dirty="0"/>
              <a:t> = 0</a:t>
            </a:r>
            <a:endParaRPr lang="pt-BR" dirty="0"/>
          </a:p>
        </p:txBody>
      </p:sp>
      <p:sp>
        <p:nvSpPr>
          <p:cNvPr id="137" name="CaixaDeTexto 136"/>
          <p:cNvSpPr txBox="1"/>
          <p:nvPr/>
        </p:nvSpPr>
        <p:spPr>
          <a:xfrm>
            <a:off x="1068968" y="5269325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138" name="CaixaDeTexto 137"/>
          <p:cNvSpPr txBox="1"/>
          <p:nvPr/>
        </p:nvSpPr>
        <p:spPr>
          <a:xfrm>
            <a:off x="2351193" y="5269326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-1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1623471" y="5820837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140" name="CaixaDeTexto 139"/>
          <p:cNvSpPr txBox="1"/>
          <p:nvPr/>
        </p:nvSpPr>
        <p:spPr>
          <a:xfrm>
            <a:off x="2905696" y="5820837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141" name="CaixaDeTexto 140"/>
          <p:cNvSpPr txBox="1"/>
          <p:nvPr/>
        </p:nvSpPr>
        <p:spPr>
          <a:xfrm>
            <a:off x="627361" y="4669641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*raiz</a:t>
            </a:r>
            <a:endParaRPr lang="pt-BR" dirty="0"/>
          </a:p>
        </p:txBody>
      </p:sp>
      <p:sp>
        <p:nvSpPr>
          <p:cNvPr id="145" name="CaixaDeTexto 144"/>
          <p:cNvSpPr txBox="1"/>
          <p:nvPr/>
        </p:nvSpPr>
        <p:spPr>
          <a:xfrm>
            <a:off x="323531" y="582113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767146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91"/>
            <a:ext cx="8385911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RR no filho esquerda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(raiz);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rotação LL na raiz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*raiz)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(&amp;(*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raiz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filho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direita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(raiz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rotação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RR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 raiz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Implementando as rotações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3468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Inserção na árvore AVL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92" y="1398592"/>
            <a:ext cx="8385911" cy="4481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pc="-80" dirty="0">
                <a:solidFill>
                  <a:srgbClr val="FFFFFF"/>
                </a:solidFill>
              </a:rPr>
              <a:t>Se a raiz é NULL, insira o nó</a:t>
            </a:r>
            <a:endParaRPr lang="pt-BR" b="1" spc="-8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spc="-80" dirty="0">
                <a:solidFill>
                  <a:srgbClr val="FFFFFF"/>
                </a:solidFill>
              </a:rPr>
              <a:t>Se valor menor que a raiz, vai pra </a:t>
            </a:r>
            <a:r>
              <a:rPr lang="pt-BR" spc="-80" dirty="0" err="1">
                <a:solidFill>
                  <a:srgbClr val="FFFFFF"/>
                </a:solidFill>
              </a:rPr>
              <a:t>sub-árvore</a:t>
            </a:r>
            <a:r>
              <a:rPr lang="pt-BR" spc="-80" dirty="0">
                <a:solidFill>
                  <a:srgbClr val="FFFFFF"/>
                </a:solidFill>
              </a:rPr>
              <a:t> esquerda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pc="-80" dirty="0">
                <a:solidFill>
                  <a:srgbClr val="FFFFFF"/>
                </a:solidFill>
              </a:rPr>
              <a:t>Se valor maior que a raiz, vai pra </a:t>
            </a:r>
            <a:r>
              <a:rPr lang="pt-BR" spc="-80" dirty="0" err="1">
                <a:solidFill>
                  <a:srgbClr val="FFFFFF"/>
                </a:solidFill>
              </a:rPr>
              <a:t>sub-árvore</a:t>
            </a:r>
            <a:r>
              <a:rPr lang="pt-BR" spc="-80" dirty="0">
                <a:solidFill>
                  <a:srgbClr val="FFFFFF"/>
                </a:solidFill>
              </a:rPr>
              <a:t> direita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pc="-80" dirty="0">
                <a:solidFill>
                  <a:srgbClr val="FFFFFF"/>
                </a:solidFill>
              </a:rPr>
              <a:t>Aplique o método recursivamente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pc="-80" dirty="0">
                <a:solidFill>
                  <a:srgbClr val="FFFFFF"/>
                </a:solidFill>
              </a:rPr>
              <a:t>Ao voltar na recursão, recalcule as alturas de cada </a:t>
            </a:r>
            <a:r>
              <a:rPr lang="pt-BR" spc="-80" dirty="0" err="1">
                <a:solidFill>
                  <a:srgbClr val="FFFFFF"/>
                </a:solidFill>
              </a:rPr>
              <a:t>sub-árvore</a:t>
            </a:r>
            <a:endParaRPr lang="pt-BR" spc="-8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spc="-80" dirty="0">
                <a:solidFill>
                  <a:srgbClr val="FFFFFF"/>
                </a:solidFill>
              </a:rPr>
              <a:t>Aplique a rotação necessária se o fator de balanceamento passa a ser +2 ou -2</a:t>
            </a:r>
          </a:p>
        </p:txBody>
      </p:sp>
    </p:spTree>
    <p:extLst>
      <p:ext uri="{BB962C8B-B14F-4D97-AF65-F5344CB8AC3E}">
        <p14:creationId xmlns:p14="http://schemas.microsoft.com/office/powerpoint/2010/main" val="3975015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749600"/>
            <a:ext cx="8587399" cy="6032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insere_ArvAVL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raiz,valor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função de inserção na árvore binária de busca 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insere_ArvAVL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*raiz,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valor)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res;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//respostas da função conforme chamadas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(*raiz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 NULL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){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árvore vazia ou achou nó folha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NO* novo;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alocação de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 novo nó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novo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(novo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não criou o nó=0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novo-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valor;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insere o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valor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novo-&gt;altura = 0;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insere a altura inicial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novo-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aponta a folha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dir. pra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novo-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aponta a folha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esq. pra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*raiz = novo;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// a rotina segue (...)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Inserção de 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2220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749599"/>
            <a:ext cx="8587399" cy="5429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(...) continuando a função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NO *atual = *raiz;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(valor &lt; atual-&gt;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(res=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insere_ArvAVL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&amp;(atual-&gt;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), valor)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1 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fatorBalanceamento_NO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(atual) &gt;= 2)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otacaoLL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RotacaoLR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endParaRPr lang="pt-B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18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//... E se não for menor que o atual?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rotina segue (...)</a:t>
            </a:r>
          </a:p>
          <a:p>
            <a:pPr marL="0" indent="0">
              <a:buNone/>
            </a:pPr>
            <a:endParaRPr lang="pt-BR" sz="18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Inserção de 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Colchete esquerdo 2"/>
          <p:cNvSpPr/>
          <p:nvPr/>
        </p:nvSpPr>
        <p:spPr>
          <a:xfrm>
            <a:off x="683568" y="1412777"/>
            <a:ext cx="144016" cy="253235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olchete esquerdo 4"/>
          <p:cNvSpPr/>
          <p:nvPr/>
        </p:nvSpPr>
        <p:spPr>
          <a:xfrm>
            <a:off x="990050" y="1729409"/>
            <a:ext cx="197577" cy="201177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olchete esquerdo 5"/>
          <p:cNvSpPr/>
          <p:nvPr/>
        </p:nvSpPr>
        <p:spPr>
          <a:xfrm>
            <a:off x="1278077" y="2082038"/>
            <a:ext cx="72008" cy="127495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Grupo 6"/>
          <p:cNvGrpSpPr/>
          <p:nvPr/>
        </p:nvGrpSpPr>
        <p:grpSpPr>
          <a:xfrm>
            <a:off x="6516218" y="2416587"/>
            <a:ext cx="1991363" cy="1505003"/>
            <a:chOff x="3689103" y="979917"/>
            <a:chExt cx="1991363" cy="1505003"/>
          </a:xfrm>
        </p:grpSpPr>
        <p:sp>
          <p:nvSpPr>
            <p:cNvPr id="8" name="Elipse 7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9" name="Elipse 8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8" idx="3"/>
              <a:endCxn id="9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22" name="Elipse 21"/>
            <p:cNvSpPr/>
            <p:nvPr/>
          </p:nvSpPr>
          <p:spPr bwMode="auto">
            <a:xfrm>
              <a:off x="3828413" y="201045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3" name="Conector reto 22"/>
            <p:cNvCxnSpPr>
              <a:stCxn id="9" idx="3"/>
              <a:endCxn id="22" idx="0"/>
            </p:cNvCxnSpPr>
            <p:nvPr/>
          </p:nvCxnSpPr>
          <p:spPr>
            <a:xfrm flipH="1">
              <a:off x="4044437" y="1892604"/>
              <a:ext cx="471201" cy="1178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aixaDeTexto 23"/>
            <p:cNvSpPr txBox="1"/>
            <p:nvPr/>
          </p:nvSpPr>
          <p:spPr>
            <a:xfrm>
              <a:off x="3689103" y="206952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6811798" y="4085199"/>
            <a:ext cx="1367411" cy="1483144"/>
            <a:chOff x="4313056" y="979917"/>
            <a:chExt cx="1367410" cy="1483144"/>
          </a:xfrm>
        </p:grpSpPr>
        <p:sp>
          <p:nvSpPr>
            <p:cNvPr id="26" name="Elipse 25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Elipse 26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9" name="Conector reto 28"/>
            <p:cNvCxnSpPr>
              <a:stCxn id="26" idx="3"/>
              <a:endCxn id="27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ixaDeTexto 31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33" name="CaixaDeTexto 32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34" name="Elipse 33"/>
            <p:cNvSpPr/>
            <p:nvPr/>
          </p:nvSpPr>
          <p:spPr bwMode="auto">
            <a:xfrm>
              <a:off x="5074018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7" name="Conector reto 36"/>
            <p:cNvCxnSpPr>
              <a:stCxn id="27" idx="5"/>
              <a:endCxn id="34" idx="0"/>
            </p:cNvCxnSpPr>
            <p:nvPr/>
          </p:nvCxnSpPr>
          <p:spPr>
            <a:xfrm>
              <a:off x="4821142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aixaDeTexto 39"/>
            <p:cNvSpPr txBox="1"/>
            <p:nvPr/>
          </p:nvSpPr>
          <p:spPr>
            <a:xfrm>
              <a:off x="4934708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cxnSp>
        <p:nvCxnSpPr>
          <p:cNvPr id="46" name="Conector de seta reta 45"/>
          <p:cNvCxnSpPr/>
          <p:nvPr/>
        </p:nvCxnSpPr>
        <p:spPr>
          <a:xfrm flipH="1" flipV="1">
            <a:off x="4432691" y="2706972"/>
            <a:ext cx="2011519" cy="3029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 flipH="1" flipV="1">
            <a:off x="3998029" y="3655434"/>
            <a:ext cx="2657499" cy="8118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524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749598"/>
            <a:ext cx="8587399" cy="59554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(...) continuando a função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(valor &gt; atual-&gt;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(res=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insere_ArvAVL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&amp;(atual-&gt;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), valor)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1 </a:t>
            </a:r>
            <a:r>
              <a:rPr lang="pt-B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fatorBalanceamento_NO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(atual) &gt;= 2)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((*raiz)-&gt;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valor)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RotacaoRR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}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RotacaoRL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}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(“Valor duplicado!!\n”);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atual-&gt;altura = maior(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(atual-&gt;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(atual-&gt;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))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res;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Inserção de 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Colchete esquerdo 2"/>
          <p:cNvSpPr/>
          <p:nvPr/>
        </p:nvSpPr>
        <p:spPr>
          <a:xfrm>
            <a:off x="683568" y="1412776"/>
            <a:ext cx="245160" cy="316835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olchete esquerdo 4"/>
          <p:cNvSpPr/>
          <p:nvPr/>
        </p:nvSpPr>
        <p:spPr>
          <a:xfrm>
            <a:off x="990046" y="1729411"/>
            <a:ext cx="240091" cy="256368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olchete esquerdo 5"/>
          <p:cNvSpPr/>
          <p:nvPr/>
        </p:nvSpPr>
        <p:spPr>
          <a:xfrm>
            <a:off x="1708444" y="2372424"/>
            <a:ext cx="72008" cy="127495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Grupo 6"/>
          <p:cNvGrpSpPr/>
          <p:nvPr/>
        </p:nvGrpSpPr>
        <p:grpSpPr>
          <a:xfrm flipH="1">
            <a:off x="6516218" y="2416587"/>
            <a:ext cx="1991363" cy="1505003"/>
            <a:chOff x="3689103" y="979917"/>
            <a:chExt cx="1991363" cy="1505003"/>
          </a:xfrm>
        </p:grpSpPr>
        <p:sp>
          <p:nvSpPr>
            <p:cNvPr id="8" name="Elipse 7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9" name="Elipse 8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8" idx="3"/>
              <a:endCxn id="9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22" name="Elipse 21"/>
            <p:cNvSpPr/>
            <p:nvPr/>
          </p:nvSpPr>
          <p:spPr bwMode="auto">
            <a:xfrm>
              <a:off x="3828413" y="201045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3" name="Conector reto 22"/>
            <p:cNvCxnSpPr>
              <a:stCxn id="9" idx="3"/>
              <a:endCxn id="22" idx="0"/>
            </p:cNvCxnSpPr>
            <p:nvPr/>
          </p:nvCxnSpPr>
          <p:spPr>
            <a:xfrm flipH="1">
              <a:off x="4044437" y="1892604"/>
              <a:ext cx="471201" cy="1178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aixaDeTexto 23"/>
            <p:cNvSpPr txBox="1"/>
            <p:nvPr/>
          </p:nvSpPr>
          <p:spPr>
            <a:xfrm>
              <a:off x="3689103" y="206952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grpSp>
        <p:nvGrpSpPr>
          <p:cNvPr id="25" name="Grupo 24"/>
          <p:cNvGrpSpPr/>
          <p:nvPr/>
        </p:nvGrpSpPr>
        <p:grpSpPr>
          <a:xfrm flipH="1">
            <a:off x="6702201" y="3875521"/>
            <a:ext cx="1367411" cy="1483144"/>
            <a:chOff x="4313056" y="979917"/>
            <a:chExt cx="1367410" cy="1483144"/>
          </a:xfrm>
        </p:grpSpPr>
        <p:sp>
          <p:nvSpPr>
            <p:cNvPr id="26" name="Elipse 25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Elipse 26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9" name="Conector reto 28"/>
            <p:cNvCxnSpPr>
              <a:stCxn id="26" idx="3"/>
              <a:endCxn id="27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ixaDeTexto 31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33" name="CaixaDeTexto 32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34" name="Elipse 33"/>
            <p:cNvSpPr/>
            <p:nvPr/>
          </p:nvSpPr>
          <p:spPr bwMode="auto">
            <a:xfrm>
              <a:off x="5074018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7" name="Conector reto 36"/>
            <p:cNvCxnSpPr>
              <a:stCxn id="27" idx="5"/>
              <a:endCxn id="34" idx="0"/>
            </p:cNvCxnSpPr>
            <p:nvPr/>
          </p:nvCxnSpPr>
          <p:spPr>
            <a:xfrm>
              <a:off x="4821142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aixaDeTexto 39"/>
            <p:cNvSpPr txBox="1"/>
            <p:nvPr/>
          </p:nvSpPr>
          <p:spPr>
            <a:xfrm>
              <a:off x="4934708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cxnSp>
        <p:nvCxnSpPr>
          <p:cNvPr id="46" name="Conector de seta reta 45"/>
          <p:cNvCxnSpPr/>
          <p:nvPr/>
        </p:nvCxnSpPr>
        <p:spPr>
          <a:xfrm flipH="1" flipV="1">
            <a:off x="4432691" y="2706972"/>
            <a:ext cx="2011519" cy="3029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 flipH="1" flipV="1">
            <a:off x="4067946" y="3506190"/>
            <a:ext cx="2472159" cy="7743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lchete esquerdo 27"/>
          <p:cNvSpPr/>
          <p:nvPr/>
        </p:nvSpPr>
        <p:spPr>
          <a:xfrm>
            <a:off x="1378521" y="2001238"/>
            <a:ext cx="113900" cy="200382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848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Remoção na árvore AVL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92" y="1398589"/>
            <a:ext cx="8385911" cy="4278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Existem 3 tipos de remoção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Nó folha (sem filhos)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Nó com 1 filho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Nó com 2 filhos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Os 3 tipos de remoção trabalham juntos. A remoção sempre remove um elemento específico da árvore, o qual pode ser um nó folha, ter um ou dois filhos</a:t>
            </a:r>
          </a:p>
        </p:txBody>
      </p:sp>
    </p:spTree>
    <p:extLst>
      <p:ext uri="{BB962C8B-B14F-4D97-AF65-F5344CB8AC3E}">
        <p14:creationId xmlns:p14="http://schemas.microsoft.com/office/powerpoint/2010/main" val="7314079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Remoção na árvore AVL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92" y="1398590"/>
            <a:ext cx="8385911" cy="381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Cuidado: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Não se pode remover de uma árvore vazia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Removendo o último nó, a árvore fica vazia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Balanceamento: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Valem as mesmas regras da inserção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Remover um nó da </a:t>
            </a:r>
            <a:r>
              <a:rPr lang="pt-BR" dirty="0" err="1">
                <a:solidFill>
                  <a:srgbClr val="FFFFFF"/>
                </a:solidFill>
              </a:rPr>
              <a:t>sub-árvore</a:t>
            </a:r>
            <a:r>
              <a:rPr lang="pt-BR" dirty="0">
                <a:solidFill>
                  <a:srgbClr val="FFFFFF"/>
                </a:solidFill>
              </a:rPr>
              <a:t> da direita equivale a inserir um nó na </a:t>
            </a:r>
            <a:r>
              <a:rPr lang="pt-BR" dirty="0" err="1">
                <a:solidFill>
                  <a:srgbClr val="FFFFFF"/>
                </a:solidFill>
              </a:rPr>
              <a:t>sub-árvore</a:t>
            </a:r>
            <a:r>
              <a:rPr lang="pt-BR" dirty="0">
                <a:solidFill>
                  <a:srgbClr val="FFFFFF"/>
                </a:solidFill>
              </a:rPr>
              <a:t> da esquerda</a:t>
            </a:r>
          </a:p>
        </p:txBody>
      </p:sp>
    </p:spTree>
    <p:extLst>
      <p:ext uri="{BB962C8B-B14F-4D97-AF65-F5344CB8AC3E}">
        <p14:creationId xmlns:p14="http://schemas.microsoft.com/office/powerpoint/2010/main" val="1929703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749597"/>
            <a:ext cx="8587399" cy="4678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raiz,valor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função que remove o nó e trata os deslocamentos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en-US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procuraMenor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atual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(veremos o código a seguir...)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função que busca o nó para remoção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*raiz,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valor) {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(veremos o código a seguir...)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1767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251521" y="749600"/>
            <a:ext cx="8712968" cy="5429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remove_ArvAVL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*raiz,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valor)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(*raiz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== NULL)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(“valor inexistente!\n”);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res;</a:t>
            </a:r>
            <a:endParaRPr lang="pt-BR" sz="1800" spc="-15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(valor &lt;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b="1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 res=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remove_ArvAVL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(&amp;(raiz)-&gt;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, valor) ) == 1 </a:t>
            </a:r>
            <a:r>
              <a:rPr lang="pt-BR" sz="1800" b="1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fatorBalanceamento_NO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(*raiz) &gt;= 2 ){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 &lt;=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t-BR" sz="1800" spc="-15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RotacaoRL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endParaRPr lang="pt-BR" sz="1800" spc="-15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rotina segue </a:t>
            </a: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32043" y="433320"/>
            <a:ext cx="3502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pc="-15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busca o nó a ser removido</a:t>
            </a:r>
          </a:p>
        </p:txBody>
      </p:sp>
      <p:sp>
        <p:nvSpPr>
          <p:cNvPr id="5" name="Colchete esquerdo 4"/>
          <p:cNvSpPr/>
          <p:nvPr/>
        </p:nvSpPr>
        <p:spPr>
          <a:xfrm>
            <a:off x="358141" y="2564904"/>
            <a:ext cx="109404" cy="266429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lchete esquerdo 6"/>
          <p:cNvSpPr/>
          <p:nvPr/>
        </p:nvSpPr>
        <p:spPr>
          <a:xfrm>
            <a:off x="858231" y="3212976"/>
            <a:ext cx="45719" cy="165618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8" name="Grupo 7"/>
          <p:cNvGrpSpPr/>
          <p:nvPr/>
        </p:nvGrpSpPr>
        <p:grpSpPr>
          <a:xfrm flipH="1">
            <a:off x="6524346" y="3862603"/>
            <a:ext cx="1991363" cy="1505003"/>
            <a:chOff x="3689103" y="979917"/>
            <a:chExt cx="1991363" cy="1505003"/>
          </a:xfrm>
        </p:grpSpPr>
        <p:sp>
          <p:nvSpPr>
            <p:cNvPr id="9" name="Elipse 8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9" idx="3"/>
              <a:endCxn id="10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3828413" y="201045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5" name="Conector reto 14"/>
            <p:cNvCxnSpPr>
              <a:stCxn id="10" idx="3"/>
              <a:endCxn id="14" idx="0"/>
            </p:cNvCxnSpPr>
            <p:nvPr/>
          </p:nvCxnSpPr>
          <p:spPr>
            <a:xfrm flipH="1">
              <a:off x="4044437" y="1892604"/>
              <a:ext cx="471201" cy="1178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3689103" y="206952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grpSp>
        <p:nvGrpSpPr>
          <p:cNvPr id="17" name="Grupo 16"/>
          <p:cNvGrpSpPr/>
          <p:nvPr/>
        </p:nvGrpSpPr>
        <p:grpSpPr>
          <a:xfrm flipH="1">
            <a:off x="5510469" y="4834971"/>
            <a:ext cx="1367411" cy="1483144"/>
            <a:chOff x="4313056" y="979917"/>
            <a:chExt cx="1367410" cy="1483144"/>
          </a:xfrm>
        </p:grpSpPr>
        <p:sp>
          <p:nvSpPr>
            <p:cNvPr id="18" name="Elipse 17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9" name="Elipse 18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0" name="Conector reto 19"/>
            <p:cNvCxnSpPr>
              <a:stCxn id="18" idx="3"/>
              <a:endCxn id="19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23" name="Elipse 22"/>
            <p:cNvSpPr/>
            <p:nvPr/>
          </p:nvSpPr>
          <p:spPr bwMode="auto">
            <a:xfrm>
              <a:off x="5074018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4" name="Conector reto 23"/>
            <p:cNvCxnSpPr>
              <a:stCxn id="19" idx="5"/>
              <a:endCxn id="23" idx="0"/>
            </p:cNvCxnSpPr>
            <p:nvPr/>
          </p:nvCxnSpPr>
          <p:spPr>
            <a:xfrm>
              <a:off x="4821142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/>
            <p:cNvSpPr txBox="1"/>
            <p:nvPr/>
          </p:nvSpPr>
          <p:spPr>
            <a:xfrm>
              <a:off x="4934708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cxnSp>
        <p:nvCxnSpPr>
          <p:cNvPr id="26" name="Conector de seta reta 25"/>
          <p:cNvCxnSpPr/>
          <p:nvPr/>
        </p:nvCxnSpPr>
        <p:spPr>
          <a:xfrm flipH="1" flipV="1">
            <a:off x="3710260" y="3954730"/>
            <a:ext cx="2669699" cy="1659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flipH="1" flipV="1">
            <a:off x="3548845" y="4743212"/>
            <a:ext cx="1887253" cy="4859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798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7" y="4695530"/>
            <a:ext cx="7379509" cy="461665"/>
          </a:xfrm>
        </p:spPr>
        <p:txBody>
          <a:bodyPr/>
          <a:lstStyle/>
          <a:p>
            <a:r>
              <a:rPr lang="pt-BR" dirty="0" smtClean="0"/>
              <a:t>Implementação da árvore AVL, Rotações, Inserção e Remoção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Árvores Binárias Balanceadas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251521" y="749597"/>
            <a:ext cx="8712968" cy="36009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(valor &gt;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b="1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 res=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remove_ArvAVL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(&amp;(raiz)-&gt;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, valor) ) == 1 </a:t>
            </a:r>
            <a:r>
              <a:rPr lang="pt-BR" sz="1800" b="1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fatorBalanceamento_NO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(*raiz) &gt;= 2 ){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 &lt;=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RotacaoLL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t-BR" sz="1800" spc="-15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endParaRPr lang="pt-BR" sz="1800" spc="-15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rotina segue </a:t>
            </a: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32043" y="433320"/>
            <a:ext cx="3502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pc="-15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busca o nó a ser removido</a:t>
            </a:r>
          </a:p>
        </p:txBody>
      </p:sp>
      <p:sp>
        <p:nvSpPr>
          <p:cNvPr id="5" name="Colchete esquerdo 4"/>
          <p:cNvSpPr/>
          <p:nvPr/>
        </p:nvSpPr>
        <p:spPr>
          <a:xfrm>
            <a:off x="358141" y="764704"/>
            <a:ext cx="109404" cy="266429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lchete esquerdo 6"/>
          <p:cNvSpPr/>
          <p:nvPr/>
        </p:nvSpPr>
        <p:spPr>
          <a:xfrm>
            <a:off x="858231" y="1412776"/>
            <a:ext cx="45719" cy="165618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8" name="Grupo 7"/>
          <p:cNvGrpSpPr/>
          <p:nvPr/>
        </p:nvGrpSpPr>
        <p:grpSpPr>
          <a:xfrm>
            <a:off x="6877881" y="2096855"/>
            <a:ext cx="1991363" cy="1505003"/>
            <a:chOff x="3689103" y="979917"/>
            <a:chExt cx="1991363" cy="1505003"/>
          </a:xfrm>
        </p:grpSpPr>
        <p:sp>
          <p:nvSpPr>
            <p:cNvPr id="9" name="Elipse 8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9" idx="3"/>
              <a:endCxn id="10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3828413" y="201045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5" name="Conector reto 14"/>
            <p:cNvCxnSpPr>
              <a:stCxn id="10" idx="3"/>
              <a:endCxn id="14" idx="0"/>
            </p:cNvCxnSpPr>
            <p:nvPr/>
          </p:nvCxnSpPr>
          <p:spPr>
            <a:xfrm flipH="1">
              <a:off x="4044437" y="1892604"/>
              <a:ext cx="471201" cy="1178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3689103" y="206952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5482994" y="2960890"/>
            <a:ext cx="1367411" cy="1483144"/>
            <a:chOff x="4313056" y="979917"/>
            <a:chExt cx="1367410" cy="1483144"/>
          </a:xfrm>
        </p:grpSpPr>
        <p:sp>
          <p:nvSpPr>
            <p:cNvPr id="18" name="Elipse 17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9" name="Elipse 18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0" name="Conector reto 19"/>
            <p:cNvCxnSpPr>
              <a:stCxn id="18" idx="3"/>
              <a:endCxn id="19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23" name="Elipse 22"/>
            <p:cNvSpPr/>
            <p:nvPr/>
          </p:nvSpPr>
          <p:spPr bwMode="auto">
            <a:xfrm>
              <a:off x="5074018" y="198859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4" name="Conector reto 23"/>
            <p:cNvCxnSpPr>
              <a:stCxn id="19" idx="5"/>
              <a:endCxn id="23" idx="0"/>
            </p:cNvCxnSpPr>
            <p:nvPr/>
          </p:nvCxnSpPr>
          <p:spPr>
            <a:xfrm>
              <a:off x="4821142" y="1892604"/>
              <a:ext cx="468900" cy="95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/>
            <p:cNvSpPr txBox="1"/>
            <p:nvPr/>
          </p:nvSpPr>
          <p:spPr>
            <a:xfrm>
              <a:off x="4934708" y="2047662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cxnSp>
        <p:nvCxnSpPr>
          <p:cNvPr id="26" name="Conector de seta reta 25"/>
          <p:cNvCxnSpPr/>
          <p:nvPr/>
        </p:nvCxnSpPr>
        <p:spPr>
          <a:xfrm flipH="1" flipV="1">
            <a:off x="3933669" y="2143069"/>
            <a:ext cx="2669699" cy="1659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flipH="1" flipV="1">
            <a:off x="3500495" y="2926252"/>
            <a:ext cx="1887253" cy="4859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8460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251521" y="749598"/>
            <a:ext cx="8712968" cy="6010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(valor ==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== NULL ||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== NULL)) { </a:t>
            </a:r>
            <a:r>
              <a:rPr lang="pt-BR" sz="1800" spc="-15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 ou 0 filhos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NO *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oldNode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= (*raiz);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*raiz =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*raiz =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oldNode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1800" spc="-15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t-BR" sz="1800" spc="-15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 filhos, substituir pelo nó mais a esquerda da sub da </a:t>
            </a:r>
            <a:r>
              <a:rPr lang="pt-BR" sz="1800" spc="-15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endParaRPr lang="pt-BR" sz="1800" spc="-15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procuraMenor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remove_ArvAVL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(&amp;(*raiz)-&gt;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, 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fatorBalanceamento_NO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(*raiz) &gt;= 2) {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 &lt;=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) )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RotacaoLL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t-BR" sz="1800" spc="-15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RotacaoLR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 res;</a:t>
            </a:r>
            <a:endParaRPr lang="pt-B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1800" spc="-15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32043" y="433320"/>
            <a:ext cx="3502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pc="-15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busca o nó a ser removido</a:t>
            </a:r>
          </a:p>
        </p:txBody>
      </p:sp>
      <p:sp>
        <p:nvSpPr>
          <p:cNvPr id="5" name="Colchete esquerdo 4"/>
          <p:cNvSpPr/>
          <p:nvPr/>
        </p:nvSpPr>
        <p:spPr>
          <a:xfrm>
            <a:off x="358143" y="764704"/>
            <a:ext cx="72007" cy="54006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lchete esquerdo 6"/>
          <p:cNvSpPr/>
          <p:nvPr/>
        </p:nvSpPr>
        <p:spPr>
          <a:xfrm>
            <a:off x="574165" y="1052736"/>
            <a:ext cx="109405" cy="165618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olchete esquerdo 29"/>
          <p:cNvSpPr/>
          <p:nvPr/>
        </p:nvSpPr>
        <p:spPr>
          <a:xfrm>
            <a:off x="827584" y="3789040"/>
            <a:ext cx="144016" cy="172819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olchete esquerdo 30"/>
          <p:cNvSpPr/>
          <p:nvPr/>
        </p:nvSpPr>
        <p:spPr>
          <a:xfrm>
            <a:off x="574165" y="2744925"/>
            <a:ext cx="109405" cy="298833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2429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251521" y="749597"/>
            <a:ext cx="8712968" cy="2991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procura pelo nó mais a esquerda</a:t>
            </a:r>
          </a:p>
          <a:p>
            <a:pPr marL="0" indent="0">
              <a:buNone/>
            </a:pP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procuraMenor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NO* atual)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NO *no1 = atual;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NO *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no2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atual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(no2 != NULL ) {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no1 = no2;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no2 = no2-&gt;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no1;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54534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Características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92" y="1398590"/>
            <a:ext cx="8385911" cy="3200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Para guardar o primeiro nó da árvore utilizamos um “ponteiro para ponteiro”. Ele guardará o endereço da raiz, assim fica mais fácil mudar que é a raiz da árvore se necessário.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Com exceção da </a:t>
            </a:r>
            <a:r>
              <a:rPr lang="pt-BR" b="1" dirty="0">
                <a:solidFill>
                  <a:srgbClr val="FFFFFF"/>
                </a:solidFill>
              </a:rPr>
              <a:t>inserção</a:t>
            </a:r>
            <a:r>
              <a:rPr lang="pt-BR" dirty="0">
                <a:solidFill>
                  <a:srgbClr val="FFFFFF"/>
                </a:solidFill>
              </a:rPr>
              <a:t> e da </a:t>
            </a:r>
            <a:r>
              <a:rPr lang="pt-BR" b="1" dirty="0">
                <a:solidFill>
                  <a:srgbClr val="FFFFFF"/>
                </a:solidFill>
              </a:rPr>
              <a:t>remoção</a:t>
            </a:r>
            <a:r>
              <a:rPr lang="pt-BR" dirty="0">
                <a:solidFill>
                  <a:srgbClr val="FFFFFF"/>
                </a:solidFill>
              </a:rPr>
              <a:t>, as demais funções da </a:t>
            </a:r>
            <a:r>
              <a:rPr lang="pt-BR" b="1" dirty="0">
                <a:solidFill>
                  <a:srgbClr val="FFFFFF"/>
                </a:solidFill>
              </a:rPr>
              <a:t>Árvore AVL</a:t>
            </a:r>
            <a:r>
              <a:rPr lang="pt-BR" dirty="0">
                <a:solidFill>
                  <a:srgbClr val="FFFFFF"/>
                </a:solidFill>
              </a:rPr>
              <a:t> são idênticas a da árvore binária</a:t>
            </a:r>
            <a:endParaRPr lang="pt-B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89"/>
            <a:ext cx="8385911" cy="433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Representação de uma árvore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Altura daquela 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sub-árvore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 *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 *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Criando o 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typo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raiz;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Criando o ponteiro para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ponteiro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Criando os tipos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164289" y="442737"/>
            <a:ext cx="71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NO</a:t>
            </a:r>
            <a:endParaRPr lang="pt-BR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126329"/>
              </p:ext>
            </p:extLst>
          </p:nvPr>
        </p:nvGraphicFramePr>
        <p:xfrm>
          <a:off x="5993853" y="825912"/>
          <a:ext cx="3042644" cy="381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0661"/>
                <a:gridCol w="760661"/>
                <a:gridCol w="760661"/>
                <a:gridCol w="760661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pt-BR" sz="1900" b="0" dirty="0" smtClean="0"/>
                        <a:t>*</a:t>
                      </a:r>
                      <a:r>
                        <a:rPr lang="pt-BR" sz="1900" b="0" dirty="0" err="1" smtClean="0"/>
                        <a:t>esq</a:t>
                      </a:r>
                      <a:endParaRPr lang="pt-BR" sz="1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b="0" dirty="0" err="1" smtClean="0"/>
                        <a:t>info</a:t>
                      </a:r>
                      <a:endParaRPr lang="pt-BR" sz="1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b="0" dirty="0" err="1" smtClean="0"/>
                        <a:t>alt</a:t>
                      </a:r>
                      <a:endParaRPr lang="pt-BR" sz="1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b="0" dirty="0" smtClean="0"/>
                        <a:t>*</a:t>
                      </a:r>
                      <a:r>
                        <a:rPr lang="pt-BR" sz="1900" b="0" dirty="0" err="1" smtClean="0"/>
                        <a:t>dir</a:t>
                      </a:r>
                      <a:endParaRPr lang="pt-BR" sz="1900" b="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upo 2"/>
          <p:cNvGrpSpPr/>
          <p:nvPr/>
        </p:nvGrpSpPr>
        <p:grpSpPr>
          <a:xfrm>
            <a:off x="4313059" y="230188"/>
            <a:ext cx="1973333" cy="1731900"/>
            <a:chOff x="4313056" y="230188"/>
            <a:chExt cx="1973333" cy="1731900"/>
          </a:xfrm>
        </p:grpSpPr>
        <p:sp>
          <p:nvSpPr>
            <p:cNvPr id="4" name="Elipse 3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5" name="Elipse 4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5715031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" name="Conector reto 6"/>
            <p:cNvCxnSpPr>
              <a:stCxn id="4" idx="3"/>
              <a:endCxn id="5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>
              <a:stCxn id="4" idx="5"/>
              <a:endCxn id="6" idx="0"/>
            </p:cNvCxnSpPr>
            <p:nvPr/>
          </p:nvCxnSpPr>
          <p:spPr>
            <a:xfrm>
              <a:off x="5477884" y="1384902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/>
            <p:cNvSpPr txBox="1"/>
            <p:nvPr/>
          </p:nvSpPr>
          <p:spPr>
            <a:xfrm>
              <a:off x="4684669" y="230188"/>
              <a:ext cx="1309182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raiz</a:t>
              </a:r>
              <a:endParaRPr lang="pt-BR" dirty="0"/>
            </a:p>
          </p:txBody>
        </p:sp>
        <p:cxnSp>
          <p:nvCxnSpPr>
            <p:cNvPr id="10" name="Conector de seta reta 9"/>
            <p:cNvCxnSpPr>
              <a:stCxn id="9" idx="2"/>
              <a:endCxn id="4" idx="0"/>
            </p:cNvCxnSpPr>
            <p:nvPr/>
          </p:nvCxnSpPr>
          <p:spPr>
            <a:xfrm flipH="1">
              <a:off x="5325132" y="599520"/>
              <a:ext cx="14128" cy="38039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5575721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NO</a:t>
              </a:r>
              <a:endParaRPr lang="pt-BR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4969799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NO</a:t>
              </a:r>
              <a:endParaRPr lang="pt-BR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NO</a:t>
              </a:r>
              <a:endParaRPr lang="pt-BR" dirty="0"/>
            </a:p>
          </p:txBody>
        </p:sp>
      </p:grpSp>
      <p:sp>
        <p:nvSpPr>
          <p:cNvPr id="18" name="Texto explicativo retangular com cantos arredondados 17"/>
          <p:cNvSpPr/>
          <p:nvPr/>
        </p:nvSpPr>
        <p:spPr bwMode="auto">
          <a:xfrm>
            <a:off x="3634980" y="3568415"/>
            <a:ext cx="5472608" cy="1008112"/>
          </a:xfrm>
          <a:prstGeom prst="wedgeRoundRectCallout">
            <a:avLst>
              <a:gd name="adj1" fmla="val -57611"/>
              <a:gd name="adj2" fmla="val -72292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9" rIns="91436" bIns="45719" numCol="1" rtlCol="0" anchor="ctr" anchorCtr="0" compatLnSpc="1">
            <a:prstTxWarp prst="textNoShape">
              <a:avLst/>
            </a:prstTxWarp>
          </a:bodyPr>
          <a:lstStyle/>
          <a:p>
            <a:pPr algn="ctr" defTabSz="914076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latin typeface="Segoe" pitchFamily="34" charset="0"/>
              </a:rPr>
              <a:t>Precisamos do fator de balanceamento, então guardamos a altura para facilitar.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19" name="Texto explicativo retangular com cantos arredondados 18"/>
          <p:cNvSpPr/>
          <p:nvPr/>
        </p:nvSpPr>
        <p:spPr bwMode="auto">
          <a:xfrm>
            <a:off x="3060016" y="3501010"/>
            <a:ext cx="6041216" cy="1075519"/>
          </a:xfrm>
          <a:prstGeom prst="wedgeRoundRectCallout">
            <a:avLst>
              <a:gd name="adj1" fmla="val -53639"/>
              <a:gd name="adj2" fmla="val -71720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9" rIns="91436" bIns="45719" numCol="1" rtlCol="0" anchor="ctr" anchorCtr="0" compatLnSpc="1">
            <a:prstTxWarp prst="textNoShape">
              <a:avLst/>
            </a:prstTxWarp>
          </a:bodyPr>
          <a:lstStyle/>
          <a:p>
            <a:pPr algn="ctr" defTabSz="914076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latin typeface="Segoe" pitchFamily="34" charset="0"/>
              </a:rPr>
              <a:t>Quando </a:t>
            </a:r>
            <a:r>
              <a:rPr lang="pt-BR" sz="2300" b="1" dirty="0">
                <a:solidFill>
                  <a:schemeClr val="bg1"/>
                </a:solidFill>
                <a:latin typeface="Segoe" pitchFamily="34" charset="0"/>
              </a:rPr>
              <a:t>inserir</a:t>
            </a:r>
            <a:r>
              <a:rPr lang="pt-BR" sz="2300" dirty="0">
                <a:solidFill>
                  <a:schemeClr val="bg1"/>
                </a:solidFill>
                <a:latin typeface="Segoe" pitchFamily="34" charset="0"/>
              </a:rPr>
              <a:t> ou </a:t>
            </a:r>
            <a:r>
              <a:rPr lang="pt-BR" sz="2300" b="1" dirty="0">
                <a:solidFill>
                  <a:schemeClr val="bg1"/>
                </a:solidFill>
                <a:latin typeface="Segoe" pitchFamily="34" charset="0"/>
              </a:rPr>
              <a:t>remover</a:t>
            </a:r>
            <a:r>
              <a:rPr lang="pt-BR" sz="2300" dirty="0">
                <a:solidFill>
                  <a:schemeClr val="bg1"/>
                </a:solidFill>
                <a:latin typeface="Segoe" pitchFamily="34" charset="0"/>
              </a:rPr>
              <a:t> atualizaremos a altura e com isso o </a:t>
            </a:r>
            <a:r>
              <a:rPr lang="pt-BR" sz="2300" dirty="0" err="1">
                <a:solidFill>
                  <a:schemeClr val="bg1"/>
                </a:solidFill>
                <a:latin typeface="Segoe" pitchFamily="34" charset="0"/>
              </a:rPr>
              <a:t>fb</a:t>
            </a:r>
            <a:r>
              <a:rPr lang="pt-BR" sz="2300" dirty="0">
                <a:solidFill>
                  <a:schemeClr val="bg1"/>
                </a:solidFill>
                <a:latin typeface="Segoe" pitchFamily="34" charset="0"/>
              </a:rPr>
              <a:t> será encontrado.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783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89"/>
            <a:ext cx="8385911" cy="5355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calcula a altura de um nó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no)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calcula o fator de balanceamento de um nó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fatorBalanceamento_NO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no){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labs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–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labs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retorna o valor absoluto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calcula o maior valor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maior(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y){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(x&gt;y)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Funções auxiliares (altura,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fb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, maior)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683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Implementando as rotações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92" y="1398592"/>
            <a:ext cx="8385911" cy="18035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As rotações são aplicadas no ancestral mais próximo do nó inserido cujo fator de balanceamento passa a ser +2 ou -2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Esse é o parâmetro das funções  implementadas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6516216" y="3429002"/>
            <a:ext cx="2086400" cy="2115927"/>
            <a:chOff x="6271537" y="4337407"/>
            <a:chExt cx="2086400" cy="2115926"/>
          </a:xfrm>
        </p:grpSpPr>
        <p:sp>
          <p:nvSpPr>
            <p:cNvPr id="6" name="Elipse 5"/>
            <p:cNvSpPr/>
            <p:nvPr/>
          </p:nvSpPr>
          <p:spPr bwMode="auto">
            <a:xfrm>
              <a:off x="6868647" y="433740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</a:p>
          </p:txBody>
        </p:sp>
        <p:sp>
          <p:nvSpPr>
            <p:cNvPr id="7" name="Elipse 6"/>
            <p:cNvSpPr/>
            <p:nvPr/>
          </p:nvSpPr>
          <p:spPr bwMode="auto">
            <a:xfrm>
              <a:off x="6271537" y="4863268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</a:p>
          </p:txBody>
        </p:sp>
        <p:sp>
          <p:nvSpPr>
            <p:cNvPr id="8" name="Elipse 7"/>
            <p:cNvSpPr/>
            <p:nvPr/>
          </p:nvSpPr>
          <p:spPr bwMode="auto">
            <a:xfrm>
              <a:off x="7375424" y="490506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</a:p>
          </p:txBody>
        </p:sp>
        <p:sp>
          <p:nvSpPr>
            <p:cNvPr id="9" name="Elipse 8"/>
            <p:cNvSpPr/>
            <p:nvPr/>
          </p:nvSpPr>
          <p:spPr bwMode="auto">
            <a:xfrm>
              <a:off x="7419403" y="5978864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7925889" y="5460128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</a:p>
          </p:txBody>
        </p:sp>
        <p:cxnSp>
          <p:nvCxnSpPr>
            <p:cNvPr id="11" name="Conector reto 10"/>
            <p:cNvCxnSpPr>
              <a:stCxn id="6" idx="3"/>
              <a:endCxn id="7" idx="0"/>
            </p:cNvCxnSpPr>
            <p:nvPr/>
          </p:nvCxnSpPr>
          <p:spPr>
            <a:xfrm flipH="1">
              <a:off x="6487561" y="4742392"/>
              <a:ext cx="444358" cy="1208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>
              <a:stCxn id="10" idx="3"/>
              <a:endCxn id="9" idx="0"/>
            </p:cNvCxnSpPr>
            <p:nvPr/>
          </p:nvCxnSpPr>
          <p:spPr>
            <a:xfrm flipH="1">
              <a:off x="7635427" y="5865113"/>
              <a:ext cx="353734" cy="11375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>
              <a:stCxn id="6" idx="5"/>
              <a:endCxn id="8" idx="0"/>
            </p:cNvCxnSpPr>
            <p:nvPr/>
          </p:nvCxnSpPr>
          <p:spPr>
            <a:xfrm>
              <a:off x="7237423" y="4742392"/>
              <a:ext cx="354025" cy="16267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>
              <a:stCxn id="8" idx="5"/>
              <a:endCxn id="10" idx="0"/>
            </p:cNvCxnSpPr>
            <p:nvPr/>
          </p:nvCxnSpPr>
          <p:spPr>
            <a:xfrm>
              <a:off x="7744200" y="5310054"/>
              <a:ext cx="397713" cy="15007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Espaço Reservado para Texto 2"/>
          <p:cNvSpPr txBox="1">
            <a:spLocks/>
          </p:cNvSpPr>
          <p:nvPr/>
        </p:nvSpPr>
        <p:spPr>
          <a:xfrm>
            <a:off x="380922" y="3479635"/>
            <a:ext cx="6161801" cy="27576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As rotações </a:t>
            </a:r>
            <a:r>
              <a:rPr lang="pt-BR" b="1" dirty="0">
                <a:solidFill>
                  <a:srgbClr val="FFFFFF"/>
                </a:solidFill>
              </a:rPr>
              <a:t>simples</a:t>
            </a:r>
            <a:r>
              <a:rPr lang="pt-BR" dirty="0">
                <a:solidFill>
                  <a:srgbClr val="FFFFFF"/>
                </a:solidFill>
              </a:rPr>
              <a:t> (LL e RR) atualizam as novas alturas das </a:t>
            </a:r>
            <a:r>
              <a:rPr lang="pt-BR" dirty="0" err="1">
                <a:solidFill>
                  <a:srgbClr val="FFFFFF"/>
                </a:solidFill>
              </a:rPr>
              <a:t>sub-árvores</a:t>
            </a:r>
            <a:endParaRPr lang="pt-BR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As rotações </a:t>
            </a:r>
            <a:r>
              <a:rPr lang="pt-BR" b="1" dirty="0">
                <a:solidFill>
                  <a:srgbClr val="FFFFFF"/>
                </a:solidFill>
              </a:rPr>
              <a:t>duplas</a:t>
            </a:r>
            <a:r>
              <a:rPr lang="pt-BR" dirty="0">
                <a:solidFill>
                  <a:srgbClr val="FFFFFF"/>
                </a:solidFill>
              </a:rPr>
              <a:t> (LR e RL) podem ser implementadas com 2 rotações simples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7756975" y="3717033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-2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0643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91"/>
            <a:ext cx="8385911" cy="36625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RotacaoLL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 *no;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no = 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*raiz;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(*raiz)-&gt;altura = maior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((*raiz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+1;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no-&gt;altura = maior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(*raiz)-&gt;altura 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+1;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*raiz = no;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Implementando as rotações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6027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39553" y="294255"/>
            <a:ext cx="2614347" cy="1473899"/>
            <a:chOff x="3672043" y="979917"/>
            <a:chExt cx="2614346" cy="1473899"/>
          </a:xfrm>
        </p:grpSpPr>
        <p:sp>
          <p:nvSpPr>
            <p:cNvPr id="4" name="Elipse 3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5" name="Elipse 4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5715031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" name="Conector reto 6"/>
            <p:cNvCxnSpPr>
              <a:stCxn id="4" idx="3"/>
              <a:endCxn id="5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>
              <a:stCxn id="4" idx="5"/>
              <a:endCxn id="6" idx="0"/>
            </p:cNvCxnSpPr>
            <p:nvPr/>
          </p:nvCxnSpPr>
          <p:spPr>
            <a:xfrm>
              <a:off x="5477884" y="1384902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5575721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4969797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24" name="Elipse 23"/>
            <p:cNvSpPr/>
            <p:nvPr/>
          </p:nvSpPr>
          <p:spPr bwMode="auto">
            <a:xfrm>
              <a:off x="3811353" y="197934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5" name="Elipse 24"/>
            <p:cNvSpPr/>
            <p:nvPr/>
          </p:nvSpPr>
          <p:spPr bwMode="auto">
            <a:xfrm>
              <a:off x="5074018" y="197934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6" name="Conector reto 25"/>
            <p:cNvCxnSpPr>
              <a:stCxn id="5" idx="3"/>
              <a:endCxn id="24" idx="0"/>
            </p:cNvCxnSpPr>
            <p:nvPr/>
          </p:nvCxnSpPr>
          <p:spPr>
            <a:xfrm flipH="1">
              <a:off x="4027377" y="1892604"/>
              <a:ext cx="488261" cy="86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5" idx="5"/>
              <a:endCxn id="25" idx="0"/>
            </p:cNvCxnSpPr>
            <p:nvPr/>
          </p:nvCxnSpPr>
          <p:spPr>
            <a:xfrm>
              <a:off x="4821142" y="1892604"/>
              <a:ext cx="468900" cy="86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aixaDeTexto 27"/>
            <p:cNvSpPr txBox="1"/>
            <p:nvPr/>
          </p:nvSpPr>
          <p:spPr>
            <a:xfrm>
              <a:off x="4934708" y="2038417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E</a:t>
              </a:r>
              <a:endParaRPr lang="pt-BR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3672043" y="2038417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D</a:t>
              </a:r>
              <a:endParaRPr lang="pt-BR" dirty="0"/>
            </a:p>
          </p:txBody>
        </p:sp>
      </p:grpSp>
      <p:sp>
        <p:nvSpPr>
          <p:cNvPr id="37" name="CaixaDeTexto 36"/>
          <p:cNvSpPr txBox="1"/>
          <p:nvPr/>
        </p:nvSpPr>
        <p:spPr>
          <a:xfrm>
            <a:off x="2339753" y="260649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fb</a:t>
            </a:r>
            <a:r>
              <a:rPr lang="pt-BR" dirty="0"/>
              <a:t> = +1</a:t>
            </a:r>
            <a:endParaRPr lang="pt-BR" dirty="0"/>
          </a:p>
        </p:txBody>
      </p:sp>
      <p:grpSp>
        <p:nvGrpSpPr>
          <p:cNvPr id="41" name="Grupo 40"/>
          <p:cNvGrpSpPr/>
          <p:nvPr/>
        </p:nvGrpSpPr>
        <p:grpSpPr>
          <a:xfrm>
            <a:off x="17575" y="3642989"/>
            <a:ext cx="825695" cy="571627"/>
            <a:chOff x="3048931" y="2384332"/>
            <a:chExt cx="825694" cy="571626"/>
          </a:xfrm>
        </p:grpSpPr>
        <p:sp>
          <p:nvSpPr>
            <p:cNvPr id="38" name="Elipse 37"/>
            <p:cNvSpPr/>
            <p:nvPr/>
          </p:nvSpPr>
          <p:spPr bwMode="auto">
            <a:xfrm>
              <a:off x="3188241" y="248148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9" name="Conector reto 38"/>
            <p:cNvCxnSpPr>
              <a:endCxn id="38" idx="0"/>
            </p:cNvCxnSpPr>
            <p:nvPr/>
          </p:nvCxnSpPr>
          <p:spPr>
            <a:xfrm flipH="1">
              <a:off x="3404265" y="2384332"/>
              <a:ext cx="470360" cy="97157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aixaDeTexto 39"/>
            <p:cNvSpPr txBox="1"/>
            <p:nvPr/>
          </p:nvSpPr>
          <p:spPr>
            <a:xfrm>
              <a:off x="3048931" y="2540558"/>
              <a:ext cx="710667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F</a:t>
              </a:r>
              <a:endParaRPr lang="pt-BR" dirty="0"/>
            </a:p>
          </p:txBody>
        </p:sp>
      </p:grpSp>
      <p:sp>
        <p:nvSpPr>
          <p:cNvPr id="42" name="CaixaDeTexto 41"/>
          <p:cNvSpPr txBox="1"/>
          <p:nvPr/>
        </p:nvSpPr>
        <p:spPr>
          <a:xfrm>
            <a:off x="1706917" y="809408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2989143" y="809408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1085465" y="132310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2367689" y="132310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grpSp>
        <p:nvGrpSpPr>
          <p:cNvPr id="46" name="Grupo 45"/>
          <p:cNvGrpSpPr/>
          <p:nvPr/>
        </p:nvGrpSpPr>
        <p:grpSpPr>
          <a:xfrm>
            <a:off x="539553" y="2239975"/>
            <a:ext cx="2614347" cy="1473899"/>
            <a:chOff x="3672043" y="979917"/>
            <a:chExt cx="2614346" cy="1473899"/>
          </a:xfrm>
        </p:grpSpPr>
        <p:sp>
          <p:nvSpPr>
            <p:cNvPr id="47" name="Elipse 46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48" name="Elipse 47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49" name="Elipse 48"/>
            <p:cNvSpPr/>
            <p:nvPr/>
          </p:nvSpPr>
          <p:spPr bwMode="auto">
            <a:xfrm>
              <a:off x="5715031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50" name="Conector reto 49"/>
            <p:cNvCxnSpPr>
              <a:stCxn id="47" idx="3"/>
              <a:endCxn id="48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to 50"/>
            <p:cNvCxnSpPr>
              <a:stCxn id="47" idx="5"/>
              <a:endCxn id="49" idx="0"/>
            </p:cNvCxnSpPr>
            <p:nvPr/>
          </p:nvCxnSpPr>
          <p:spPr>
            <a:xfrm>
              <a:off x="5477884" y="1384902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aixaDeTexto 51"/>
            <p:cNvSpPr txBox="1"/>
            <p:nvPr/>
          </p:nvSpPr>
          <p:spPr>
            <a:xfrm>
              <a:off x="5575721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4969797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55" name="Elipse 54"/>
            <p:cNvSpPr/>
            <p:nvPr/>
          </p:nvSpPr>
          <p:spPr bwMode="auto">
            <a:xfrm>
              <a:off x="3811353" y="197934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56" name="Elipse 55"/>
            <p:cNvSpPr/>
            <p:nvPr/>
          </p:nvSpPr>
          <p:spPr bwMode="auto">
            <a:xfrm>
              <a:off x="5074018" y="197934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57" name="Conector reto 56"/>
            <p:cNvCxnSpPr>
              <a:stCxn id="48" idx="3"/>
              <a:endCxn id="55" idx="0"/>
            </p:cNvCxnSpPr>
            <p:nvPr/>
          </p:nvCxnSpPr>
          <p:spPr>
            <a:xfrm flipH="1">
              <a:off x="4027377" y="1892604"/>
              <a:ext cx="488261" cy="86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to 57"/>
            <p:cNvCxnSpPr>
              <a:stCxn id="48" idx="5"/>
              <a:endCxn id="56" idx="0"/>
            </p:cNvCxnSpPr>
            <p:nvPr/>
          </p:nvCxnSpPr>
          <p:spPr>
            <a:xfrm>
              <a:off x="4821142" y="1892604"/>
              <a:ext cx="468900" cy="86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CaixaDeTexto 58"/>
            <p:cNvSpPr txBox="1"/>
            <p:nvPr/>
          </p:nvSpPr>
          <p:spPr>
            <a:xfrm>
              <a:off x="4934708" y="2038417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E</a:t>
              </a:r>
              <a:endParaRPr lang="pt-BR" dirty="0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3672043" y="2038417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D</a:t>
              </a:r>
              <a:endParaRPr lang="pt-BR" dirty="0"/>
            </a:p>
          </p:txBody>
        </p:sp>
      </p:grpSp>
      <p:sp>
        <p:nvSpPr>
          <p:cNvPr id="61" name="CaixaDeTexto 60"/>
          <p:cNvSpPr txBox="1"/>
          <p:nvPr/>
        </p:nvSpPr>
        <p:spPr>
          <a:xfrm>
            <a:off x="2339753" y="2206369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>
                <a:solidFill>
                  <a:srgbClr val="FFFF00"/>
                </a:solidFill>
              </a:rPr>
              <a:t>fb</a:t>
            </a:r>
            <a:r>
              <a:rPr lang="pt-BR" dirty="0">
                <a:solidFill>
                  <a:srgbClr val="FFFF00"/>
                </a:solidFill>
              </a:rPr>
              <a:t> = +2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706917" y="275512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+1</a:t>
            </a:r>
            <a:endParaRPr lang="pt-BR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2989143" y="2755128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1085465" y="3268830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+1</a:t>
            </a:r>
            <a:endParaRPr lang="pt-BR" dirty="0"/>
          </a:p>
        </p:txBody>
      </p:sp>
      <p:sp>
        <p:nvSpPr>
          <p:cNvPr id="65" name="CaixaDeTexto 64"/>
          <p:cNvSpPr txBox="1"/>
          <p:nvPr/>
        </p:nvSpPr>
        <p:spPr>
          <a:xfrm>
            <a:off x="2367689" y="326882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621652" y="3802832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67" name="Espaço Reservado para Texto 2"/>
          <p:cNvSpPr txBox="1">
            <a:spLocks/>
          </p:cNvSpPr>
          <p:nvPr/>
        </p:nvSpPr>
        <p:spPr>
          <a:xfrm>
            <a:off x="3877942" y="625024"/>
            <a:ext cx="488505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Árvore AVL e fator de balanceamento de cada nó</a:t>
            </a:r>
          </a:p>
        </p:txBody>
      </p:sp>
      <p:sp>
        <p:nvSpPr>
          <p:cNvPr id="68" name="Espaço Reservado para Texto 2"/>
          <p:cNvSpPr txBox="1">
            <a:spLocks/>
          </p:cNvSpPr>
          <p:nvPr/>
        </p:nvSpPr>
        <p:spPr>
          <a:xfrm>
            <a:off x="3884165" y="2079371"/>
            <a:ext cx="4885059" cy="257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Inserção do nó F na árvore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Árvore ficou desbalanceada no nó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Aplicar rotação LL no nó 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t-BR" sz="2400" dirty="0">
              <a:solidFill>
                <a:srgbClr val="FFFFFF"/>
              </a:solidFill>
            </a:endParaRP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= (*raiz)-&gt;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(*raiz)-&gt;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no-&gt;</a:t>
            </a:r>
            <a:r>
              <a:rPr lang="pt-BR" sz="1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*raiz;</a:t>
            </a:r>
          </a:p>
          <a:p>
            <a:pPr marL="517512" lvl="1" indent="0">
              <a:buNone/>
            </a:pPr>
            <a:r>
              <a:rPr lang="pt-BR" sz="1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*raiz = no;</a:t>
            </a:r>
          </a:p>
        </p:txBody>
      </p:sp>
      <p:grpSp>
        <p:nvGrpSpPr>
          <p:cNvPr id="70" name="Grupo 69"/>
          <p:cNvGrpSpPr/>
          <p:nvPr/>
        </p:nvGrpSpPr>
        <p:grpSpPr>
          <a:xfrm>
            <a:off x="539553" y="4763416"/>
            <a:ext cx="3198132" cy="1497270"/>
            <a:chOff x="3672043" y="979917"/>
            <a:chExt cx="3198132" cy="1497269"/>
          </a:xfrm>
        </p:grpSpPr>
        <p:sp>
          <p:nvSpPr>
            <p:cNvPr id="71" name="Elipse 70"/>
            <p:cNvSpPr/>
            <p:nvPr/>
          </p:nvSpPr>
          <p:spPr bwMode="auto">
            <a:xfrm>
              <a:off x="5109108" y="9799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72" name="Elipse 71"/>
            <p:cNvSpPr/>
            <p:nvPr/>
          </p:nvSpPr>
          <p:spPr bwMode="auto">
            <a:xfrm>
              <a:off x="4452366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73" name="Elipse 72"/>
            <p:cNvSpPr/>
            <p:nvPr/>
          </p:nvSpPr>
          <p:spPr bwMode="auto">
            <a:xfrm>
              <a:off x="5715031" y="148761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4" name="Conector reto 73"/>
            <p:cNvCxnSpPr>
              <a:stCxn id="71" idx="3"/>
              <a:endCxn id="72" idx="0"/>
            </p:cNvCxnSpPr>
            <p:nvPr/>
          </p:nvCxnSpPr>
          <p:spPr>
            <a:xfrm flipH="1">
              <a:off x="4668390" y="1384902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to 74"/>
            <p:cNvCxnSpPr>
              <a:stCxn id="71" idx="5"/>
              <a:endCxn id="73" idx="0"/>
            </p:cNvCxnSpPr>
            <p:nvPr/>
          </p:nvCxnSpPr>
          <p:spPr>
            <a:xfrm>
              <a:off x="5477884" y="1384902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aixaDeTexto 75"/>
            <p:cNvSpPr txBox="1"/>
            <p:nvPr/>
          </p:nvSpPr>
          <p:spPr>
            <a:xfrm>
              <a:off x="5575722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A</a:t>
              </a:r>
              <a:endParaRPr lang="pt-BR" dirty="0"/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4969798" y="101738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B</a:t>
              </a:r>
              <a:endParaRPr lang="pt-BR" dirty="0"/>
            </a:p>
          </p:txBody>
        </p:sp>
        <p:sp>
          <p:nvSpPr>
            <p:cNvPr id="78" name="CaixaDeTexto 77"/>
            <p:cNvSpPr txBox="1"/>
            <p:nvPr/>
          </p:nvSpPr>
          <p:spPr>
            <a:xfrm>
              <a:off x="4313056" y="154668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D</a:t>
              </a:r>
              <a:endParaRPr lang="pt-BR" dirty="0"/>
            </a:p>
          </p:txBody>
        </p:sp>
        <p:sp>
          <p:nvSpPr>
            <p:cNvPr id="79" name="Elipse 78"/>
            <p:cNvSpPr/>
            <p:nvPr/>
          </p:nvSpPr>
          <p:spPr bwMode="auto">
            <a:xfrm>
              <a:off x="3811353" y="197934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80" name="Elipse 79"/>
            <p:cNvSpPr/>
            <p:nvPr/>
          </p:nvSpPr>
          <p:spPr bwMode="auto">
            <a:xfrm>
              <a:off x="5074018" y="197934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81" name="Conector reto 80"/>
            <p:cNvCxnSpPr>
              <a:stCxn id="72" idx="3"/>
              <a:endCxn id="79" idx="0"/>
            </p:cNvCxnSpPr>
            <p:nvPr/>
          </p:nvCxnSpPr>
          <p:spPr>
            <a:xfrm flipH="1">
              <a:off x="4027377" y="1892604"/>
              <a:ext cx="488261" cy="86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to 81"/>
            <p:cNvCxnSpPr>
              <a:stCxn id="73" idx="3"/>
              <a:endCxn id="80" idx="0"/>
            </p:cNvCxnSpPr>
            <p:nvPr/>
          </p:nvCxnSpPr>
          <p:spPr>
            <a:xfrm flipH="1">
              <a:off x="5290042" y="1892604"/>
              <a:ext cx="488261" cy="86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CaixaDeTexto 82"/>
            <p:cNvSpPr txBox="1"/>
            <p:nvPr/>
          </p:nvSpPr>
          <p:spPr>
            <a:xfrm>
              <a:off x="4934708" y="2038417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E</a:t>
              </a:r>
              <a:endParaRPr lang="pt-BR" dirty="0"/>
            </a:p>
          </p:txBody>
        </p:sp>
        <p:sp>
          <p:nvSpPr>
            <p:cNvPr id="84" name="CaixaDeTexto 83"/>
            <p:cNvSpPr txBox="1"/>
            <p:nvPr/>
          </p:nvSpPr>
          <p:spPr>
            <a:xfrm>
              <a:off x="3672043" y="2038418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F</a:t>
              </a:r>
              <a:endParaRPr lang="pt-BR" dirty="0"/>
            </a:p>
          </p:txBody>
        </p:sp>
        <p:sp>
          <p:nvSpPr>
            <p:cNvPr id="97" name="Elipse 96"/>
            <p:cNvSpPr/>
            <p:nvPr/>
          </p:nvSpPr>
          <p:spPr bwMode="auto">
            <a:xfrm>
              <a:off x="6298817" y="200271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9" rIns="91436" bIns="4571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76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98" name="Conector reto 97"/>
            <p:cNvCxnSpPr>
              <a:stCxn id="73" idx="5"/>
              <a:endCxn id="97" idx="0"/>
            </p:cNvCxnSpPr>
            <p:nvPr/>
          </p:nvCxnSpPr>
          <p:spPr>
            <a:xfrm>
              <a:off x="6083807" y="1892604"/>
              <a:ext cx="431034" cy="11011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CaixaDeTexto 98"/>
            <p:cNvSpPr txBox="1"/>
            <p:nvPr/>
          </p:nvSpPr>
          <p:spPr>
            <a:xfrm>
              <a:off x="6159507" y="2061787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</a:t>
              </a:r>
              <a:endParaRPr lang="pt-BR" dirty="0"/>
            </a:p>
          </p:txBody>
        </p:sp>
      </p:grpSp>
      <p:sp>
        <p:nvSpPr>
          <p:cNvPr id="85" name="CaixaDeTexto 84"/>
          <p:cNvSpPr txBox="1"/>
          <p:nvPr/>
        </p:nvSpPr>
        <p:spPr>
          <a:xfrm>
            <a:off x="2339753" y="4729810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fb</a:t>
            </a:r>
            <a:r>
              <a:rPr lang="pt-BR" dirty="0"/>
              <a:t> = 0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1710372" y="5278570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+1</a:t>
            </a:r>
            <a:endParaRPr lang="pt-BR" dirty="0"/>
          </a:p>
        </p:txBody>
      </p:sp>
      <p:sp>
        <p:nvSpPr>
          <p:cNvPr id="87" name="CaixaDeTexto 86"/>
          <p:cNvSpPr txBox="1"/>
          <p:nvPr/>
        </p:nvSpPr>
        <p:spPr>
          <a:xfrm>
            <a:off x="2992597" y="527856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88" name="CaixaDeTexto 87"/>
          <p:cNvSpPr txBox="1"/>
          <p:nvPr/>
        </p:nvSpPr>
        <p:spPr>
          <a:xfrm>
            <a:off x="1088919" y="579227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89" name="CaixaDeTexto 88"/>
          <p:cNvSpPr txBox="1"/>
          <p:nvPr/>
        </p:nvSpPr>
        <p:spPr>
          <a:xfrm>
            <a:off x="2371144" y="579227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90" name="Espaço Reservado para Texto 2"/>
          <p:cNvSpPr txBox="1">
            <a:spLocks/>
          </p:cNvSpPr>
          <p:nvPr/>
        </p:nvSpPr>
        <p:spPr>
          <a:xfrm>
            <a:off x="3881397" y="5094190"/>
            <a:ext cx="488505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</a:rPr>
              <a:t>Árvore balanceada</a:t>
            </a:r>
          </a:p>
        </p:txBody>
      </p:sp>
      <p:sp>
        <p:nvSpPr>
          <p:cNvPr id="91" name="CaixaDeTexto 90"/>
          <p:cNvSpPr txBox="1"/>
          <p:nvPr/>
        </p:nvSpPr>
        <p:spPr>
          <a:xfrm>
            <a:off x="1265310" y="2204864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FF00"/>
                </a:solidFill>
              </a:rPr>
              <a:t>*raiz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92" name="CaixaDeTexto 91"/>
          <p:cNvSpPr txBox="1"/>
          <p:nvPr/>
        </p:nvSpPr>
        <p:spPr>
          <a:xfrm>
            <a:off x="1265310" y="209725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*raiz</a:t>
            </a:r>
            <a:endParaRPr lang="pt-BR" dirty="0"/>
          </a:p>
        </p:txBody>
      </p:sp>
      <p:sp>
        <p:nvSpPr>
          <p:cNvPr id="93" name="CaixaDeTexto 92"/>
          <p:cNvSpPr txBox="1"/>
          <p:nvPr/>
        </p:nvSpPr>
        <p:spPr>
          <a:xfrm>
            <a:off x="1265310" y="4734949"/>
            <a:ext cx="93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*raiz</a:t>
            </a:r>
            <a:endParaRPr lang="pt-BR" dirty="0"/>
          </a:p>
        </p:txBody>
      </p:sp>
      <p:sp>
        <p:nvSpPr>
          <p:cNvPr id="101" name="CaixaDeTexto 100"/>
          <p:cNvSpPr txBox="1"/>
          <p:nvPr/>
        </p:nvSpPr>
        <p:spPr>
          <a:xfrm>
            <a:off x="3646039" y="5786213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102" name="CaixaDeTexto 101"/>
          <p:cNvSpPr txBox="1"/>
          <p:nvPr/>
        </p:nvSpPr>
        <p:spPr>
          <a:xfrm>
            <a:off x="837341" y="2754755"/>
            <a:ext cx="64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FF00"/>
                </a:solidFill>
              </a:rPr>
              <a:t>no</a:t>
            </a:r>
            <a:endParaRPr lang="pt-B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744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92" y="1398591"/>
            <a:ext cx="8385911" cy="36625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RotacaoRR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ArvAVL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 *no;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no = 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*raiz;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(*raiz)-&gt;altura = maior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((*raiz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+1;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no-&gt;altura = maior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altura_NO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(*raiz)-&gt;altura 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+1;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*raiz = no;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91"/>
            <a:ext cx="8382000" cy="664797"/>
          </a:xfrm>
        </p:spPr>
        <p:txBody>
          <a:bodyPr/>
          <a:lstStyle/>
          <a:p>
            <a:pPr defTabSz="914377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Implementando as rotações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7395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1893</TotalTime>
  <Words>4062</Words>
  <Application>Microsoft Office PowerPoint</Application>
  <PresentationFormat>Apresentação na tela (4:3)</PresentationFormat>
  <Paragraphs>463</Paragraphs>
  <Slides>22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Características</vt:lpstr>
      <vt:lpstr>Criando os tipos</vt:lpstr>
      <vt:lpstr>Funções auxiliares (altura, fb, maior)</vt:lpstr>
      <vt:lpstr>Implementando as rotações</vt:lpstr>
      <vt:lpstr>Implementando as rotações</vt:lpstr>
      <vt:lpstr>Apresentação do PowerPoint</vt:lpstr>
      <vt:lpstr>Implementando as rotações</vt:lpstr>
      <vt:lpstr>Apresentação do PowerPoint</vt:lpstr>
      <vt:lpstr>Implementando as rotações</vt:lpstr>
      <vt:lpstr>Inserção na árvore AVL</vt:lpstr>
      <vt:lpstr>Inserção de um valor na árvore</vt:lpstr>
      <vt:lpstr>Inserção de um valor na árvore</vt:lpstr>
      <vt:lpstr>Inserção de um valor na árvore</vt:lpstr>
      <vt:lpstr>Remoção na árvore AVL</vt:lpstr>
      <vt:lpstr>Remoção na árvore AVL</vt:lpstr>
      <vt:lpstr>Remoção de um valor na árvore</vt:lpstr>
      <vt:lpstr>Remoção de um valor na árvore</vt:lpstr>
      <vt:lpstr>Remoção de um valor na árvore</vt:lpstr>
      <vt:lpstr>Remoção de um valor na árvore</vt:lpstr>
      <vt:lpstr>Remoção de um valor na árvore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307</cp:revision>
  <dcterms:created xsi:type="dcterms:W3CDTF">2015-06-30T13:28:46Z</dcterms:created>
  <dcterms:modified xsi:type="dcterms:W3CDTF">2020-06-16T21:55:43Z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