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6"/>
  </p:notesMasterIdLst>
  <p:sldIdLst>
    <p:sldId id="257" r:id="rId4"/>
    <p:sldId id="258" r:id="rId5"/>
    <p:sldId id="282" r:id="rId6"/>
    <p:sldId id="283" r:id="rId7"/>
    <p:sldId id="293" r:id="rId8"/>
    <p:sldId id="284" r:id="rId9"/>
    <p:sldId id="285" r:id="rId10"/>
    <p:sldId id="286" r:id="rId11"/>
    <p:sldId id="287" r:id="rId12"/>
    <p:sldId id="281" r:id="rId13"/>
    <p:sldId id="280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703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386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42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21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845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338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2/1/2020 11:23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75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uc.br/index.php/graduacao-computacao-projeto-pedagogic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INFRAESTRUTURA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01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Fomos apresentados a disciplina de Gerência de Infraestrutura de Tecnologia da Informação.</a:t>
            </a: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Caso não tenha criado sua conta no site faça-o;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Faça download da apostila e demais materiais disponíveis para a disciplina.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FEUC. </a:t>
            </a:r>
            <a:r>
              <a:rPr lang="pt-BR" sz="3200" b="0" i="1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Projeto Pedagógico do Curso de Bacharelado em Sistemas de Informação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. Rio de Janeiro, 2013. </a:t>
            </a:r>
            <a:r>
              <a:rPr lang="pt-BR" dirty="0" smtClean="0">
                <a:solidFill>
                  <a:srgbClr val="FFFFFF"/>
                </a:solidFill>
              </a:rPr>
              <a:t>Disponível </a:t>
            </a:r>
            <a:r>
              <a:rPr lang="pt-BR" dirty="0">
                <a:solidFill>
                  <a:srgbClr val="FFFFFF"/>
                </a:solidFill>
              </a:rPr>
              <a:t>em: </a:t>
            </a:r>
            <a:r>
              <a:rPr lang="pt-BR" dirty="0">
                <a:solidFill>
                  <a:srgbClr val="FFFFFF"/>
                </a:solidFill>
                <a:hlinkClick r:id="rId3"/>
              </a:rPr>
              <a:t>http</a:t>
            </a:r>
            <a:r>
              <a:rPr lang="pt-BR">
                <a:solidFill>
                  <a:srgbClr val="FFFFFF"/>
                </a:solidFill>
                <a:hlinkClick r:id="rId3"/>
              </a:rPr>
              <a:t>://</a:t>
            </a:r>
            <a:r>
              <a:rPr lang="pt-BR" smtClean="0">
                <a:solidFill>
                  <a:srgbClr val="FFFFFF"/>
                </a:solidFill>
                <a:hlinkClick r:id="rId3"/>
              </a:rPr>
              <a:t>www.feuc.br/index.php/graduacao-computacao-projeto-pedagogico</a:t>
            </a:r>
            <a:r>
              <a:rPr lang="pt-BR" dirty="0" smtClean="0">
                <a:solidFill>
                  <a:srgbClr val="FFFFFF"/>
                </a:solidFill>
              </a:rPr>
              <a:t>. Acesso em dezembro/2015.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85542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Apresentação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Ementário;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Referências bibliográficas;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</a:t>
            </a:r>
            <a:r>
              <a:rPr lang="pt-BR" dirty="0">
                <a:solidFill>
                  <a:srgbClr val="FFFFFF"/>
                </a:solidFill>
              </a:rPr>
              <a:t>de </a:t>
            </a:r>
            <a:r>
              <a:rPr lang="pt-BR" dirty="0" smtClean="0">
                <a:solidFill>
                  <a:srgbClr val="FFFFFF"/>
                </a:solidFill>
              </a:rPr>
              <a:t>aulas.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1157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Planejar, documentar, medir, controlar e manter a infraestrutura de TI, suportando ambientes tecnológicos cujas infraestruturas precisam ser adequadas em função das constantes mudanças devido à dinâmica de negócios. Identificar e recomendar as melhores oportunidades de uso de tecnologia dentro do cenário de negócios no qual o aluno e a empresa onde atua estão envolvidos, numa visão baseada em tendências, aplicabilidade e custo/benefício, alinhado as melhores práticas de arquitetura </a:t>
            </a:r>
            <a:r>
              <a:rPr lang="pt-BR" dirty="0" smtClean="0"/>
              <a:t>corporativa.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93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756174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Ementário: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1900" dirty="0">
                <a:solidFill>
                  <a:srgbClr val="FFFFFF"/>
                </a:solidFill>
              </a:rPr>
              <a:t>Conceitos, características e gestão de serviços. Gestão dos níveis de serviços. Estudos de viabilidade técnica para projetos de tecnologia da informação; Introdução aos componentes de infraestrutura de TI e suas funções. Gestão de aquisição de hardware e software; Plano de Investimento: PDCA e GPTI. Gestão de custo com ênfase em infraestrutura: ROI, TCO, VPL. Análise do uso de técnicas de racionalização e virtualização em infraestrutura de TI e seus impactos no consumo de energia. Conceitos básicos de projetos de redes. Apresentação e elaboração de plantas de redes. Tipos e simbologias de plantas de redes. </a:t>
            </a:r>
            <a:r>
              <a:rPr lang="pt-BR" sz="1900" dirty="0" err="1">
                <a:solidFill>
                  <a:srgbClr val="FFFFFF"/>
                </a:solidFill>
              </a:rPr>
              <a:t>Confeccionamento</a:t>
            </a:r>
            <a:r>
              <a:rPr lang="pt-BR" sz="1900" dirty="0">
                <a:solidFill>
                  <a:srgbClr val="FFFFFF"/>
                </a:solidFill>
              </a:rPr>
              <a:t> de As-</a:t>
            </a:r>
            <a:r>
              <a:rPr lang="pt-BR" sz="1900" dirty="0" err="1">
                <a:solidFill>
                  <a:srgbClr val="FFFFFF"/>
                </a:solidFill>
              </a:rPr>
              <a:t>built</a:t>
            </a:r>
            <a:r>
              <a:rPr lang="pt-BR" sz="1900" dirty="0">
                <a:solidFill>
                  <a:srgbClr val="FFFFFF"/>
                </a:solidFill>
              </a:rPr>
              <a:t> de redes. Planejamento e coordenação do projeto de redes. Conhecendo os materiais de aplicação no projeto de redes. Elaboração de escopo. Padronização de Projetos de Redes. Normas ANSI/EIA/TIA - 568-A, ANSI/EIA/TIA - 568-B.1, ANSI/EIA/TIA - 568-B.2, ANSI/EIA/TIA - 568-B.3, ANSI/EIA/TIA - 606-A, ANSI/EIA/TIA – 942, ANSI/EIA/TIA – 942, NR 35, NR 18. Dimensionamento do projeto de forma geral (custo e infraestrutura). Outsourcing e </a:t>
            </a:r>
            <a:r>
              <a:rPr lang="pt-BR" sz="1900" dirty="0" err="1">
                <a:solidFill>
                  <a:srgbClr val="FFFFFF"/>
                </a:solidFill>
              </a:rPr>
              <a:t>Insourcing</a:t>
            </a:r>
            <a:r>
              <a:rPr lang="pt-BR" sz="1900" dirty="0">
                <a:solidFill>
                  <a:srgbClr val="FFFFFF"/>
                </a:solidFill>
              </a:rPr>
              <a:t> em TI. Service Desk.</a:t>
            </a:r>
            <a:endParaRPr lang="pt-BR" sz="1900" b="0" i="0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01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48478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Aulas expositivas, exercícios teóricos, prática com base em estudos de caso, trabalhos em grupo, apresentação de slides e diagramas, pesquisas e exercícios em laboratório de informática com </a:t>
            </a:r>
            <a:r>
              <a:rPr lang="pt-BR" dirty="0" smtClean="0"/>
              <a:t>ferramentas.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089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936736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Referências: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OLIVEIRA, F. B. (Org.).Tecnologia da Informação e da comunicação: a busca de uma visão ampla e estruturada. São Paulo: Pearson, 2007. (</a:t>
            </a:r>
            <a:r>
              <a:rPr lang="pt-BR" sz="2000" dirty="0" err="1"/>
              <a:t>BVirtual</a:t>
            </a:r>
            <a:r>
              <a:rPr lang="pt-BR" sz="2000" dirty="0"/>
              <a:t>) 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FERNANDES, A. A., Implantando a governança de TI: da estratégia à gestão dos processos e serviços, São Paulo: </a:t>
            </a:r>
            <a:r>
              <a:rPr lang="pt-BR" sz="2000" dirty="0" err="1"/>
              <a:t>Brasport</a:t>
            </a:r>
            <a:r>
              <a:rPr lang="pt-BR" sz="2000" dirty="0"/>
              <a:t>, 2008. 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DAY, George S., SCHOEMAKER, </a:t>
            </a:r>
            <a:r>
              <a:rPr lang="pt-BR" sz="2000" dirty="0" err="1"/>
              <a:t>Pual</a:t>
            </a:r>
            <a:r>
              <a:rPr lang="pt-BR" sz="2000" dirty="0"/>
              <a:t> J. H.; GUNTHER, Robert E. Gestão de tecnologias emergentes: a visão de </a:t>
            </a:r>
            <a:r>
              <a:rPr lang="pt-BR" sz="2000" dirty="0" err="1"/>
              <a:t>Wharton</a:t>
            </a:r>
            <a:r>
              <a:rPr lang="pt-BR" sz="2000" dirty="0"/>
              <a:t> </a:t>
            </a:r>
            <a:r>
              <a:rPr lang="pt-BR" sz="2000" dirty="0" err="1"/>
              <a:t>Schools</a:t>
            </a:r>
            <a:r>
              <a:rPr lang="pt-BR" sz="2000" dirty="0"/>
              <a:t>. Porto Alegre: </a:t>
            </a:r>
            <a:r>
              <a:rPr lang="pt-BR" sz="2000" dirty="0" err="1"/>
              <a:t>Bookman</a:t>
            </a:r>
            <a:r>
              <a:rPr lang="pt-BR" sz="2000" dirty="0"/>
              <a:t>, 2003. 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INFORMATION SYSTEMS AUDIT AND CONTROL ASSOCIATION. The </a:t>
            </a:r>
            <a:r>
              <a:rPr lang="pt-BR" sz="2000" dirty="0" err="1"/>
              <a:t>Control</a:t>
            </a:r>
            <a:r>
              <a:rPr lang="pt-BR" sz="2000" dirty="0"/>
              <a:t> </a:t>
            </a:r>
            <a:r>
              <a:rPr lang="pt-BR" sz="2000" dirty="0" err="1"/>
              <a:t>Objectives</a:t>
            </a:r>
            <a:r>
              <a:rPr lang="pt-BR" sz="2000" dirty="0"/>
              <a:t> for </a:t>
            </a:r>
            <a:r>
              <a:rPr lang="pt-BR" sz="2000" dirty="0" err="1"/>
              <a:t>Information</a:t>
            </a:r>
            <a:r>
              <a:rPr lang="pt-BR" sz="2000" dirty="0"/>
              <a:t> </a:t>
            </a:r>
            <a:r>
              <a:rPr lang="pt-BR" sz="2000" dirty="0" err="1"/>
              <a:t>and</a:t>
            </a:r>
            <a:r>
              <a:rPr lang="pt-BR" sz="2000" dirty="0"/>
              <a:t> </a:t>
            </a:r>
            <a:r>
              <a:rPr lang="pt-BR" sz="2000" dirty="0" err="1"/>
              <a:t>Related</a:t>
            </a:r>
            <a:r>
              <a:rPr lang="pt-BR" sz="2000" dirty="0"/>
              <a:t> Technologies (COBIT). Disponível em http://www.isaca .</a:t>
            </a:r>
            <a:r>
              <a:rPr lang="pt-BR" sz="2000" dirty="0" err="1"/>
              <a:t>org</a:t>
            </a:r>
            <a:r>
              <a:rPr lang="pt-BR" sz="2000" dirty="0"/>
              <a:t>/</a:t>
            </a:r>
            <a:r>
              <a:rPr lang="pt-BR" sz="2000" dirty="0" err="1"/>
              <a:t>cobit</a:t>
            </a:r>
            <a:r>
              <a:rPr lang="pt-BR" sz="2000" dirty="0"/>
              <a:t>. (on-line) 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COUGO, Paulo Sérgio. ITIL: guia de implantação. Rio de Janeiro: </a:t>
            </a:r>
            <a:r>
              <a:rPr lang="pt-BR" sz="2000" dirty="0" err="1"/>
              <a:t>Elsevier</a:t>
            </a:r>
            <a:r>
              <a:rPr lang="pt-BR" sz="2000" dirty="0"/>
              <a:t>, 2012 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000" dirty="0"/>
              <a:t>BONI, Jan Van. ITIL: guia de referência. Rio de Janeiro: </a:t>
            </a:r>
            <a:r>
              <a:rPr lang="pt-BR" sz="2000" dirty="0" err="1"/>
              <a:t>Elsevier</a:t>
            </a:r>
            <a:r>
              <a:rPr lang="pt-BR" sz="2000" dirty="0"/>
              <a:t>, 2012 .</a:t>
            </a:r>
            <a:endParaRPr lang="pt-BR" sz="28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34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Avaliação:</a:t>
            </a:r>
            <a:endParaRPr lang="pt-BR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Prova;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Trabalho em grupo;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Prova</a:t>
            </a:r>
            <a:r>
              <a:rPr lang="pt-BR" dirty="0">
                <a:solidFill>
                  <a:srgbClr val="FFFFFF"/>
                </a:solidFill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57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82108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das Aulas: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01 - </a:t>
            </a:r>
            <a:r>
              <a:rPr lang="pt-BR" sz="2200" dirty="0" smtClean="0">
                <a:solidFill>
                  <a:srgbClr val="FFFFFF"/>
                </a:solidFill>
              </a:rPr>
              <a:t>Apresentação;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02 - Metodologias e boas práticas;</a:t>
            </a:r>
            <a:endParaRPr lang="pt-BR" sz="2200" dirty="0" smtClean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03 - </a:t>
            </a:r>
            <a:r>
              <a:rPr lang="pt-BR" sz="2200" dirty="0" smtClean="0">
                <a:solidFill>
                  <a:srgbClr val="FFFFFF"/>
                </a:solidFill>
              </a:rPr>
              <a:t>CARNAVAL;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04 - Plano de investimento e gestão de custos;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05 </a:t>
            </a:r>
            <a:r>
              <a:rPr lang="pt-BR" sz="2200" dirty="0">
                <a:solidFill>
                  <a:srgbClr val="FFFFFF"/>
                </a:solidFill>
              </a:rPr>
              <a:t>- Out </a:t>
            </a:r>
            <a:r>
              <a:rPr lang="pt-BR" sz="2200" dirty="0" smtClean="0">
                <a:solidFill>
                  <a:srgbClr val="FFFFFF"/>
                </a:solidFill>
              </a:rPr>
              <a:t>e </a:t>
            </a:r>
            <a:r>
              <a:rPr lang="pt-BR" sz="2200" dirty="0" err="1" smtClean="0">
                <a:solidFill>
                  <a:srgbClr val="FFFFFF"/>
                </a:solidFill>
              </a:rPr>
              <a:t>Insourcing</a:t>
            </a:r>
            <a:r>
              <a:rPr lang="pt-BR" sz="2200" dirty="0" smtClean="0">
                <a:solidFill>
                  <a:srgbClr val="FFFFFF"/>
                </a:solidFill>
              </a:rPr>
              <a:t>, Help e Service Desk;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06 - Gerenciamento </a:t>
            </a:r>
            <a:r>
              <a:rPr lang="pt-BR" sz="2200" dirty="0" smtClean="0">
                <a:solidFill>
                  <a:srgbClr val="FFFFFF"/>
                </a:solidFill>
              </a:rPr>
              <a:t>de serviços de TI;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07 - Estratégia </a:t>
            </a:r>
            <a:r>
              <a:rPr lang="pt-BR" sz="2200" dirty="0" smtClean="0">
                <a:solidFill>
                  <a:srgbClr val="FFFFFF"/>
                </a:solidFill>
              </a:rPr>
              <a:t>de serviço;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08 - Desenho </a:t>
            </a:r>
            <a:r>
              <a:rPr lang="pt-BR" sz="2200" dirty="0" smtClean="0">
                <a:solidFill>
                  <a:srgbClr val="FFFFFF"/>
                </a:solidFill>
              </a:rPr>
              <a:t>de serviço;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09 - Transição </a:t>
            </a:r>
            <a:r>
              <a:rPr lang="pt-BR" sz="2200" dirty="0" smtClean="0">
                <a:solidFill>
                  <a:srgbClr val="FFFFFF"/>
                </a:solidFill>
              </a:rPr>
              <a:t>de serviço;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10 - </a:t>
            </a:r>
            <a:r>
              <a:rPr lang="pt-BR" sz="2200" dirty="0" smtClean="0">
                <a:solidFill>
                  <a:srgbClr val="FFFFFF"/>
                </a:solidFill>
              </a:rPr>
              <a:t>Operação de serviço;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11 </a:t>
            </a:r>
            <a:r>
              <a:rPr lang="pt-BR" sz="2200" dirty="0" smtClean="0">
                <a:solidFill>
                  <a:srgbClr val="FFFFFF"/>
                </a:solidFill>
              </a:rPr>
              <a:t>- Melhoria continuada;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>
                <a:solidFill>
                  <a:srgbClr val="FFFFFF"/>
                </a:solidFill>
              </a:rPr>
              <a:t>12 - </a:t>
            </a:r>
            <a:r>
              <a:rPr lang="pt-BR" sz="2200" dirty="0" smtClean="0">
                <a:solidFill>
                  <a:srgbClr val="FFFFFF"/>
                </a:solidFill>
              </a:rPr>
              <a:t>Revisão;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376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Apresentação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2339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Planejamento das Aulas: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13 </a:t>
            </a:r>
            <a:r>
              <a:rPr lang="pt-BR" sz="2200" dirty="0">
                <a:solidFill>
                  <a:srgbClr val="FFFFFF"/>
                </a:solidFill>
              </a:rPr>
              <a:t>- 1ª </a:t>
            </a:r>
            <a:r>
              <a:rPr lang="pt-BR" sz="2200" dirty="0" smtClean="0">
                <a:solidFill>
                  <a:srgbClr val="FFFFFF"/>
                </a:solidFill>
              </a:rPr>
              <a:t>AVALIAÇÃO;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14 - Projetos de rede e padrões;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15 - Cabeamento de rede;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16 </a:t>
            </a:r>
            <a:r>
              <a:rPr lang="pt-BR" sz="2200" dirty="0">
                <a:solidFill>
                  <a:srgbClr val="FFFFFF"/>
                </a:solidFill>
              </a:rPr>
              <a:t>- Infraestrutura elétrica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17 - Criação de projetos;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18 -</a:t>
            </a:r>
            <a:r>
              <a:rPr lang="pt-BR" sz="2200" dirty="0">
                <a:solidFill>
                  <a:srgbClr val="FFFFFF"/>
                </a:solidFill>
              </a:rPr>
              <a:t> Criação de projetos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19 -</a:t>
            </a:r>
            <a:r>
              <a:rPr lang="pt-BR" sz="2200" dirty="0">
                <a:solidFill>
                  <a:srgbClr val="FFFFFF"/>
                </a:solidFill>
              </a:rPr>
              <a:t> Criação de projetos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20 - </a:t>
            </a:r>
            <a:r>
              <a:rPr lang="pt-BR" sz="2200" dirty="0">
                <a:solidFill>
                  <a:srgbClr val="FFFFFF"/>
                </a:solidFill>
              </a:rPr>
              <a:t>Criação de projetos</a:t>
            </a:r>
            <a:r>
              <a:rPr lang="pt-BR" sz="2200" dirty="0" smtClean="0">
                <a:solidFill>
                  <a:srgbClr val="FFFFFF"/>
                </a:solidFill>
              </a:rPr>
              <a:t>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21 </a:t>
            </a:r>
            <a:r>
              <a:rPr lang="pt-BR" sz="2200" dirty="0">
                <a:solidFill>
                  <a:srgbClr val="FFFFFF"/>
                </a:solidFill>
              </a:rPr>
              <a:t>- 2ª </a:t>
            </a:r>
            <a:r>
              <a:rPr lang="pt-BR" sz="2200" dirty="0" smtClean="0">
                <a:solidFill>
                  <a:srgbClr val="FFFFFF"/>
                </a:solidFill>
              </a:rPr>
              <a:t>AVALIAÇÃO.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22 </a:t>
            </a:r>
            <a:r>
              <a:rPr lang="pt-BR" sz="2200" dirty="0">
                <a:solidFill>
                  <a:srgbClr val="FFFFFF"/>
                </a:solidFill>
              </a:rPr>
              <a:t>- REVISÃO </a:t>
            </a:r>
            <a:r>
              <a:rPr lang="pt-BR" sz="2200" dirty="0" smtClean="0">
                <a:solidFill>
                  <a:srgbClr val="FFFFFF"/>
                </a:solidFill>
              </a:rPr>
              <a:t>GERAL.</a:t>
            </a:r>
            <a:endParaRPr lang="pt-BR" sz="2200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200" dirty="0" smtClean="0">
                <a:solidFill>
                  <a:srgbClr val="FFFFFF"/>
                </a:solidFill>
              </a:rPr>
              <a:t>23 </a:t>
            </a:r>
            <a:r>
              <a:rPr lang="pt-BR" sz="2200" dirty="0">
                <a:solidFill>
                  <a:srgbClr val="FFFFFF"/>
                </a:solidFill>
              </a:rPr>
              <a:t>- 3ª </a:t>
            </a:r>
            <a:r>
              <a:rPr lang="pt-BR" sz="2200" dirty="0" smtClean="0">
                <a:solidFill>
                  <a:srgbClr val="FFFFFF"/>
                </a:solidFill>
              </a:rPr>
              <a:t>AVALIAÇÃO.</a:t>
            </a:r>
            <a:endParaRPr lang="pt-BR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9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210</TotalTime>
  <Words>2065</Words>
  <Application>Microsoft Office PowerPoint</Application>
  <PresentationFormat>Apresentação na tela (4:3)</PresentationFormat>
  <Paragraphs>115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INFRAESTRUTURA DE TI</vt:lpstr>
      <vt:lpstr>Conteúdo</vt:lpstr>
      <vt:lpstr>Apresentação</vt:lpstr>
      <vt:lpstr>Apresentação</vt:lpstr>
      <vt:lpstr>Apresentação</vt:lpstr>
      <vt:lpstr>Apresentação</vt:lpstr>
      <vt:lpstr>Apresentação</vt:lpstr>
      <vt:lpstr>Apresentação</vt:lpstr>
      <vt:lpstr>Apresentação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Infraestrutura de TI</dc:title>
  <dc:creator>varajao</dc:creator>
  <cp:keywords/>
  <cp:lastModifiedBy>varajao</cp:lastModifiedBy>
  <cp:revision>5</cp:revision>
  <dcterms:created xsi:type="dcterms:W3CDTF">2015-06-30T13:28:46Z</dcterms:created>
  <dcterms:modified xsi:type="dcterms:W3CDTF">2020-02-01T14:24:12Z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