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5"/>
  </p:notesMasterIdLst>
  <p:sldIdLst>
    <p:sldId id="257" r:id="rId4"/>
    <p:sldId id="258" r:id="rId5"/>
    <p:sldId id="285" r:id="rId6"/>
    <p:sldId id="282" r:id="rId7"/>
    <p:sldId id="287" r:id="rId8"/>
    <p:sldId id="286" r:id="rId9"/>
    <p:sldId id="288" r:id="rId10"/>
    <p:sldId id="289" r:id="rId11"/>
    <p:sldId id="291" r:id="rId12"/>
    <p:sldId id="290" r:id="rId13"/>
    <p:sldId id="283" r:id="rId14"/>
    <p:sldId id="294" r:id="rId15"/>
    <p:sldId id="293" r:id="rId16"/>
    <p:sldId id="296" r:id="rId17"/>
    <p:sldId id="297" r:id="rId18"/>
    <p:sldId id="298" r:id="rId19"/>
    <p:sldId id="302" r:id="rId20"/>
    <p:sldId id="303" r:id="rId21"/>
    <p:sldId id="299" r:id="rId22"/>
    <p:sldId id="300" r:id="rId23"/>
    <p:sldId id="301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281" r:id="rId32"/>
    <p:sldId id="280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>
      <p:cViewPr varScale="1">
        <p:scale>
          <a:sx n="90" d="100"/>
          <a:sy n="9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2/26/2016 7:45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2/26/2016 7:45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2/26/2016 7:45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1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2/26/2016 7:45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2/26/2016 7:45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02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Sempre é possível melhorar:</a:t>
            </a:r>
          </a:p>
          <a:p>
            <a:pPr lvl="1"/>
            <a:r>
              <a:rPr lang="pt-BR" dirty="0" smtClean="0"/>
              <a:t>Sistemas de </a:t>
            </a:r>
            <a:r>
              <a:rPr lang="pt-BR" dirty="0" smtClean="0">
                <a:solidFill>
                  <a:srgbClr val="FFFF00"/>
                </a:solidFill>
              </a:rPr>
              <a:t>qualidade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contínua </a:t>
            </a:r>
            <a:r>
              <a:rPr lang="pt-BR" dirty="0" smtClean="0"/>
              <a:t>de processos;</a:t>
            </a:r>
          </a:p>
          <a:p>
            <a:pPr lvl="1"/>
            <a:r>
              <a:rPr lang="pt-BR" dirty="0" smtClean="0"/>
              <a:t>Programas de qualidade total em </a:t>
            </a:r>
            <a:r>
              <a:rPr lang="pt-BR" dirty="0" smtClean="0">
                <a:solidFill>
                  <a:srgbClr val="FFFF00"/>
                </a:solidFill>
              </a:rPr>
              <a:t>vários níveis </a:t>
            </a:r>
            <a:r>
              <a:rPr lang="pt-BR" dirty="0" smtClean="0"/>
              <a:t>organizacionais;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Metodologias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Boas práticas</a:t>
            </a:r>
            <a:r>
              <a:rPr lang="pt-BR" dirty="0" smtClean="0"/>
              <a:t>.</a:t>
            </a:r>
          </a:p>
        </p:txBody>
      </p:sp>
      <p:pic>
        <p:nvPicPr>
          <p:cNvPr id="3078" name="Picture 6" descr="http://casadaconsultoria.com.br/wp-content/uploads/2013/02/gestao-processos-30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3284984"/>
            <a:ext cx="4248472" cy="30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15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Infraestrutura de TI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PT" dirty="0"/>
              <a:t>Consiste nas instalações físicas, serviços e gestão que dão suporte a todos os recursos de computação compartilhados pela </a:t>
            </a:r>
            <a:r>
              <a:rPr lang="pt-PT" dirty="0" smtClean="0"/>
              <a:t>organização.</a:t>
            </a:r>
          </a:p>
          <a:p>
            <a:endParaRPr lang="pt-PT" dirty="0"/>
          </a:p>
          <a:p>
            <a:pPr marL="0" indent="0" algn="ctr">
              <a:buNone/>
            </a:pPr>
            <a:r>
              <a:rPr lang="pt-PT" i="1" dirty="0"/>
              <a:t>“Todo hardware, software, redes, instalações físicas que são necessárias para desenvolver, testar, entregar, monitorar, controlar ou suportar os serviços de TI</a:t>
            </a:r>
            <a:r>
              <a:rPr lang="pt-PT" i="1" dirty="0" smtClean="0"/>
              <a:t>.” (ITIL V3)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71789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Infraestrutura de TI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3"/>
          </a:xfrm>
        </p:spPr>
        <p:txBody>
          <a:bodyPr/>
          <a:lstStyle/>
          <a:p>
            <a:pPr marL="0" indent="0" algn="ctr">
              <a:buNone/>
            </a:pPr>
            <a:r>
              <a:rPr lang="pt-BR" i="1" dirty="0"/>
              <a:t>“Infraestrutura de TI se refere a composição de hardware e software, recursos de rede e serviços necessários para a existência, operação e gerenciamento de um ambiente de TI na empresa. Ela </a:t>
            </a:r>
            <a:r>
              <a:rPr lang="pt-BR" i="1" dirty="0">
                <a:solidFill>
                  <a:srgbClr val="FFFF00"/>
                </a:solidFill>
              </a:rPr>
              <a:t>permite que a organização entregue soluções e serviços de TI</a:t>
            </a:r>
            <a:r>
              <a:rPr lang="pt-BR" i="1" dirty="0"/>
              <a:t> para seus funcionários, parceiros e/ou consumidores e é usualmente interna a organização e desenvolvida dentro das dependências da própria organização</a:t>
            </a:r>
            <a:r>
              <a:rPr lang="pt-BR" i="1" dirty="0" smtClean="0"/>
              <a:t>” (</a:t>
            </a:r>
            <a:r>
              <a:rPr lang="pt-BR" i="1" dirty="0" err="1" smtClean="0"/>
              <a:t>Techopedia</a:t>
            </a:r>
            <a:r>
              <a:rPr lang="pt-BR" i="1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73721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4480"/>
          </a:xfrm>
        </p:spPr>
        <p:txBody>
          <a:bodyPr/>
          <a:lstStyle/>
          <a:p>
            <a:r>
              <a:rPr lang="pt-BR" dirty="0"/>
              <a:t>O principal ponto aqui é identificado como </a:t>
            </a:r>
            <a:r>
              <a:rPr lang="pt-BR" i="1" dirty="0">
                <a:solidFill>
                  <a:srgbClr val="FFFF00"/>
                </a:solidFill>
              </a:rPr>
              <a:t>permitir a entrega de soluções e </a:t>
            </a:r>
            <a:r>
              <a:rPr lang="pt-BR" i="1" dirty="0" smtClean="0">
                <a:solidFill>
                  <a:srgbClr val="FFFF00"/>
                </a:solidFill>
              </a:rPr>
              <a:t>serviços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Isto </a:t>
            </a:r>
            <a:r>
              <a:rPr lang="pt-BR" dirty="0"/>
              <a:t>é, do ponto de vista do negócio, os componentes usados não são necessariamente </a:t>
            </a:r>
            <a:r>
              <a:rPr lang="pt-BR" dirty="0" smtClean="0"/>
              <a:t>importantes.</a:t>
            </a:r>
          </a:p>
        </p:txBody>
      </p:sp>
    </p:spTree>
    <p:extLst>
      <p:ext uri="{BB962C8B-B14F-4D97-AF65-F5344CB8AC3E}">
        <p14:creationId xmlns:p14="http://schemas.microsoft.com/office/powerpoint/2010/main" val="2981495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99584"/>
          </a:xfrm>
        </p:spPr>
        <p:txBody>
          <a:bodyPr/>
          <a:lstStyle/>
          <a:p>
            <a:pPr lvl="0"/>
            <a:r>
              <a:rPr lang="pt-BR" dirty="0" smtClean="0"/>
              <a:t>Algumas características:</a:t>
            </a:r>
          </a:p>
          <a:p>
            <a:pPr lvl="1"/>
            <a:r>
              <a:rPr lang="pt-BR" dirty="0" smtClean="0"/>
              <a:t>Provê </a:t>
            </a:r>
            <a:r>
              <a:rPr lang="pt-BR" dirty="0"/>
              <a:t>recursos para as aplicações;</a:t>
            </a:r>
          </a:p>
          <a:p>
            <a:pPr lvl="1"/>
            <a:r>
              <a:rPr lang="pt-BR" dirty="0"/>
              <a:t>Geralmente é compartilhada por várias aplicações;</a:t>
            </a:r>
          </a:p>
          <a:p>
            <a:pPr lvl="1"/>
            <a:r>
              <a:rPr lang="pt-BR" dirty="0"/>
              <a:t>Mais estática e permanente do que as aplicações para as quais ela provê recursos;</a:t>
            </a:r>
          </a:p>
          <a:p>
            <a:pPr lvl="1"/>
            <a:r>
              <a:rPr lang="pt-BR" dirty="0"/>
              <a:t>O gerenciamento da infraestrutura normalmente é separado do gerenciamento das aplicações;</a:t>
            </a:r>
          </a:p>
          <a:p>
            <a:pPr lvl="1"/>
            <a:r>
              <a:rPr lang="pt-BR" dirty="0"/>
              <a:t>Infraestrutura e aplicações são de propriedade de departamentos diferentes.</a:t>
            </a:r>
          </a:p>
        </p:txBody>
      </p:sp>
    </p:spTree>
    <p:extLst>
      <p:ext uri="{BB962C8B-B14F-4D97-AF65-F5344CB8AC3E}">
        <p14:creationId xmlns:p14="http://schemas.microsoft.com/office/powerpoint/2010/main" val="405645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191000" cy="5155257"/>
          </a:xfrm>
        </p:spPr>
        <p:txBody>
          <a:bodyPr/>
          <a:lstStyle/>
          <a:p>
            <a:pPr lvl="0"/>
            <a:r>
              <a:rPr lang="pt-BR" sz="2800" dirty="0" smtClean="0"/>
              <a:t>Analisando </a:t>
            </a:r>
            <a:r>
              <a:rPr lang="pt-BR" sz="2800" dirty="0"/>
              <a:t>este modelo podemos questionar o motivo que levou o autor a remover da </a:t>
            </a:r>
            <a:r>
              <a:rPr lang="pt-BR" sz="2800" dirty="0" smtClean="0"/>
              <a:t>infra </a:t>
            </a:r>
            <a:r>
              <a:rPr lang="pt-BR" sz="2800" dirty="0"/>
              <a:t>os bancos de dados. Enfim, talvez na prática o banco de dados possa fazer parte da infra, mas este é o ponto de vista deste </a:t>
            </a:r>
            <a:r>
              <a:rPr lang="pt-BR" sz="2800" dirty="0" smtClean="0"/>
              <a:t>autor.</a:t>
            </a:r>
          </a:p>
          <a:p>
            <a:pPr marL="0" lvl="0" indent="0">
              <a:buNone/>
            </a:pPr>
            <a:endParaRPr lang="pt-BR" sz="2400" dirty="0" smtClean="0"/>
          </a:p>
          <a:p>
            <a:pPr marL="0" indent="0" algn="r">
              <a:buNone/>
            </a:pPr>
            <a:r>
              <a:rPr lang="pt-BR" sz="1800" i="1" dirty="0" smtClean="0"/>
              <a:t>(Modelo </a:t>
            </a:r>
            <a:r>
              <a:rPr lang="pt-BR" sz="1800" i="1" dirty="0"/>
              <a:t>proposto por </a:t>
            </a:r>
            <a:r>
              <a:rPr lang="pt-BR" sz="1800" i="1" dirty="0" err="1"/>
              <a:t>Sjaak</a:t>
            </a:r>
            <a:r>
              <a:rPr lang="pt-BR" sz="1800" i="1" dirty="0"/>
              <a:t> </a:t>
            </a:r>
            <a:r>
              <a:rPr lang="pt-BR" sz="1800" i="1" dirty="0" err="1"/>
              <a:t>Laan</a:t>
            </a:r>
            <a:r>
              <a:rPr lang="pt-BR" sz="1800" i="1" dirty="0"/>
              <a:t> em </a:t>
            </a:r>
            <a:r>
              <a:rPr lang="pt-BR" sz="1800" i="1" dirty="0" err="1"/>
              <a:t>Infrastructure</a:t>
            </a:r>
            <a:r>
              <a:rPr lang="pt-BR" sz="1800" i="1" dirty="0"/>
              <a:t> </a:t>
            </a:r>
            <a:r>
              <a:rPr lang="pt-BR" sz="1800" i="1" dirty="0" err="1"/>
              <a:t>architecture</a:t>
            </a:r>
            <a:r>
              <a:rPr lang="pt-BR" sz="1800" i="1" dirty="0"/>
              <a:t> – </a:t>
            </a:r>
            <a:r>
              <a:rPr lang="pt-BR" sz="1800" i="1" dirty="0" err="1"/>
              <a:t>Infrastructure</a:t>
            </a:r>
            <a:r>
              <a:rPr lang="pt-BR" sz="1800" i="1" dirty="0"/>
              <a:t> </a:t>
            </a:r>
            <a:r>
              <a:rPr lang="pt-BR" sz="1800" i="1" dirty="0" err="1"/>
              <a:t>building</a:t>
            </a:r>
            <a:r>
              <a:rPr lang="pt-BR" sz="1800" i="1" dirty="0"/>
              <a:t> </a:t>
            </a:r>
            <a:r>
              <a:rPr lang="pt-BR" sz="1800" i="1" dirty="0" err="1"/>
              <a:t>blocks</a:t>
            </a:r>
            <a:r>
              <a:rPr lang="pt-BR" sz="1800" i="1" dirty="0"/>
              <a:t> </a:t>
            </a:r>
            <a:r>
              <a:rPr lang="pt-BR" sz="1800" i="1" dirty="0" err="1"/>
              <a:t>and</a:t>
            </a:r>
            <a:r>
              <a:rPr lang="pt-BR" sz="1800" i="1" dirty="0"/>
              <a:t> </a:t>
            </a:r>
            <a:r>
              <a:rPr lang="pt-BR" sz="1800" i="1" dirty="0" err="1" smtClean="0"/>
              <a:t>concepts</a:t>
            </a:r>
            <a:r>
              <a:rPr lang="pt-BR" sz="1800" i="1" dirty="0"/>
              <a:t>)</a:t>
            </a:r>
          </a:p>
        </p:txBody>
      </p:sp>
      <p:pic>
        <p:nvPicPr>
          <p:cNvPr id="4" name="Imagem 3" descr="https://upload.wikimedia.org/wikipedia/commons/2/20/Infrastructure_model_framework_Sjaak_Laa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909499"/>
            <a:ext cx="4548336" cy="592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492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3439"/>
          </a:xfrm>
        </p:spPr>
        <p:txBody>
          <a:bodyPr/>
          <a:lstStyle/>
          <a:p>
            <a:pPr lvl="0"/>
            <a:r>
              <a:rPr lang="pt-BR" dirty="0" smtClean="0"/>
              <a:t>Qual a importância da infraestrutura de TI?</a:t>
            </a:r>
          </a:p>
          <a:p>
            <a:pPr lvl="1"/>
            <a:r>
              <a:rPr lang="pt-BR" dirty="0" smtClean="0"/>
              <a:t>Para responder é importante saber: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Qual a visão dos </a:t>
            </a:r>
            <a:r>
              <a:rPr lang="pt-BR" dirty="0" err="1" smtClean="0">
                <a:solidFill>
                  <a:srgbClr val="FFFF00"/>
                </a:solidFill>
              </a:rPr>
              <a:t>CEO’s</a:t>
            </a:r>
            <a:r>
              <a:rPr lang="pt-BR" dirty="0" smtClean="0">
                <a:solidFill>
                  <a:srgbClr val="FFFF00"/>
                </a:solidFill>
              </a:rPr>
              <a:t> sobre a TI?</a:t>
            </a:r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251520" y="3573016"/>
            <a:ext cx="8511480" cy="1872208"/>
          </a:xfrm>
          <a:prstGeom prst="wedgeRoundRectCallout">
            <a:avLst>
              <a:gd name="adj1" fmla="val -33309"/>
              <a:gd name="adj2" fmla="val -800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Seria arriscado dizer que 90% diria que a TI é fundamental para a organização? Creio que não. Empresas de todas as dimensões utilizam-se do TI, para prestar contas ao governo, para gerar novos produtos, conseguir novos clientes </a:t>
            </a:r>
            <a:r>
              <a:rPr lang="pt-BR" sz="2400" dirty="0" smtClean="0"/>
              <a:t>etc.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9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/>
          <a:p>
            <a:pPr lvl="0"/>
            <a:r>
              <a:rPr lang="pt-BR" dirty="0" smtClean="0"/>
              <a:t>Qual a importância da infraestrutura de TI?</a:t>
            </a:r>
          </a:p>
          <a:p>
            <a:pPr lvl="1"/>
            <a:r>
              <a:rPr lang="pt-BR" dirty="0" smtClean="0"/>
              <a:t>Para responder é importante saber:</a:t>
            </a:r>
          </a:p>
          <a:p>
            <a:pPr lvl="2"/>
            <a:r>
              <a:rPr lang="pt-BR" dirty="0" smtClean="0"/>
              <a:t>Qual a visão dos </a:t>
            </a:r>
            <a:r>
              <a:rPr lang="pt-BR" dirty="0" err="1" smtClean="0"/>
              <a:t>CEO’s</a:t>
            </a:r>
            <a:r>
              <a:rPr lang="pt-BR" dirty="0" smtClean="0"/>
              <a:t> sobre a TI?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E sobre a infraestrutura da TI?</a:t>
            </a:r>
          </a:p>
        </p:txBody>
      </p:sp>
      <p:sp>
        <p:nvSpPr>
          <p:cNvPr id="5" name="Texto explicativo retangular com cantos arredondados 4"/>
          <p:cNvSpPr/>
          <p:nvPr/>
        </p:nvSpPr>
        <p:spPr bwMode="auto">
          <a:xfrm>
            <a:off x="251520" y="3861048"/>
            <a:ext cx="8511480" cy="2304256"/>
          </a:xfrm>
          <a:prstGeom prst="wedgeRoundRectCallout">
            <a:avLst>
              <a:gd name="adj1" fmla="val -33309"/>
              <a:gd name="adj2" fmla="val -800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Provavelmente ele dirá que é fundamental também, pois como CEO, ele sabe que sem sua infraestrutura ela não funciona. Caso o servidor apresente problema, caso fiquem com o link de internet caindo a toda hora, isto é, a empresa não vai funcionar sem a infraestrutura de </a:t>
            </a:r>
            <a:r>
              <a:rPr lang="pt-BR" sz="2400" dirty="0" smtClean="0"/>
              <a:t>TI.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47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/>
          <a:p>
            <a:pPr lvl="0"/>
            <a:r>
              <a:rPr lang="pt-BR" dirty="0" smtClean="0"/>
              <a:t>Qual a importância da infraestrutura de TI?</a:t>
            </a:r>
          </a:p>
          <a:p>
            <a:pPr lvl="1"/>
            <a:r>
              <a:rPr lang="pt-BR" dirty="0" smtClean="0"/>
              <a:t>Para responder é importante saber:</a:t>
            </a:r>
          </a:p>
          <a:p>
            <a:pPr lvl="2"/>
            <a:r>
              <a:rPr lang="pt-BR" dirty="0" smtClean="0"/>
              <a:t>Qual a visão dos </a:t>
            </a:r>
            <a:r>
              <a:rPr lang="pt-BR" dirty="0" err="1" smtClean="0"/>
              <a:t>CEO’s</a:t>
            </a:r>
            <a:r>
              <a:rPr lang="pt-BR" dirty="0" smtClean="0"/>
              <a:t> sobre a TI?</a:t>
            </a:r>
          </a:p>
          <a:p>
            <a:pPr lvl="2"/>
            <a:r>
              <a:rPr lang="pt-BR" dirty="0" smtClean="0"/>
              <a:t>E sobre a infraestrutura da TI?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O que é infraestrutura da TI para os </a:t>
            </a:r>
            <a:r>
              <a:rPr lang="pt-BR" dirty="0" err="1" smtClean="0">
                <a:solidFill>
                  <a:srgbClr val="FFFF00"/>
                </a:solidFill>
              </a:rPr>
              <a:t>CEO’s</a:t>
            </a:r>
            <a:r>
              <a:rPr lang="pt-BR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251520" y="4221088"/>
            <a:ext cx="8511480" cy="2304256"/>
          </a:xfrm>
          <a:prstGeom prst="wedgeRoundRectCallout">
            <a:avLst>
              <a:gd name="adj1" fmla="val -33309"/>
              <a:gd name="adj2" fmla="val -800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O CEO não possui a mesma visão do CIO, ele se baseia na sua necessidade, isto é, independentemente da estrutura e todo aparato tecnológico necessário, se algo não funcionar como ou quando ele precisar, simplesmente a infra de TI não funciona.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63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pPr lvl="0"/>
            <a:r>
              <a:rPr lang="pt-BR" dirty="0"/>
              <a:t>Em muitos casos a TI é percebida como não funcional não só para o CEO, mas para a maioria dos </a:t>
            </a:r>
            <a:r>
              <a:rPr lang="pt-BR" dirty="0" smtClean="0"/>
              <a:t>usuários;</a:t>
            </a:r>
          </a:p>
          <a:p>
            <a:pPr lvl="0"/>
            <a:r>
              <a:rPr lang="pt-BR" dirty="0" smtClean="0"/>
              <a:t>Se </a:t>
            </a:r>
            <a:r>
              <a:rPr lang="pt-BR" dirty="0"/>
              <a:t>um site </a:t>
            </a:r>
            <a:r>
              <a:rPr lang="pt-BR" dirty="0" smtClean="0"/>
              <a:t>não </a:t>
            </a:r>
            <a:r>
              <a:rPr lang="pt-BR" dirty="0"/>
              <a:t>abre, </a:t>
            </a:r>
            <a:r>
              <a:rPr lang="pt-BR" dirty="0" smtClean="0"/>
              <a:t>o usuário pode </a:t>
            </a:r>
            <a:r>
              <a:rPr lang="pt-BR" dirty="0"/>
              <a:t>entender como se a infraestrutura de TI da empresa deixa-se a </a:t>
            </a:r>
            <a:r>
              <a:rPr lang="pt-BR" dirty="0" smtClean="0"/>
              <a:t>desejar.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710917"/>
            <a:ext cx="3810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3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60161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Introdução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Infraestrutura de TI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Import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ância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Gerenciamento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Desafios</a:t>
            </a:r>
            <a:endParaRPr lang="pt-BR" sz="28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pPr lvl="0"/>
            <a:r>
              <a:rPr lang="pt-BR" dirty="0"/>
              <a:t>Nosso desafio então é gerir todos os componentes da infraestrutura que fazem com que os serviços relacionados a TI e que irão atender a organização, estejam em pleno </a:t>
            </a:r>
            <a:r>
              <a:rPr lang="pt-BR" dirty="0" smtClean="0"/>
              <a:t>funcionamento;</a:t>
            </a:r>
          </a:p>
          <a:p>
            <a:pPr lvl="0"/>
            <a:r>
              <a:rPr lang="pt-BR" dirty="0" smtClean="0"/>
              <a:t>Manter </a:t>
            </a:r>
            <a:r>
              <a:rPr lang="pt-BR" dirty="0"/>
              <a:t>os serviços disponíveis, obviamente dentro dos níveis acordados com o </a:t>
            </a:r>
            <a:r>
              <a:rPr lang="pt-BR" dirty="0" smtClean="0"/>
              <a:t>negócio.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874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182957"/>
          </a:xfrm>
        </p:spPr>
        <p:txBody>
          <a:bodyPr/>
          <a:lstStyle/>
          <a:p>
            <a:pPr lvl="0"/>
            <a:r>
              <a:rPr lang="pt-BR" dirty="0" smtClean="0"/>
              <a:t>O que deve ser gerenciado:</a:t>
            </a:r>
          </a:p>
          <a:p>
            <a:pPr lvl="1"/>
            <a:r>
              <a:rPr lang="pt-BR" dirty="0" smtClean="0"/>
              <a:t>Servidores;</a:t>
            </a:r>
          </a:p>
          <a:p>
            <a:pPr lvl="1"/>
            <a:r>
              <a:rPr lang="pt-BR" dirty="0" smtClean="0"/>
              <a:t>Serviços de Rede;</a:t>
            </a:r>
          </a:p>
          <a:p>
            <a:pPr lvl="1"/>
            <a:r>
              <a:rPr lang="pt-BR" dirty="0" smtClean="0"/>
              <a:t>Aplicativos;</a:t>
            </a:r>
          </a:p>
          <a:p>
            <a:pPr lvl="1"/>
            <a:r>
              <a:rPr lang="pt-BR" dirty="0" smtClean="0"/>
              <a:t>Sistemas Operacionais;</a:t>
            </a:r>
          </a:p>
          <a:p>
            <a:pPr lvl="1"/>
            <a:r>
              <a:rPr lang="pt-BR" dirty="0" smtClean="0"/>
              <a:t>Virtualização;</a:t>
            </a:r>
          </a:p>
          <a:p>
            <a:pPr lvl="1"/>
            <a:r>
              <a:rPr lang="pt-BR" dirty="0" smtClean="0"/>
              <a:t>Data Center;</a:t>
            </a:r>
          </a:p>
          <a:p>
            <a:pPr lvl="1"/>
            <a:r>
              <a:rPr lang="pt-BR" dirty="0" smtClean="0"/>
              <a:t>Computação em Nuvem;</a:t>
            </a:r>
          </a:p>
          <a:p>
            <a:pPr lvl="1"/>
            <a:r>
              <a:rPr lang="pt-BR" dirty="0" smtClean="0"/>
              <a:t>Redes (WI-FI, WLAN, LAN, WAN);</a:t>
            </a:r>
          </a:p>
          <a:p>
            <a:pPr lvl="1"/>
            <a:r>
              <a:rPr lang="pt-BR" dirty="0" smtClean="0"/>
              <a:t>Monitoramento;</a:t>
            </a:r>
          </a:p>
          <a:p>
            <a:pPr lvl="1"/>
            <a:r>
              <a:rPr lang="pt-BR" dirty="0" smtClean="0"/>
              <a:t>Custos...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78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lvl="0"/>
            <a:r>
              <a:rPr lang="pt-BR" sz="3100" dirty="0"/>
              <a:t>O Gerenciamento de Infraestrutura de </a:t>
            </a:r>
            <a:r>
              <a:rPr lang="pt-BR" sz="3100" dirty="0" smtClean="0"/>
              <a:t>TIC, </a:t>
            </a:r>
            <a:r>
              <a:rPr lang="pt-BR" sz="3100" dirty="0"/>
              <a:t>abrange um conjunto completo de atividades e tarefas do dia-a-dia e responsabilidades operacionais que suportam os processos de Gestão de Serviços de </a:t>
            </a:r>
            <a:r>
              <a:rPr lang="pt-BR" sz="3100" dirty="0" smtClean="0"/>
              <a:t>TI, </a:t>
            </a:r>
            <a:r>
              <a:rPr lang="pt-BR" sz="3100" dirty="0"/>
              <a:t>tal </a:t>
            </a:r>
            <a:r>
              <a:rPr lang="pt-BR" sz="3100" dirty="0" smtClean="0"/>
              <a:t>como:</a:t>
            </a:r>
            <a:endParaRPr lang="pt-BR" sz="3100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3861048"/>
            <a:ext cx="8511480" cy="2880320"/>
          </a:xfrm>
          <a:prstGeom prst="wedgeRoundRectCallout">
            <a:avLst>
              <a:gd name="adj1" fmla="val -42348"/>
              <a:gd name="adj2" fmla="val -598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Alinhar a disponibilidade dos serviços com as necessidades do negócio;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Reduzir os custos de manutenção da infraestrutura;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Melhorar a resiliência (capacidade de adaptação) da infraestrutura;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Justificar o ROI (retorno sobre o investimento) da infraestrutura;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Garantir as políticas de segurança da informação;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Atender aos requisitos </a:t>
            </a:r>
            <a:r>
              <a:rPr lang="pt-BR" sz="2000" dirty="0" smtClean="0"/>
              <a:t>legais/</a:t>
            </a:r>
            <a:r>
              <a:rPr lang="pt-BR" sz="2000" i="1" dirty="0" err="1" smtClean="0"/>
              <a:t>compliance</a:t>
            </a:r>
            <a:r>
              <a:rPr lang="pt-BR" sz="2000" dirty="0" smtClean="0"/>
              <a:t>;</a:t>
            </a:r>
            <a:endParaRPr lang="pt-BR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Administrar ambientes de alta complexidade;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Administrar a dependência do negócio com a TI;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/>
              <a:t>Gerenciar os riscos de TI.</a:t>
            </a:r>
          </a:p>
        </p:txBody>
      </p:sp>
    </p:spTree>
    <p:extLst>
      <p:ext uri="{BB962C8B-B14F-4D97-AF65-F5344CB8AC3E}">
        <p14:creationId xmlns:p14="http://schemas.microsoft.com/office/powerpoint/2010/main" val="493087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Interação entre o GITIC e o GSTI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/>
          <a:p>
            <a:pPr marL="0" lv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94985"/>
            <a:ext cx="9144001" cy="59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0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56276"/>
          </a:xfrm>
        </p:spPr>
        <p:txBody>
          <a:bodyPr/>
          <a:lstStyle/>
          <a:p>
            <a:r>
              <a:rPr lang="pt-BR" dirty="0"/>
              <a:t>Para diminuir o tamanho da complexidade para gerir a infraestrutura podemos levar em conta:</a:t>
            </a:r>
          </a:p>
          <a:p>
            <a:pPr lvl="1"/>
            <a:r>
              <a:rPr lang="pt-BR" dirty="0"/>
              <a:t>Padronização;</a:t>
            </a:r>
          </a:p>
          <a:p>
            <a:pPr lvl="1"/>
            <a:r>
              <a:rPr lang="pt-BR" dirty="0"/>
              <a:t>Automação;</a:t>
            </a:r>
          </a:p>
          <a:p>
            <a:pPr lvl="1"/>
            <a:r>
              <a:rPr lang="pt-BR" dirty="0"/>
              <a:t>Monitoramento e administração unificados;</a:t>
            </a:r>
          </a:p>
          <a:p>
            <a:pPr lvl="1"/>
            <a:r>
              <a:rPr lang="pt-BR" dirty="0"/>
              <a:t>Integração;</a:t>
            </a:r>
          </a:p>
          <a:p>
            <a:pPr lvl="1"/>
            <a:r>
              <a:rPr lang="pt-BR" dirty="0"/>
              <a:t>Solução </a:t>
            </a:r>
            <a:r>
              <a:rPr lang="pt-BR" dirty="0" smtClean="0"/>
              <a:t>completa.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27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18050"/>
          </a:xfrm>
        </p:spPr>
        <p:txBody>
          <a:bodyPr/>
          <a:lstStyle/>
          <a:p>
            <a:r>
              <a:rPr lang="pt-BR" dirty="0"/>
              <a:t>80% das causas de indisponibilidade de serviços de TI são referentes a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/>
              <a:t>Aplicações não testadas;</a:t>
            </a:r>
          </a:p>
          <a:p>
            <a:pPr lvl="1"/>
            <a:r>
              <a:rPr lang="pt-BR" dirty="0"/>
              <a:t>Má gerência de mudanças;</a:t>
            </a:r>
          </a:p>
          <a:p>
            <a:pPr lvl="1"/>
            <a:r>
              <a:rPr lang="pt-BR" dirty="0"/>
              <a:t>Sobrecarga de processamento;</a:t>
            </a:r>
          </a:p>
          <a:p>
            <a:pPr lvl="1"/>
            <a:r>
              <a:rPr lang="pt-BR" dirty="0"/>
              <a:t>Falhas em procedimentos;</a:t>
            </a:r>
          </a:p>
          <a:p>
            <a:pPr lvl="1"/>
            <a:r>
              <a:rPr lang="pt-BR" dirty="0"/>
              <a:t>Falhas no cumprimento de requisitos;</a:t>
            </a:r>
          </a:p>
          <a:p>
            <a:pPr lvl="1"/>
            <a:r>
              <a:rPr lang="pt-BR" dirty="0"/>
              <a:t>Erros relacionados à segurança ou às rotinas de </a:t>
            </a:r>
            <a:r>
              <a:rPr lang="pt-BR" i="1" dirty="0" smtClean="0"/>
              <a:t>backup.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710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3"/>
          </a:xfrm>
        </p:spPr>
        <p:txBody>
          <a:bodyPr/>
          <a:lstStyle/>
          <a:p>
            <a:r>
              <a:rPr lang="pt-BR" dirty="0" smtClean="0"/>
              <a:t>Outros desafios, eventualmente ocultos:</a:t>
            </a:r>
          </a:p>
          <a:p>
            <a:pPr lvl="1"/>
            <a:r>
              <a:rPr lang="pt-BR" dirty="0"/>
              <a:t>Sistemas operacionais desktop e/ou servidor que perdem suporte;</a:t>
            </a:r>
          </a:p>
          <a:p>
            <a:pPr lvl="1"/>
            <a:r>
              <a:rPr lang="pt-BR" dirty="0"/>
              <a:t>Aplicativos são descontinuados;</a:t>
            </a:r>
          </a:p>
          <a:p>
            <a:pPr lvl="1"/>
            <a:r>
              <a:rPr lang="pt-BR" dirty="0"/>
              <a:t>Incompatibilidade entre versões do software e do sistema operacional </a:t>
            </a:r>
            <a:r>
              <a:rPr lang="pt-BR" dirty="0" smtClean="0"/>
              <a:t>etc.</a:t>
            </a:r>
            <a:endParaRPr lang="pt-BR" dirty="0"/>
          </a:p>
          <a:p>
            <a:r>
              <a:rPr lang="pt-BR" dirty="0" smtClean="0"/>
              <a:t>O CEO co</a:t>
            </a:r>
            <a:r>
              <a:rPr lang="pt-BR" dirty="0"/>
              <a:t>n</a:t>
            </a:r>
            <a:r>
              <a:rPr lang="pt-BR" dirty="0" smtClean="0"/>
              <a:t>segue enxergar isso?</a:t>
            </a:r>
          </a:p>
          <a:p>
            <a:pPr lvl="1"/>
            <a:r>
              <a:rPr lang="pt-BR" dirty="0" smtClean="0"/>
              <a:t>Torne claro que existem desafios que vão além do que se imagina e espera, que nem sempre estão presentes e são facilmente visíveis.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980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93538"/>
          </a:xfrm>
        </p:spPr>
        <p:txBody>
          <a:bodyPr/>
          <a:lstStyle/>
          <a:p>
            <a:r>
              <a:rPr lang="pt-BR" dirty="0" smtClean="0"/>
              <a:t>Hoje quem paga a conta da TI na sua empresa?</a:t>
            </a:r>
          </a:p>
          <a:p>
            <a:pPr lvl="1"/>
            <a:r>
              <a:rPr lang="pt-BR" dirty="0"/>
              <a:t>Quando você compra um servidor, foi a TI que comprou este equipamento ou foi a TI que o comprou para atender uma demanda da empresa? Isto é, na contabilidade, este custo é alocado para a TI ou distribuída para os clientes internos da TI</a:t>
            </a:r>
            <a:r>
              <a:rPr lang="pt-BR" dirty="0" smtClean="0"/>
              <a:t>?</a:t>
            </a:r>
            <a:endParaRPr lang="pt-BR" dirty="0"/>
          </a:p>
          <a:p>
            <a:pPr lvl="1"/>
            <a:r>
              <a:rPr lang="pt-BR" dirty="0" smtClean="0"/>
              <a:t>Muitas </a:t>
            </a:r>
            <a:r>
              <a:rPr lang="pt-BR" dirty="0"/>
              <a:t>empresas já começam a adotar uma maneira de tratar as áreas de negócio como seus clientes internos. Isso pode ajudar muito a esclarecer para onde efetivamente vai o dinheiro gasto, com essa redistribuição de </a:t>
            </a:r>
            <a:r>
              <a:rPr lang="pt-BR" dirty="0" smtClean="0"/>
              <a:t>custos.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294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Infraestrutura de TI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80570"/>
          </a:xfrm>
        </p:spPr>
        <p:txBody>
          <a:bodyPr/>
          <a:lstStyle/>
          <a:p>
            <a:r>
              <a:rPr lang="pt-BR" dirty="0"/>
              <a:t>Pensemos também no </a:t>
            </a:r>
            <a:r>
              <a:rPr lang="pt-BR" dirty="0" smtClean="0"/>
              <a:t>seguinte:</a:t>
            </a:r>
          </a:p>
          <a:p>
            <a:pPr lvl="1"/>
            <a:r>
              <a:rPr lang="pt-BR" dirty="0" smtClean="0"/>
              <a:t>Se </a:t>
            </a:r>
            <a:r>
              <a:rPr lang="pt-BR" dirty="0"/>
              <a:t>para o negócio, o que importa é que a infraestrutura entregue soluções e serviços, por que não considerar usar infraestrutura como serviço, ao invés de utilizar o modelo convencional?</a:t>
            </a:r>
          </a:p>
        </p:txBody>
      </p:sp>
    </p:spTree>
    <p:extLst>
      <p:ext uri="{BB962C8B-B14F-4D97-AF65-F5344CB8AC3E}">
        <p14:creationId xmlns:p14="http://schemas.microsoft.com/office/powerpoint/2010/main" val="4234111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61782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Vimos a importância da infraestrutura de TI para as organizações e várias atividades  relacionadas ao gerenciamento de seus serviços;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Entendemos que são apresentados desafios aos gestores de TI, que normalmente são ocultos para a </a:t>
            </a: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organização.</a:t>
            </a:r>
            <a:endParaRPr lang="pt-BR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3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61249"/>
          </a:xfrm>
        </p:spPr>
        <p:txBody>
          <a:bodyPr/>
          <a:lstStyle/>
          <a:p>
            <a:r>
              <a:rPr lang="pt-BR" dirty="0" smtClean="0"/>
              <a:t>São </a:t>
            </a:r>
            <a:r>
              <a:rPr lang="pt-BR" dirty="0"/>
              <a:t>6 </a:t>
            </a:r>
            <a:r>
              <a:rPr lang="pt-BR" dirty="0" smtClean="0"/>
              <a:t>os </a:t>
            </a:r>
            <a:r>
              <a:rPr lang="pt-BR" dirty="0"/>
              <a:t>principais objetivos organizacionais que podem ser maximizados com o uso de </a:t>
            </a:r>
            <a:r>
              <a:rPr lang="pt-BR" dirty="0" smtClean="0"/>
              <a:t>SI em organizações:</a:t>
            </a:r>
          </a:p>
          <a:p>
            <a:pPr lvl="1"/>
            <a:r>
              <a:rPr lang="pt-BR" dirty="0"/>
              <a:t>Excelência operacional;</a:t>
            </a:r>
          </a:p>
          <a:p>
            <a:pPr lvl="1"/>
            <a:r>
              <a:rPr lang="pt-BR" dirty="0"/>
              <a:t>Novos produtos, serviços e modelos de negócios;</a:t>
            </a:r>
          </a:p>
          <a:p>
            <a:pPr lvl="1"/>
            <a:r>
              <a:rPr lang="pt-BR" dirty="0"/>
              <a:t>Relacionamento estreito com clientes e fornecedores;</a:t>
            </a:r>
          </a:p>
          <a:p>
            <a:pPr lvl="1"/>
            <a:r>
              <a:rPr lang="pt-BR" dirty="0"/>
              <a:t>Melhor tomada de decisões;</a:t>
            </a:r>
          </a:p>
          <a:p>
            <a:pPr lvl="1"/>
            <a:r>
              <a:rPr lang="pt-BR" dirty="0"/>
              <a:t>Vantagem competitiva;</a:t>
            </a:r>
          </a:p>
          <a:p>
            <a:pPr lvl="1"/>
            <a:r>
              <a:rPr lang="pt-BR" dirty="0" smtClean="0"/>
              <a:t>Sobrevivência.</a:t>
            </a:r>
          </a:p>
        </p:txBody>
      </p:sp>
    </p:spTree>
    <p:extLst>
      <p:ext uri="{BB962C8B-B14F-4D97-AF65-F5344CB8AC3E}">
        <p14:creationId xmlns:p14="http://schemas.microsoft.com/office/powerpoint/2010/main" val="4107633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11 da apostila.</a:t>
            </a:r>
          </a:p>
        </p:txBody>
      </p:sp>
    </p:spTree>
    <p:extLst>
      <p:ext uri="{BB962C8B-B14F-4D97-AF65-F5344CB8AC3E}">
        <p14:creationId xmlns:p14="http://schemas.microsoft.com/office/powerpoint/2010/main" val="394761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Gerência de Infraestrutura de TI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 smtClean="0"/>
              <a:t>A TI nas organizações pode ser:</a:t>
            </a:r>
          </a:p>
          <a:p>
            <a:pPr lvl="1"/>
            <a:r>
              <a:rPr lang="pt-BR" dirty="0" smtClean="0"/>
              <a:t>Não integrada ao negócio;</a:t>
            </a:r>
          </a:p>
          <a:p>
            <a:pPr lvl="1"/>
            <a:r>
              <a:rPr lang="pt-BR" dirty="0" smtClean="0"/>
              <a:t>Integrada ao negócio.</a:t>
            </a:r>
          </a:p>
        </p:txBody>
      </p:sp>
      <p:pic>
        <p:nvPicPr>
          <p:cNvPr id="4" name="Picture 4" descr="http://e.glbimg.com/og/ed/f/original/2012/03/30/dv1790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io-negocios.com/wp-content/uploads/2015/08/tecnologia-informac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23" y="2852936"/>
            <a:ext cx="438417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r 5"/>
          <p:cNvSpPr/>
          <p:nvPr/>
        </p:nvSpPr>
        <p:spPr bwMode="auto">
          <a:xfrm>
            <a:off x="3563888" y="3645024"/>
            <a:ext cx="1944215" cy="1728192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0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Não integrada </a:t>
            </a:r>
            <a:r>
              <a:rPr lang="pt-BR" dirty="0" smtClean="0"/>
              <a:t>ao negócio:</a:t>
            </a:r>
          </a:p>
          <a:p>
            <a:pPr lvl="1"/>
            <a:r>
              <a:rPr lang="pt-BR" dirty="0" smtClean="0"/>
              <a:t>Pouca contribuição e valor;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Operacional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Suporte;</a:t>
            </a:r>
          </a:p>
          <a:p>
            <a:pPr lvl="1"/>
            <a:r>
              <a:rPr lang="pt-BR" dirty="0" smtClean="0"/>
              <a:t>Visto como </a:t>
            </a:r>
            <a:r>
              <a:rPr lang="pt-BR" dirty="0" smtClean="0">
                <a:solidFill>
                  <a:srgbClr val="FFFF00"/>
                </a:solidFill>
              </a:rPr>
              <a:t>custo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67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39102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Integrada</a:t>
            </a:r>
            <a:r>
              <a:rPr lang="pt-BR" dirty="0" smtClean="0"/>
              <a:t> ao negócio:</a:t>
            </a:r>
          </a:p>
          <a:p>
            <a:pPr lvl="1"/>
            <a:r>
              <a:rPr lang="pt-BR" dirty="0" smtClean="0"/>
              <a:t>Fator crítico para o sucesso;</a:t>
            </a:r>
          </a:p>
          <a:p>
            <a:pPr lvl="1"/>
            <a:r>
              <a:rPr lang="pt-BR" dirty="0" smtClean="0"/>
              <a:t>Parceiro </a:t>
            </a:r>
            <a:r>
              <a:rPr lang="pt-BR" dirty="0" smtClean="0">
                <a:solidFill>
                  <a:srgbClr val="FFFF00"/>
                </a:solidFill>
              </a:rPr>
              <a:t>estratégico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Visto como </a:t>
            </a:r>
            <a:r>
              <a:rPr lang="pt-BR" dirty="0" smtClean="0">
                <a:solidFill>
                  <a:srgbClr val="FFFF00"/>
                </a:solidFill>
              </a:rPr>
              <a:t>investimento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Mudança total de paradigma e visão da </a:t>
            </a:r>
            <a:r>
              <a:rPr lang="pt-BR" dirty="0" smtClean="0">
                <a:solidFill>
                  <a:srgbClr val="FFFF00"/>
                </a:solidFill>
              </a:rPr>
              <a:t>gestão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85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71939"/>
          </a:xfrm>
        </p:spPr>
        <p:txBody>
          <a:bodyPr/>
          <a:lstStyle/>
          <a:p>
            <a:r>
              <a:rPr lang="pt-BR" dirty="0" smtClean="0"/>
              <a:t>Unidade ou Departamento de TI:</a:t>
            </a:r>
          </a:p>
          <a:p>
            <a:pPr lvl="1"/>
            <a:r>
              <a:rPr lang="pt-BR" dirty="0" smtClean="0"/>
              <a:t>Estrutura organizacional bem definida;</a:t>
            </a:r>
          </a:p>
          <a:p>
            <a:pPr lvl="1"/>
            <a:r>
              <a:rPr lang="pt-BR" dirty="0" smtClean="0"/>
              <a:t>Responsabilidades claras;</a:t>
            </a:r>
          </a:p>
          <a:p>
            <a:pPr lvl="1"/>
            <a:r>
              <a:rPr lang="pt-BR" dirty="0" smtClean="0"/>
              <a:t>Documentação e divulgação de processos;</a:t>
            </a:r>
          </a:p>
          <a:p>
            <a:pPr lvl="1"/>
            <a:r>
              <a:rPr lang="pt-BR" dirty="0" smtClean="0"/>
              <a:t>Políticas de pessoal adequadas:</a:t>
            </a:r>
          </a:p>
          <a:p>
            <a:pPr lvl="2"/>
            <a:r>
              <a:rPr lang="pt-BR" dirty="0" smtClean="0"/>
              <a:t>seleção, funções, treinamento, avaliação de desempenho</a:t>
            </a:r>
          </a:p>
          <a:p>
            <a:endParaRPr lang="pt-BR" dirty="0" smtClean="0"/>
          </a:p>
          <a:p>
            <a:r>
              <a:rPr lang="pt-BR" dirty="0" smtClean="0"/>
              <a:t>Necessária para o bom </a:t>
            </a:r>
            <a:r>
              <a:rPr lang="pt-BR" dirty="0" smtClean="0">
                <a:solidFill>
                  <a:srgbClr val="FFFF00"/>
                </a:solidFill>
              </a:rPr>
              <a:t>gerenciamento de recursos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15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84250"/>
          </a:xfrm>
        </p:spPr>
        <p:txBody>
          <a:bodyPr/>
          <a:lstStyle/>
          <a:p>
            <a:r>
              <a:rPr lang="pt-BR" dirty="0" smtClean="0"/>
              <a:t>As organizações buscam gerenciar seus </a:t>
            </a:r>
            <a:r>
              <a:rPr lang="pt-BR" dirty="0" smtClean="0">
                <a:solidFill>
                  <a:srgbClr val="FFFF00"/>
                </a:solidFill>
              </a:rPr>
              <a:t>processos internos </a:t>
            </a:r>
            <a:r>
              <a:rPr lang="pt-BR" dirty="0" smtClean="0"/>
              <a:t>e a comunicação com os </a:t>
            </a:r>
            <a:r>
              <a:rPr lang="pt-BR" dirty="0" smtClean="0">
                <a:solidFill>
                  <a:srgbClr val="FFFF00"/>
                </a:solidFill>
              </a:rPr>
              <a:t>processos externos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Visam identificar as interfaces entre processos, responsabilidades das áreas, das pessoas e o desempenho. (</a:t>
            </a:r>
            <a:r>
              <a:rPr lang="pt-BR" dirty="0" smtClean="0">
                <a:solidFill>
                  <a:srgbClr val="FFFF00"/>
                </a:solidFill>
              </a:rPr>
              <a:t>indicadores e metas</a:t>
            </a:r>
            <a:r>
              <a:rPr lang="pt-BR" dirty="0" smtClean="0"/>
              <a:t>).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1" dirty="0" smtClean="0"/>
              <a:t>“</a:t>
            </a:r>
            <a:r>
              <a:rPr lang="pt-BR" i="1" dirty="0"/>
              <a:t>Se você não pode </a:t>
            </a:r>
            <a:r>
              <a:rPr lang="pt-BR" i="1" dirty="0">
                <a:solidFill>
                  <a:srgbClr val="FFFF00"/>
                </a:solidFill>
              </a:rPr>
              <a:t>medir</a:t>
            </a:r>
            <a:r>
              <a:rPr lang="pt-BR" i="1" dirty="0"/>
              <a:t>, você não pode </a:t>
            </a:r>
            <a:r>
              <a:rPr lang="pt-BR" i="1" dirty="0">
                <a:solidFill>
                  <a:srgbClr val="FFFF00"/>
                </a:solidFill>
              </a:rPr>
              <a:t>gerenciar</a:t>
            </a:r>
            <a:r>
              <a:rPr lang="pt-BR" i="1" dirty="0"/>
              <a:t>” (Peter Drucker</a:t>
            </a:r>
            <a:r>
              <a:rPr lang="pt-BR" i="1" dirty="0" smtClean="0"/>
              <a:t>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177433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56276"/>
          </a:xfrm>
        </p:spPr>
        <p:txBody>
          <a:bodyPr/>
          <a:lstStyle/>
          <a:p>
            <a:r>
              <a:rPr lang="pt-BR" dirty="0"/>
              <a:t>Com o aumento do peso de importância dentro da organização, a TI passou a ter vários </a:t>
            </a:r>
            <a:r>
              <a:rPr lang="pt-BR" dirty="0" smtClean="0"/>
              <a:t>desafios: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Adaptar-se</a:t>
            </a:r>
            <a:r>
              <a:rPr lang="pt-BR" dirty="0"/>
              <a:t> </a:t>
            </a:r>
            <a:r>
              <a:rPr lang="pt-BR" dirty="0" smtClean="0"/>
              <a:t>às mudanças </a:t>
            </a:r>
            <a:r>
              <a:rPr lang="pt-BR" dirty="0"/>
              <a:t>de </a:t>
            </a:r>
            <a:r>
              <a:rPr lang="pt-BR" dirty="0" smtClean="0"/>
              <a:t>negócio;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Continuidade </a:t>
            </a:r>
            <a:r>
              <a:rPr lang="pt-BR" dirty="0"/>
              <a:t>dos serviços de TI;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Segurança </a:t>
            </a:r>
            <a:r>
              <a:rPr lang="pt-BR" dirty="0"/>
              <a:t>da </a:t>
            </a:r>
            <a:r>
              <a:rPr lang="pt-BR" dirty="0" smtClean="0"/>
              <a:t>informação;</a:t>
            </a:r>
            <a:endParaRPr lang="pt-BR" dirty="0"/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Reduzir custos </a:t>
            </a:r>
            <a:r>
              <a:rPr lang="pt-BR" dirty="0" smtClean="0"/>
              <a:t>internos;</a:t>
            </a:r>
          </a:p>
          <a:p>
            <a:pPr lvl="1"/>
            <a:r>
              <a:rPr lang="pt-BR" dirty="0"/>
              <a:t>Justificar o </a:t>
            </a:r>
            <a:r>
              <a:rPr lang="pt-BR" dirty="0" smtClean="0">
                <a:solidFill>
                  <a:srgbClr val="FFFF00"/>
                </a:solidFill>
              </a:rPr>
              <a:t>ROI</a:t>
            </a:r>
            <a:r>
              <a:rPr lang="pt-BR" dirty="0"/>
              <a:t>.</a:t>
            </a:r>
          </a:p>
        </p:txBody>
      </p:sp>
      <p:grpSp>
        <p:nvGrpSpPr>
          <p:cNvPr id="18" name="Grupo 17"/>
          <p:cNvGrpSpPr/>
          <p:nvPr/>
        </p:nvGrpSpPr>
        <p:grpSpPr>
          <a:xfrm flipH="1">
            <a:off x="3420381" y="2708920"/>
            <a:ext cx="5342619" cy="3694418"/>
            <a:chOff x="39190" y="2830926"/>
            <a:chExt cx="5342619" cy="3694418"/>
          </a:xfrm>
        </p:grpSpPr>
        <p:grpSp>
          <p:nvGrpSpPr>
            <p:cNvPr id="15" name="Grupo 14"/>
            <p:cNvGrpSpPr/>
            <p:nvPr/>
          </p:nvGrpSpPr>
          <p:grpSpPr>
            <a:xfrm>
              <a:off x="179512" y="4361515"/>
              <a:ext cx="4905564" cy="2163829"/>
              <a:chOff x="2081367" y="3143268"/>
              <a:chExt cx="4905564" cy="2163829"/>
            </a:xfrm>
          </p:grpSpPr>
          <p:sp>
            <p:nvSpPr>
              <p:cNvPr id="4" name="Triângulo isósceles 3"/>
              <p:cNvSpPr/>
              <p:nvPr/>
            </p:nvSpPr>
            <p:spPr bwMode="auto">
              <a:xfrm>
                <a:off x="4211960" y="4509120"/>
                <a:ext cx="504056" cy="797977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" name="Retângulo 4"/>
              <p:cNvSpPr/>
              <p:nvPr/>
            </p:nvSpPr>
            <p:spPr bwMode="auto">
              <a:xfrm rot="1253222">
                <a:off x="2081367" y="4365104"/>
                <a:ext cx="4765242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6266851" y="4748959"/>
                <a:ext cx="720080" cy="432048"/>
                <a:chOff x="7380312" y="5307097"/>
                <a:chExt cx="720080" cy="432048"/>
              </a:xfrm>
            </p:grpSpPr>
            <p:sp>
              <p:nvSpPr>
                <p:cNvPr id="8" name="Retângulo 7"/>
                <p:cNvSpPr/>
                <p:nvPr/>
              </p:nvSpPr>
              <p:spPr bwMode="auto">
                <a:xfrm>
                  <a:off x="7380312" y="5307097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7" name="Elipse 6"/>
                <p:cNvSpPr/>
                <p:nvPr/>
              </p:nvSpPr>
              <p:spPr bwMode="auto">
                <a:xfrm>
                  <a:off x="7593937" y="5474999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  <p:grpSp>
            <p:nvGrpSpPr>
              <p:cNvPr id="12" name="Grupo 11"/>
              <p:cNvGrpSpPr/>
              <p:nvPr/>
            </p:nvGrpSpPr>
            <p:grpSpPr>
              <a:xfrm>
                <a:off x="2089668" y="3143268"/>
                <a:ext cx="720080" cy="432048"/>
                <a:chOff x="1000764" y="2574928"/>
                <a:chExt cx="720080" cy="432048"/>
              </a:xfrm>
            </p:grpSpPr>
            <p:sp>
              <p:nvSpPr>
                <p:cNvPr id="10" name="Retângulo 9"/>
                <p:cNvSpPr/>
                <p:nvPr/>
              </p:nvSpPr>
              <p:spPr bwMode="auto">
                <a:xfrm>
                  <a:off x="1000764" y="2574928"/>
                  <a:ext cx="720080" cy="167902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  <p:sp>
              <p:nvSpPr>
                <p:cNvPr id="11" name="Elipse 10"/>
                <p:cNvSpPr/>
                <p:nvPr/>
              </p:nvSpPr>
              <p:spPr bwMode="auto">
                <a:xfrm>
                  <a:off x="1214389" y="2742830"/>
                  <a:ext cx="292829" cy="264146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099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 sz="23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 pitchFamily="34" charset="0"/>
                  </a:endParaRPr>
                </a:p>
              </p:txBody>
            </p:sp>
          </p:grpSp>
        </p:grpSp>
        <p:pic>
          <p:nvPicPr>
            <p:cNvPr id="7174" name="Picture 6" descr="http://static1.squarespace.com/static/50adc8ebe4b0e23b1e8a36cb/t/53121d67e4b0e36de295dfad/1393696103156/smartpho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899" y="5204407"/>
              <a:ext cx="1135910" cy="1098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s://upload.wikimedia.org/wikipedia/it/1/1f/MIC-TORINO-PC_XT_Model_286-64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7" r="10660"/>
            <a:stretch/>
          </p:blipFill>
          <p:spPr bwMode="auto">
            <a:xfrm>
              <a:off x="39190" y="2830926"/>
              <a:ext cx="2331959" cy="2221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732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1509</TotalTime>
  <Words>2019</Words>
  <Application>Microsoft Office PowerPoint</Application>
  <PresentationFormat>Apresentação na tela (4:3)</PresentationFormat>
  <Paragraphs>185</Paragraphs>
  <Slides>31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Infraestrutura de TI</vt:lpstr>
      <vt:lpstr>Interação entre o GITIC e o GSTI</vt:lpstr>
      <vt:lpstr>Infraestrutura de TI</vt:lpstr>
      <vt:lpstr>Infraestrutura de TI</vt:lpstr>
      <vt:lpstr>Infraestrutura de TI</vt:lpstr>
      <vt:lpstr>Infraestrutura de TI</vt:lpstr>
      <vt:lpstr>Infraestrutura de TI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118</cp:revision>
  <dcterms:created xsi:type="dcterms:W3CDTF">2015-06-30T13:28:46Z</dcterms:created>
  <dcterms:modified xsi:type="dcterms:W3CDTF">2016-02-26T11:05:08Z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