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40"/>
  </p:notesMasterIdLst>
  <p:sldIdLst>
    <p:sldId id="257" r:id="rId4"/>
    <p:sldId id="258" r:id="rId5"/>
    <p:sldId id="281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7" r:id="rId17"/>
    <p:sldId id="296" r:id="rId18"/>
    <p:sldId id="285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15" r:id="rId29"/>
    <p:sldId id="313" r:id="rId30"/>
    <p:sldId id="307" r:id="rId31"/>
    <p:sldId id="308" r:id="rId32"/>
    <p:sldId id="309" r:id="rId33"/>
    <p:sldId id="310" r:id="rId34"/>
    <p:sldId id="311" r:id="rId35"/>
    <p:sldId id="284" r:id="rId36"/>
    <p:sldId id="312" r:id="rId37"/>
    <p:sldId id="282" r:id="rId38"/>
    <p:sldId id="283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2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9222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554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38506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56334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8387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12233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53231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3714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85238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6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9627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9526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9495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9521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23041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2349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68059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16824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8588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7482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3183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77866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04093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834295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29421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3860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953656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1894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674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9544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3572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60197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3950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3/8/2016 2:39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4194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GERÊNCIA DE INFRAESTRUTURA DE TI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</a:t>
            </a:r>
            <a:r>
              <a:rPr lang="pt-BR" sz="4000" b="0" smtClean="0">
                <a:solidFill>
                  <a:srgbClr val="FFFFFF">
                    <a:tint val="75000"/>
                  </a:srgbClr>
                </a:solidFill>
              </a:rPr>
              <a:t>: 04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Plano de Investimento - GPTI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200876"/>
          </a:xfrm>
        </p:spPr>
        <p:txBody>
          <a:bodyPr/>
          <a:lstStyle/>
          <a:p>
            <a:r>
              <a:rPr lang="pt-BR" b="0" i="0" dirty="0" smtClean="0">
                <a:latin typeface="Calibri"/>
              </a:rPr>
              <a:t>O </a:t>
            </a:r>
            <a:r>
              <a:rPr lang="pt-BR" b="0" i="0" dirty="0" smtClean="0">
                <a:solidFill>
                  <a:srgbClr val="FFFF00"/>
                </a:solidFill>
                <a:latin typeface="Calibri"/>
              </a:rPr>
              <a:t>Portfólio</a:t>
            </a:r>
            <a:r>
              <a:rPr lang="pt-BR" b="0" i="0" dirty="0" smtClean="0">
                <a:latin typeface="Calibri"/>
              </a:rPr>
              <a:t> de TI pode ser composto de </a:t>
            </a:r>
            <a:r>
              <a:rPr lang="pt-BR" b="0" i="0" dirty="0" smtClean="0">
                <a:solidFill>
                  <a:srgbClr val="FFFF00"/>
                </a:solidFill>
                <a:latin typeface="Calibri"/>
              </a:rPr>
              <a:t>projetos e serviços</a:t>
            </a:r>
            <a:r>
              <a:rPr lang="pt-BR" b="0" i="0" dirty="0" smtClean="0">
                <a:latin typeface="Calibri"/>
              </a:rPr>
              <a:t> e será o principal instrumento de </a:t>
            </a:r>
            <a:r>
              <a:rPr lang="pt-BR" b="0" i="0" dirty="0" smtClean="0">
                <a:solidFill>
                  <a:srgbClr val="FFFF00"/>
                </a:solidFill>
                <a:latin typeface="Calibri"/>
              </a:rPr>
              <a:t>alinhamento da estratégia com o dia-a-dia </a:t>
            </a:r>
            <a:r>
              <a:rPr lang="pt-BR" b="0" i="0" dirty="0" smtClean="0">
                <a:latin typeface="Calibri"/>
              </a:rPr>
              <a:t>da área de TI;</a:t>
            </a:r>
          </a:p>
          <a:p>
            <a:r>
              <a:rPr lang="pt-BR" dirty="0" smtClean="0">
                <a:latin typeface="Calibri"/>
              </a:rPr>
              <a:t>Pode a organização agrupá-los de diversas formas, mas o principal é que cada um esteja </a:t>
            </a:r>
            <a:r>
              <a:rPr lang="pt-BR" dirty="0" smtClean="0">
                <a:solidFill>
                  <a:srgbClr val="FFFF00"/>
                </a:solidFill>
                <a:latin typeface="Calibri"/>
              </a:rPr>
              <a:t>associado a um ou mais objetivos estratégicos</a:t>
            </a:r>
            <a:r>
              <a:rPr lang="pt-BR" dirty="0" smtClean="0">
                <a:latin typeface="Calibri"/>
              </a:rPr>
              <a:t>.</a:t>
            </a:r>
            <a:endParaRPr lang="pt-BR" b="0" i="0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39019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Plano de Investimento - GPTI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976473"/>
          </a:xfrm>
        </p:spPr>
        <p:txBody>
          <a:bodyPr/>
          <a:lstStyle/>
          <a:p>
            <a:r>
              <a:rPr lang="pt-BR" b="0" i="0" dirty="0" smtClean="0">
                <a:latin typeface="Calibri"/>
              </a:rPr>
              <a:t>Po</a:t>
            </a:r>
            <a:r>
              <a:rPr lang="pt-BR" dirty="0" smtClean="0">
                <a:latin typeface="Calibri"/>
              </a:rPr>
              <a:t>de ser representado através de: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  <a:latin typeface="Calibri"/>
              </a:rPr>
              <a:t>Aplicações</a:t>
            </a:r>
            <a:r>
              <a:rPr lang="pt-BR" dirty="0" smtClean="0">
                <a:latin typeface="Calibri"/>
              </a:rPr>
              <a:t>: desenvolvimento e aquisição de aplicações;</a:t>
            </a:r>
          </a:p>
          <a:p>
            <a:pPr lvl="1"/>
            <a:r>
              <a:rPr lang="pt-BR" b="0" i="0" dirty="0" smtClean="0">
                <a:solidFill>
                  <a:srgbClr val="FFFF00"/>
                </a:solidFill>
                <a:latin typeface="Calibri"/>
              </a:rPr>
              <a:t>Infraestrutura</a:t>
            </a:r>
            <a:r>
              <a:rPr lang="pt-BR" b="0" i="0" dirty="0" smtClean="0">
                <a:latin typeface="Calibri"/>
              </a:rPr>
              <a:t>: projetos de desenvolvimento de infraestrutura;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  <a:latin typeface="Calibri"/>
              </a:rPr>
              <a:t>Serviços</a:t>
            </a:r>
            <a:r>
              <a:rPr lang="pt-BR" dirty="0" smtClean="0">
                <a:latin typeface="Calibri"/>
              </a:rPr>
              <a:t>: projetos de desenvolvimento de serviços;</a:t>
            </a:r>
          </a:p>
          <a:p>
            <a:pPr lvl="1"/>
            <a:r>
              <a:rPr lang="pt-BR" b="0" i="0" dirty="0" smtClean="0">
                <a:solidFill>
                  <a:srgbClr val="FFFF00"/>
                </a:solidFill>
                <a:latin typeface="Calibri"/>
              </a:rPr>
              <a:t>Gestão</a:t>
            </a:r>
            <a:r>
              <a:rPr lang="pt-BR" b="0" i="0" dirty="0" smtClean="0">
                <a:latin typeface="Calibri"/>
              </a:rPr>
              <a:t>: projetos de implantação de processos, ferramentas etc.</a:t>
            </a:r>
          </a:p>
          <a:p>
            <a:pPr marL="517525" lvl="1" indent="0" algn="r">
              <a:buNone/>
            </a:pPr>
            <a:r>
              <a:rPr lang="pt-BR" i="1" dirty="0" smtClean="0">
                <a:latin typeface="Calibri"/>
              </a:rPr>
              <a:t>(Benson, </a:t>
            </a:r>
            <a:r>
              <a:rPr lang="pt-BR" i="1" dirty="0" err="1" smtClean="0">
                <a:latin typeface="Calibri"/>
              </a:rPr>
              <a:t>Bugnitz</a:t>
            </a:r>
            <a:r>
              <a:rPr lang="pt-BR" i="1" dirty="0" smtClean="0">
                <a:latin typeface="Calibri"/>
              </a:rPr>
              <a:t> &amp; Walton, 2004)</a:t>
            </a:r>
            <a:endParaRPr lang="pt-BR" b="0" i="1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71566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Plano de Investimento - GPTI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407360"/>
          </a:xfrm>
        </p:spPr>
        <p:txBody>
          <a:bodyPr/>
          <a:lstStyle/>
          <a:p>
            <a:r>
              <a:rPr lang="pt-BR" b="0" i="0" dirty="0" smtClean="0">
                <a:latin typeface="Calibri"/>
              </a:rPr>
              <a:t>A GPTI </a:t>
            </a:r>
            <a:r>
              <a:rPr lang="pt-BR" dirty="0" smtClean="0"/>
              <a:t>é </a:t>
            </a:r>
            <a:r>
              <a:rPr lang="pt-BR" dirty="0"/>
              <a:t>uma técnica para identificar, analisar e gerenciar investimentos em TI, com os </a:t>
            </a:r>
            <a:r>
              <a:rPr lang="pt-BR" dirty="0" smtClean="0"/>
              <a:t>objetivos:</a:t>
            </a:r>
          </a:p>
          <a:p>
            <a:pPr lvl="1"/>
            <a:r>
              <a:rPr lang="pt-BR" sz="2200" dirty="0">
                <a:solidFill>
                  <a:srgbClr val="FFFF00"/>
                </a:solidFill>
              </a:rPr>
              <a:t>Maximizar o valor dos investimentos </a:t>
            </a:r>
            <a:r>
              <a:rPr lang="pt-BR" sz="2200" dirty="0"/>
              <a:t>em TI, enquanto minimiza e </a:t>
            </a:r>
            <a:r>
              <a:rPr lang="pt-BR" sz="2200" dirty="0">
                <a:solidFill>
                  <a:srgbClr val="FFFF00"/>
                </a:solidFill>
              </a:rPr>
              <a:t>gerencia o risco</a:t>
            </a:r>
            <a:r>
              <a:rPr lang="pt-BR" sz="2200" dirty="0"/>
              <a:t>;</a:t>
            </a:r>
          </a:p>
          <a:p>
            <a:pPr lvl="1"/>
            <a:r>
              <a:rPr lang="pt-BR" sz="2200" dirty="0"/>
              <a:t>Fornecer </a:t>
            </a:r>
            <a:r>
              <a:rPr lang="pt-BR" sz="2200" dirty="0">
                <a:solidFill>
                  <a:srgbClr val="FFFF00"/>
                </a:solidFill>
              </a:rPr>
              <a:t>aumento de visibilidade </a:t>
            </a:r>
            <a:r>
              <a:rPr lang="pt-BR" sz="2200" dirty="0"/>
              <a:t>sobre os gastos de TI;</a:t>
            </a:r>
          </a:p>
          <a:p>
            <a:pPr lvl="1"/>
            <a:r>
              <a:rPr lang="pt-BR" sz="2200" dirty="0">
                <a:solidFill>
                  <a:srgbClr val="FFFF00"/>
                </a:solidFill>
              </a:rPr>
              <a:t>Melhorar </a:t>
            </a:r>
            <a:r>
              <a:rPr lang="pt-BR" sz="2200" dirty="0" smtClean="0">
                <a:solidFill>
                  <a:srgbClr val="FFFF00"/>
                </a:solidFill>
              </a:rPr>
              <a:t>comunicação </a:t>
            </a:r>
            <a:r>
              <a:rPr lang="pt-BR" sz="2200" dirty="0"/>
              <a:t>e </a:t>
            </a:r>
            <a:r>
              <a:rPr lang="pt-BR" sz="2200" dirty="0" smtClean="0"/>
              <a:t>alinhamento </a:t>
            </a:r>
            <a:r>
              <a:rPr lang="pt-BR" sz="2200" dirty="0"/>
              <a:t>entre gestores </a:t>
            </a:r>
            <a:r>
              <a:rPr lang="pt-BR" sz="2200" dirty="0" smtClean="0"/>
              <a:t>(</a:t>
            </a:r>
            <a:r>
              <a:rPr lang="pt-BR" sz="2200" dirty="0" smtClean="0">
                <a:solidFill>
                  <a:srgbClr val="FFFF00"/>
                </a:solidFill>
              </a:rPr>
              <a:t>TI </a:t>
            </a:r>
            <a:r>
              <a:rPr lang="pt-BR" sz="2200" dirty="0">
                <a:solidFill>
                  <a:srgbClr val="FFFF00"/>
                </a:solidFill>
              </a:rPr>
              <a:t>e </a:t>
            </a:r>
            <a:r>
              <a:rPr lang="pt-BR" sz="2200" dirty="0" smtClean="0">
                <a:solidFill>
                  <a:srgbClr val="FFFF00"/>
                </a:solidFill>
              </a:rPr>
              <a:t>negócio</a:t>
            </a:r>
            <a:r>
              <a:rPr lang="pt-BR" sz="2200" dirty="0" smtClean="0"/>
              <a:t>);</a:t>
            </a:r>
            <a:endParaRPr lang="pt-BR" sz="2200" dirty="0"/>
          </a:p>
          <a:p>
            <a:pPr lvl="1"/>
            <a:r>
              <a:rPr lang="pt-BR" sz="2200" dirty="0"/>
              <a:t>Fornecer aumento de </a:t>
            </a:r>
            <a:r>
              <a:rPr lang="pt-BR" sz="2200" dirty="0">
                <a:solidFill>
                  <a:srgbClr val="FFFF00"/>
                </a:solidFill>
              </a:rPr>
              <a:t>transparência sobre a tomada de </a:t>
            </a:r>
            <a:r>
              <a:rPr lang="pt-BR" sz="2200" dirty="0" smtClean="0">
                <a:solidFill>
                  <a:srgbClr val="FFFF00"/>
                </a:solidFill>
              </a:rPr>
              <a:t>decisão</a:t>
            </a:r>
            <a:r>
              <a:rPr lang="pt-BR" sz="2200" dirty="0" smtClean="0"/>
              <a:t>;</a:t>
            </a:r>
            <a:endParaRPr lang="pt-BR" sz="2200" dirty="0"/>
          </a:p>
          <a:p>
            <a:pPr lvl="1"/>
            <a:r>
              <a:rPr lang="pt-BR" sz="2200" dirty="0">
                <a:solidFill>
                  <a:srgbClr val="FFFF00"/>
                </a:solidFill>
              </a:rPr>
              <a:t>Reduzir custos </a:t>
            </a:r>
            <a:r>
              <a:rPr lang="pt-BR" sz="2200" dirty="0"/>
              <a:t>e facilitar a agilidade;</a:t>
            </a:r>
          </a:p>
          <a:p>
            <a:pPr lvl="1"/>
            <a:r>
              <a:rPr lang="pt-BR" sz="2200" dirty="0"/>
              <a:t>Encorajar os líderes do negócio a pensarem no time e não em si </a:t>
            </a:r>
            <a:r>
              <a:rPr lang="pt-BR" sz="2200" dirty="0" smtClean="0"/>
              <a:t>mesmos </a:t>
            </a:r>
            <a:r>
              <a:rPr lang="pt-BR" sz="2200" dirty="0"/>
              <a:t>e assumirem a </a:t>
            </a:r>
            <a:r>
              <a:rPr lang="pt-BR" sz="2200" dirty="0">
                <a:solidFill>
                  <a:srgbClr val="FFFF00"/>
                </a:solidFill>
              </a:rPr>
              <a:t>responsabilidade pelo projeto</a:t>
            </a:r>
            <a:r>
              <a:rPr lang="pt-BR" sz="2200" dirty="0"/>
              <a:t>;</a:t>
            </a:r>
          </a:p>
          <a:p>
            <a:pPr lvl="1"/>
            <a:r>
              <a:rPr lang="pt-BR" sz="2200" dirty="0"/>
              <a:t>Permitir os planejadores a </a:t>
            </a:r>
            <a:r>
              <a:rPr lang="pt-BR" sz="2200" dirty="0">
                <a:solidFill>
                  <a:srgbClr val="FFFF00"/>
                </a:solidFill>
              </a:rPr>
              <a:t>alocar os recursos mais eficientemente </a:t>
            </a:r>
            <a:r>
              <a:rPr lang="pt-BR" sz="2200" dirty="0"/>
              <a:t>e reduzir o número de projetos redundantes</a:t>
            </a:r>
            <a:endParaRPr lang="pt-BR" sz="2200" b="0" i="1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45088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Plano de Investimento - GPTI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clrChange>
              <a:clrFrom>
                <a:srgbClr val="00B050"/>
              </a:clrFrom>
              <a:clrTo>
                <a:srgbClr val="00B05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958" y="1268760"/>
            <a:ext cx="7512083" cy="465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2964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Plano de Investimento - GPTI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905958"/>
          </a:xfrm>
        </p:spPr>
        <p:txBody>
          <a:bodyPr/>
          <a:lstStyle/>
          <a:p>
            <a:r>
              <a:rPr lang="pt-BR" dirty="0"/>
              <a:t>Trabalhar sem um portfólio definido nos traz algumas consequências como exemplo:</a:t>
            </a:r>
          </a:p>
          <a:p>
            <a:pPr lvl="1"/>
            <a:r>
              <a:rPr lang="pt-BR" sz="2400" dirty="0"/>
              <a:t>Resistência em </a:t>
            </a:r>
            <a:r>
              <a:rPr lang="pt-BR" sz="2400" dirty="0">
                <a:solidFill>
                  <a:srgbClr val="FFFF00"/>
                </a:solidFill>
              </a:rPr>
              <a:t>cancelar projetos</a:t>
            </a:r>
          </a:p>
          <a:p>
            <a:pPr lvl="1"/>
            <a:r>
              <a:rPr lang="pt-BR" sz="2400" dirty="0"/>
              <a:t>Projetos </a:t>
            </a:r>
            <a:r>
              <a:rPr lang="pt-BR" sz="2400" dirty="0">
                <a:solidFill>
                  <a:srgbClr val="FFFF00"/>
                </a:solidFill>
              </a:rPr>
              <a:t>duplicados</a:t>
            </a:r>
          </a:p>
          <a:p>
            <a:pPr lvl="1"/>
            <a:r>
              <a:rPr lang="pt-BR" sz="2400" dirty="0"/>
              <a:t>Projetos sem prioridade </a:t>
            </a:r>
            <a:r>
              <a:rPr lang="pt-BR" sz="2400" dirty="0">
                <a:solidFill>
                  <a:srgbClr val="FFFF00"/>
                </a:solidFill>
              </a:rPr>
              <a:t>alocando recursos escassos</a:t>
            </a:r>
          </a:p>
          <a:p>
            <a:pPr lvl="1"/>
            <a:r>
              <a:rPr lang="pt-BR" sz="2400" dirty="0"/>
              <a:t>Projetos ganhando </a:t>
            </a:r>
            <a:r>
              <a:rPr lang="pt-BR" sz="2400" dirty="0">
                <a:solidFill>
                  <a:srgbClr val="FFFF00"/>
                </a:solidFill>
              </a:rPr>
              <a:t>prioridade por razões políticas</a:t>
            </a:r>
          </a:p>
          <a:p>
            <a:pPr lvl="1"/>
            <a:r>
              <a:rPr lang="pt-BR" sz="2400" dirty="0"/>
              <a:t>Prioridades de TI relacionada à prioridade de pessoas e não do negócio</a:t>
            </a:r>
          </a:p>
          <a:p>
            <a:pPr lvl="1"/>
            <a:r>
              <a:rPr lang="pt-BR" sz="2400" dirty="0"/>
              <a:t>Novos projetos adicionados </a:t>
            </a:r>
            <a:r>
              <a:rPr lang="pt-BR" sz="2400" dirty="0">
                <a:solidFill>
                  <a:srgbClr val="FFFF00"/>
                </a:solidFill>
              </a:rPr>
              <a:t>sem foco e objetivos claros</a:t>
            </a:r>
          </a:p>
          <a:p>
            <a:pPr lvl="1"/>
            <a:r>
              <a:rPr lang="pt-BR" sz="2400" dirty="0"/>
              <a:t>Seleção de projetos com base na emoção, trazendo como resultado novos produtos que não estão alinhados com a estratégia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6780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Plano de Investimento - GPTI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619726"/>
          </a:xfrm>
        </p:spPr>
        <p:txBody>
          <a:bodyPr/>
          <a:lstStyle/>
          <a:p>
            <a:r>
              <a:rPr lang="pt-BR" dirty="0"/>
              <a:t>No final de tudo o que estamos procurando é uma resposta para a seguinte questão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endParaRPr lang="pt-BR" sz="1400" dirty="0"/>
          </a:p>
          <a:p>
            <a:pPr marL="0" indent="0" algn="ctr">
              <a:buNone/>
            </a:pPr>
            <a:r>
              <a:rPr lang="pt-BR" sz="5400" i="1" dirty="0" smtClean="0">
                <a:solidFill>
                  <a:srgbClr val="FFFF00"/>
                </a:solidFill>
              </a:rPr>
              <a:t>“A TI </a:t>
            </a:r>
            <a:r>
              <a:rPr lang="pt-BR" sz="5400" i="1" dirty="0">
                <a:solidFill>
                  <a:srgbClr val="FFFF00"/>
                </a:solidFill>
              </a:rPr>
              <a:t>está trabalhando nos projetos certos? </a:t>
            </a:r>
            <a:r>
              <a:rPr lang="pt-BR" sz="5400" i="1" dirty="0" smtClean="0">
                <a:solidFill>
                  <a:srgbClr val="FFFF00"/>
                </a:solidFill>
              </a:rPr>
              <a:t>”</a:t>
            </a:r>
            <a:endParaRPr lang="pt-BR" sz="5400" i="1" dirty="0">
              <a:solidFill>
                <a:srgbClr val="FFFF00"/>
              </a:solidFill>
            </a:endParaRPr>
          </a:p>
          <a:p>
            <a:endParaRPr lang="pt-BR" sz="1800" dirty="0" smtClean="0"/>
          </a:p>
          <a:p>
            <a:r>
              <a:rPr lang="pt-BR" dirty="0" smtClean="0"/>
              <a:t>A </a:t>
            </a:r>
            <a:r>
              <a:rPr lang="pt-BR" dirty="0"/>
              <a:t>palavra “estratégia” está relacionada com “escolha”, ou seja, quando a empresa faz escolhas</a:t>
            </a:r>
            <a:r>
              <a:rPr lang="pt-BR" dirty="0" smtClean="0"/>
              <a:t>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43080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Gestão de Custos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7507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Tem </a:t>
            </a:r>
            <a:r>
              <a:rPr lang="pt-BR" dirty="0"/>
              <a:t>a missão de medir para gerenciar; medir para fazer mais com menos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Boa parte dos gestores sabe quanto custa a operação do TI, e acabam vendo a TI como um gerador de gastos significativos e crescentes;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Precisa-se dar visibilidade dos custos e aumentar o foco nos investimentos em TI que contribuam nos resultados do negócio.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26784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Gestão de Custos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2776"/>
            <a:ext cx="8382000" cy="352917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Uma </a:t>
            </a:r>
            <a:r>
              <a:rPr lang="pt-BR" dirty="0"/>
              <a:t>etapa importante consiste na definição de processos internos para identificar e medir os fatores diretos e indiretos formadores de </a:t>
            </a:r>
            <a:r>
              <a:rPr lang="pt-BR" dirty="0" smtClean="0"/>
              <a:t>custo;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Esses </a:t>
            </a:r>
            <a:r>
              <a:rPr lang="pt-BR" dirty="0"/>
              <a:t>gastos </a:t>
            </a:r>
            <a:r>
              <a:rPr lang="pt-BR" dirty="0" smtClean="0"/>
              <a:t>incluem </a:t>
            </a:r>
            <a:r>
              <a:rPr lang="pt-BR" dirty="0"/>
              <a:t>despesas </a:t>
            </a:r>
            <a:r>
              <a:rPr lang="pt-BR" dirty="0" smtClean="0"/>
              <a:t>com: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funcionários</a:t>
            </a:r>
            <a:r>
              <a:rPr lang="pt-BR" dirty="0"/>
              <a:t>, </a:t>
            </a:r>
            <a:r>
              <a:rPr lang="pt-BR" i="1" dirty="0"/>
              <a:t>hardware</a:t>
            </a:r>
            <a:r>
              <a:rPr lang="pt-BR" dirty="0"/>
              <a:t>, </a:t>
            </a:r>
            <a:r>
              <a:rPr lang="pt-BR" i="1" dirty="0"/>
              <a:t>software</a:t>
            </a:r>
            <a:r>
              <a:rPr lang="pt-BR" dirty="0"/>
              <a:t>, espaço físico, contratos, impostos, terceirização, energia elétrica, água, luz, telefone, refrigeração, depreciações e amortizações.</a:t>
            </a:r>
            <a:endParaRPr lang="pt-BR" sz="28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87829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Gestão de Custos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2776"/>
            <a:ext cx="8382000" cy="37507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Alguns gastos podem ser diretamente associados a um sistema, aplicação ou </a:t>
            </a:r>
            <a:r>
              <a:rPr lang="pt-BR" dirty="0" smtClean="0"/>
              <a:t>serviço;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Entretanto</a:t>
            </a:r>
            <a:r>
              <a:rPr lang="pt-BR" dirty="0"/>
              <a:t>, despesas compartilhadas devem seguir outro critério, normalmente o da proporcionalidade de uso, no qual sistemas ou clientes que consomem mais recursos compartilhados devem pagar </a:t>
            </a:r>
            <a:r>
              <a:rPr lang="pt-BR" dirty="0" smtClean="0"/>
              <a:t>mais;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b="0" i="0" dirty="0" smtClean="0">
                <a:solidFill>
                  <a:srgbClr val="FFFFFF"/>
                </a:solidFill>
                <a:latin typeface="Calibri"/>
              </a:rPr>
              <a:t>Métrica de Custo Padrão.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522989"/>
            <a:ext cx="2606835" cy="231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8876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Gestão de Custos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2776"/>
            <a:ext cx="8382000" cy="4684359"/>
          </a:xfrm>
        </p:spPr>
        <p:txBody>
          <a:bodyPr/>
          <a:lstStyle/>
          <a:p>
            <a:r>
              <a:rPr lang="pt-BR" dirty="0" smtClean="0"/>
              <a:t>O Custo Padrão define </a:t>
            </a:r>
            <a:r>
              <a:rPr lang="pt-BR" dirty="0"/>
              <a:t>valores para as unidades de recursos ou de serviços de TI, formando um catálogo de preços no </a:t>
            </a:r>
            <a:r>
              <a:rPr lang="pt-BR" dirty="0" smtClean="0"/>
              <a:t>qual podem constar:</a:t>
            </a:r>
          </a:p>
          <a:p>
            <a:pPr lvl="1"/>
            <a:r>
              <a:rPr lang="pt-BR" dirty="0" smtClean="0"/>
              <a:t>Do </a:t>
            </a:r>
            <a:r>
              <a:rPr lang="pt-BR" dirty="0"/>
              <a:t>minuto de </a:t>
            </a:r>
            <a:r>
              <a:rPr lang="pt-BR" dirty="0" smtClean="0"/>
              <a:t>processamento;</a:t>
            </a:r>
          </a:p>
          <a:p>
            <a:pPr lvl="1"/>
            <a:r>
              <a:rPr lang="pt-BR" dirty="0" smtClean="0"/>
              <a:t>Do </a:t>
            </a:r>
            <a:r>
              <a:rPr lang="pt-BR" i="1" dirty="0"/>
              <a:t>gigabyte</a:t>
            </a:r>
            <a:r>
              <a:rPr lang="pt-BR" dirty="0"/>
              <a:t> de </a:t>
            </a:r>
            <a:r>
              <a:rPr lang="pt-BR" dirty="0" smtClean="0"/>
              <a:t>armazenamento;</a:t>
            </a:r>
          </a:p>
          <a:p>
            <a:pPr lvl="1"/>
            <a:r>
              <a:rPr lang="pt-BR" dirty="0"/>
              <a:t>D</a:t>
            </a:r>
            <a:r>
              <a:rPr lang="pt-BR" dirty="0" smtClean="0"/>
              <a:t>o </a:t>
            </a:r>
            <a:r>
              <a:rPr lang="pt-BR" i="1" dirty="0" err="1"/>
              <a:t>kilobyte</a:t>
            </a:r>
            <a:r>
              <a:rPr lang="pt-BR" dirty="0"/>
              <a:t> trafegado na </a:t>
            </a:r>
            <a:r>
              <a:rPr lang="pt-BR" dirty="0" smtClean="0"/>
              <a:t>rede;</a:t>
            </a:r>
          </a:p>
          <a:p>
            <a:pPr lvl="1"/>
            <a:r>
              <a:rPr lang="pt-BR" dirty="0" smtClean="0"/>
              <a:t>Por </a:t>
            </a:r>
            <a:r>
              <a:rPr lang="pt-BR" dirty="0"/>
              <a:t>transação de banco de </a:t>
            </a:r>
            <a:r>
              <a:rPr lang="pt-BR" dirty="0" smtClean="0"/>
              <a:t>dados;</a:t>
            </a:r>
          </a:p>
          <a:p>
            <a:pPr lvl="1"/>
            <a:r>
              <a:rPr lang="pt-BR" dirty="0"/>
              <a:t>P</a:t>
            </a:r>
            <a:r>
              <a:rPr lang="pt-BR" dirty="0" smtClean="0"/>
              <a:t>or </a:t>
            </a:r>
            <a:r>
              <a:rPr lang="pt-BR" dirty="0"/>
              <a:t>erro grave de </a:t>
            </a:r>
            <a:r>
              <a:rPr lang="pt-BR" dirty="0" smtClean="0"/>
              <a:t>programação;</a:t>
            </a:r>
          </a:p>
          <a:p>
            <a:r>
              <a:rPr lang="pt-BR" dirty="0" smtClean="0"/>
              <a:t>Podem </a:t>
            </a:r>
            <a:r>
              <a:rPr lang="pt-BR" dirty="0"/>
              <a:t>revelar aplicações menos eficientes e que são grandes consumidoras de </a:t>
            </a:r>
            <a:r>
              <a:rPr lang="pt-BR" dirty="0" smtClean="0"/>
              <a:t>recursos.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852936"/>
            <a:ext cx="1763688" cy="216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chemeClr val="tx1">
                <a:alpha val="65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40178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38554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Plano de investimento e gestão de </a:t>
            </a:r>
            <a:r>
              <a:rPr lang="pt-BR" dirty="0" smtClean="0">
                <a:solidFill>
                  <a:srgbClr val="FFFFFF"/>
                </a:solidFill>
              </a:rPr>
              <a:t>custos: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PDCA;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GPTI;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TCO;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ROI;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VPL;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Otimização.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Gestão de Custos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2776"/>
            <a:ext cx="8382000" cy="3644075"/>
          </a:xfrm>
        </p:spPr>
        <p:txBody>
          <a:bodyPr/>
          <a:lstStyle/>
          <a:p>
            <a:r>
              <a:rPr lang="pt-BR" dirty="0"/>
              <a:t>Perguntas como estas devem ser bem respondidas:</a:t>
            </a:r>
          </a:p>
          <a:p>
            <a:pPr lvl="1"/>
            <a:r>
              <a:rPr lang="pt-BR" dirty="0"/>
              <a:t>As faturas pagas refletem o que foi entregue?</a:t>
            </a:r>
          </a:p>
          <a:p>
            <a:pPr lvl="1"/>
            <a:r>
              <a:rPr lang="pt-BR" dirty="0"/>
              <a:t>Os recursos estão otimizados?</a:t>
            </a:r>
          </a:p>
          <a:p>
            <a:pPr lvl="1"/>
            <a:r>
              <a:rPr lang="pt-BR" dirty="0"/>
              <a:t>Os investimentos estão sendo bem feitos?</a:t>
            </a:r>
          </a:p>
          <a:p>
            <a:pPr lvl="1"/>
            <a:r>
              <a:rPr lang="pt-BR" dirty="0"/>
              <a:t>Os contratos foram bem negociados?</a:t>
            </a:r>
          </a:p>
          <a:p>
            <a:pPr lvl="1"/>
            <a:r>
              <a:rPr lang="pt-BR" dirty="0"/>
              <a:t>Os processos de TI estão orientados pela redução de custos?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797152"/>
            <a:ext cx="1403648" cy="17223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chemeClr val="tx1">
                <a:alpha val="65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129258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Gestão de Custos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2776"/>
            <a:ext cx="8439472" cy="4659737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TCO</a:t>
            </a:r>
            <a:r>
              <a:rPr lang="pt-BR" dirty="0">
                <a:solidFill>
                  <a:srgbClr val="FFFF00"/>
                </a:solidFill>
              </a:rPr>
              <a:t>-</a:t>
            </a:r>
            <a:r>
              <a:rPr lang="pt-BR" i="1" dirty="0" smtClean="0">
                <a:solidFill>
                  <a:srgbClr val="FFFF00"/>
                </a:solidFill>
              </a:rPr>
              <a:t>Total </a:t>
            </a:r>
            <a:r>
              <a:rPr lang="pt-BR" i="1" dirty="0" err="1">
                <a:solidFill>
                  <a:srgbClr val="FFFF00"/>
                </a:solidFill>
              </a:rPr>
              <a:t>Cost</a:t>
            </a:r>
            <a:r>
              <a:rPr lang="pt-BR" i="1" dirty="0">
                <a:solidFill>
                  <a:srgbClr val="FFFF00"/>
                </a:solidFill>
              </a:rPr>
              <a:t> </a:t>
            </a:r>
            <a:r>
              <a:rPr lang="pt-BR" i="1" dirty="0" err="1">
                <a:solidFill>
                  <a:srgbClr val="FFFF00"/>
                </a:solidFill>
              </a:rPr>
              <a:t>of</a:t>
            </a:r>
            <a:r>
              <a:rPr lang="pt-BR" i="1" dirty="0">
                <a:solidFill>
                  <a:srgbClr val="FFFF00"/>
                </a:solidFill>
              </a:rPr>
              <a:t> </a:t>
            </a:r>
            <a:r>
              <a:rPr lang="pt-BR" i="1" dirty="0" err="1">
                <a:solidFill>
                  <a:srgbClr val="FFFF00"/>
                </a:solidFill>
              </a:rPr>
              <a:t>Ownership</a:t>
            </a:r>
            <a:r>
              <a:rPr lang="pt-BR" dirty="0"/>
              <a:t> ou Custo Total de Propriedade, analisa apenas o custo, sem se preocupar com os benefícios (aumento de receita, inovação, redução de custos</a:t>
            </a:r>
            <a:r>
              <a:rPr lang="pt-BR" dirty="0" smtClean="0"/>
              <a:t>).</a:t>
            </a:r>
            <a:endParaRPr lang="pt-BR" dirty="0"/>
          </a:p>
          <a:p>
            <a:endParaRPr lang="pt-BR" sz="2000" dirty="0"/>
          </a:p>
          <a:p>
            <a:pPr marL="0" indent="0" algn="ctr">
              <a:buNone/>
            </a:pPr>
            <a:r>
              <a:rPr lang="pt-BR" sz="2200" b="1" i="1" dirty="0">
                <a:solidFill>
                  <a:srgbClr val="FFFF00"/>
                </a:solidFill>
              </a:rPr>
              <a:t>$ Aquisição + $ Instalação + $ Operação + $ Alteração + $ </a:t>
            </a:r>
            <a:r>
              <a:rPr lang="pt-BR" sz="2200" b="1" i="1" dirty="0" smtClean="0">
                <a:solidFill>
                  <a:srgbClr val="FFFF00"/>
                </a:solidFill>
              </a:rPr>
              <a:t>Eliminação</a:t>
            </a:r>
            <a:endParaRPr lang="pt-BR" sz="2200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pt-BR" sz="2000" i="1" dirty="0"/>
          </a:p>
          <a:p>
            <a:r>
              <a:rPr lang="pt-BR" dirty="0"/>
              <a:t>Normalmente utilizamos para custos de infraestrutura obrigatórios (e-mail, internet etc.). É interessante para comparar investimento equiparáveis </a:t>
            </a:r>
            <a:r>
              <a:rPr lang="pt-BR" dirty="0" smtClean="0"/>
              <a:t>tecnicamente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85105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886397"/>
          </a:xfrm>
        </p:spPr>
        <p:txBody>
          <a:bodyPr/>
          <a:lstStyle/>
          <a:p>
            <a:r>
              <a:rPr lang="pt-BR" sz="3200" dirty="0">
                <a:effectLst/>
              </a:rPr>
              <a:t>Exemplo: Uma empresa quer decidir entre 2 ERPs usando o TCO para avaliar o custo total em 5 anos.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832953"/>
              </p:ext>
            </p:extLst>
          </p:nvPr>
        </p:nvGraphicFramePr>
        <p:xfrm>
          <a:off x="251518" y="1196759"/>
          <a:ext cx="8712968" cy="489653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792090"/>
                <a:gridCol w="1386152"/>
                <a:gridCol w="1089121"/>
                <a:gridCol w="1089121"/>
                <a:gridCol w="1089121"/>
                <a:gridCol w="1089121"/>
                <a:gridCol w="1089121"/>
                <a:gridCol w="1089121"/>
              </a:tblGrid>
              <a:tr h="379309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Ano 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Ano 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Ano 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Ano 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Ano 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TCO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930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ERP 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HW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12.000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164.000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</a:tr>
              <a:tr h="37930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SW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20.000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4.000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4.000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4.000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4.000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930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effectLst/>
                        </a:rPr>
                        <a:t>Treinamento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8.000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930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Link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7.200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7.200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7.200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7.200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7.200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413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Operações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18.000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18.000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18.000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18.000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930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ERP 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HW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24.000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197.400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930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SW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8.000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1.600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1.600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1.600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1.600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930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effectLst/>
                        </a:rPr>
                        <a:t>Treinamento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15.000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930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Link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7.200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7.200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7.200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7.200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7.200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413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Operações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27.000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27.000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27.000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27.000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8" marR="7518" marT="751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9119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Gestão de Custos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2776"/>
            <a:ext cx="8382000" cy="4659737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ROI-</a:t>
            </a:r>
            <a:r>
              <a:rPr lang="pt-BR" i="1" dirty="0" err="1" smtClean="0">
                <a:solidFill>
                  <a:srgbClr val="FFFF00"/>
                </a:solidFill>
              </a:rPr>
              <a:t>Return</a:t>
            </a:r>
            <a:r>
              <a:rPr lang="pt-BR" i="1" dirty="0" smtClean="0">
                <a:solidFill>
                  <a:srgbClr val="FFFF00"/>
                </a:solidFill>
              </a:rPr>
              <a:t> </a:t>
            </a:r>
            <a:r>
              <a:rPr lang="pt-BR" i="1" dirty="0" err="1" smtClean="0">
                <a:solidFill>
                  <a:srgbClr val="FFFF00"/>
                </a:solidFill>
              </a:rPr>
              <a:t>on</a:t>
            </a:r>
            <a:r>
              <a:rPr lang="pt-BR" i="1" dirty="0" smtClean="0">
                <a:solidFill>
                  <a:srgbClr val="FFFF00"/>
                </a:solidFill>
              </a:rPr>
              <a:t> </a:t>
            </a:r>
            <a:r>
              <a:rPr lang="pt-BR" i="1" dirty="0" err="1" smtClean="0">
                <a:solidFill>
                  <a:srgbClr val="FFFF00"/>
                </a:solidFill>
              </a:rPr>
              <a:t>Investiment</a:t>
            </a:r>
            <a:r>
              <a:rPr lang="pt-BR" dirty="0" smtClean="0"/>
              <a:t> </a:t>
            </a:r>
            <a:r>
              <a:rPr lang="pt-BR" dirty="0"/>
              <a:t>ou Retorno sobre o Investimento, é utilizado para que as empresas comparem qual tipo de investimento é melhor. Ele mede a performance da TI.</a:t>
            </a:r>
          </a:p>
          <a:p>
            <a:endParaRPr lang="pt-BR" sz="2000" dirty="0"/>
          </a:p>
          <a:p>
            <a:pPr marL="0" indent="0" algn="ctr">
              <a:buNone/>
            </a:pPr>
            <a:r>
              <a:rPr lang="pt-BR" sz="2400" b="1" i="1" dirty="0">
                <a:solidFill>
                  <a:srgbClr val="FFFF00"/>
                </a:solidFill>
              </a:rPr>
              <a:t>$ Investido / $ Rendimento</a:t>
            </a:r>
            <a:endParaRPr lang="pt-BR" sz="24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pt-BR" sz="1600" i="1" dirty="0"/>
          </a:p>
          <a:p>
            <a:r>
              <a:rPr lang="pt-BR" dirty="0"/>
              <a:t>Não </a:t>
            </a:r>
            <a:r>
              <a:rPr lang="pt-BR" dirty="0" smtClean="0"/>
              <a:t>considera outros </a:t>
            </a:r>
            <a:r>
              <a:rPr lang="pt-BR" dirty="0"/>
              <a:t>custos </a:t>
            </a:r>
            <a:r>
              <a:rPr lang="pt-BR" dirty="0" smtClean="0"/>
              <a:t>($  Oportunidade</a:t>
            </a:r>
            <a:r>
              <a:rPr lang="pt-BR" dirty="0"/>
              <a:t>), e é mais utilizado para investimento de curto prazo ($ Investimento perto do $ Rendimento</a:t>
            </a:r>
            <a:r>
              <a:rPr lang="pt-BR" dirty="0" smtClean="0"/>
              <a:t>). Fomentadora </a:t>
            </a:r>
            <a:r>
              <a:rPr lang="pt-BR" dirty="0"/>
              <a:t>de </a:t>
            </a:r>
            <a:r>
              <a:rPr lang="pt-BR" dirty="0" smtClean="0"/>
              <a:t>negócios.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85498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886397"/>
          </a:xfrm>
        </p:spPr>
        <p:txBody>
          <a:bodyPr/>
          <a:lstStyle/>
          <a:p>
            <a:r>
              <a:rPr lang="pt-BR" sz="3200" dirty="0">
                <a:effectLst/>
              </a:rPr>
              <a:t>Exemplo: Para o ERP 1 da empresa do exemplo anterior, qual o ROI para 5 anos de operação?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851845"/>
              </p:ext>
            </p:extLst>
          </p:nvPr>
        </p:nvGraphicFramePr>
        <p:xfrm>
          <a:off x="251521" y="1412773"/>
          <a:ext cx="8511479" cy="453649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088234"/>
                <a:gridCol w="1284649"/>
                <a:gridCol w="1284649"/>
                <a:gridCol w="1284649"/>
                <a:gridCol w="1284649"/>
                <a:gridCol w="1284649"/>
              </a:tblGrid>
              <a:tr h="4124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 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Ano 1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Ano 2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Ano 3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Ano 4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Ano 5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HW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-12.000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</a:tr>
              <a:tr h="4124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SW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-20.000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-4.000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-4.000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-4.000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-4.000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</a:tr>
              <a:tr h="4124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effectLst/>
                        </a:rPr>
                        <a:t>Treinamento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-8.000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</a:tr>
              <a:tr h="4124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Link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-7.200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-7.200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-7.200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-7.200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-7.200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</a:tr>
              <a:tr h="4124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Operação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-18.000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-18.000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-18.000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-18.000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</a:tr>
              <a:tr h="4124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Aumento de vendas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10.000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20.000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25.000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30.000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30.000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</a:tr>
              <a:tr h="4124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Recuperação de perdas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2.000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5.000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5.000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5.000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5.000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</a:tr>
              <a:tr h="4124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Otimização de gastos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3.000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8.000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10.000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12.000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18.000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</a:tr>
              <a:tr h="4124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ROI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-32.200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3.800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10.800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17.800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23.800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</a:tr>
              <a:tr h="4124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ROI </a:t>
                      </a:r>
                      <a:r>
                        <a:rPr lang="pt-BR" sz="1600" b="1" u="none" strike="noStrike" dirty="0" smtClean="0">
                          <a:effectLst/>
                        </a:rPr>
                        <a:t>Acumulado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-32.200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-28.400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-17.600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200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24.000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54" marR="4954" marT="495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9373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Gestão de Custos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2776"/>
            <a:ext cx="8382000" cy="4021101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VPL-Valor Presente Líquido</a:t>
            </a:r>
            <a:r>
              <a:rPr lang="pt-BR" i="1" dirty="0" smtClean="0">
                <a:solidFill>
                  <a:srgbClr val="FFFF00"/>
                </a:solidFill>
              </a:rPr>
              <a:t> </a:t>
            </a:r>
            <a:r>
              <a:rPr lang="pt-BR" dirty="0" smtClean="0"/>
              <a:t>leva em conta:</a:t>
            </a:r>
            <a:endParaRPr lang="pt-BR" dirty="0"/>
          </a:p>
          <a:p>
            <a:endParaRPr lang="pt-BR" sz="2000" dirty="0"/>
          </a:p>
          <a:p>
            <a:pPr marL="0" indent="0" algn="ctr">
              <a:buNone/>
            </a:pPr>
            <a:r>
              <a:rPr lang="pt-BR" sz="2400" b="1" i="1" dirty="0">
                <a:solidFill>
                  <a:srgbClr val="FFFF00"/>
                </a:solidFill>
              </a:rPr>
              <a:t>$ </a:t>
            </a:r>
            <a:r>
              <a:rPr lang="pt-BR" sz="2400" b="1" i="1" dirty="0" smtClean="0">
                <a:solidFill>
                  <a:srgbClr val="FFFF00"/>
                </a:solidFill>
              </a:rPr>
              <a:t>Entrada de Caixa - $ Investimento</a:t>
            </a:r>
          </a:p>
          <a:p>
            <a:pPr marL="0" indent="0" algn="ctr">
              <a:buNone/>
            </a:pPr>
            <a:endParaRPr lang="pt-BR" sz="1100" dirty="0" smtClean="0"/>
          </a:p>
          <a:p>
            <a:r>
              <a:rPr lang="pt-BR" dirty="0"/>
              <a:t>Inclui a dimensão tempo na análise financeira e traz para o valor atual as entradas e saídas de </a:t>
            </a:r>
            <a:r>
              <a:rPr lang="pt-BR" dirty="0" smtClean="0"/>
              <a:t>caixa;</a:t>
            </a:r>
          </a:p>
          <a:p>
            <a:r>
              <a:rPr lang="pt-BR" dirty="0" smtClean="0"/>
              <a:t>E </a:t>
            </a:r>
            <a:r>
              <a:rPr lang="pt-BR" dirty="0"/>
              <a:t>normalmente se:</a:t>
            </a:r>
          </a:p>
          <a:p>
            <a:pPr lvl="1"/>
            <a:r>
              <a:rPr lang="pt-BR" sz="2000" dirty="0"/>
              <a:t>VPL &gt; 0 = retorno do projeto é maior que seu custo de capital;</a:t>
            </a:r>
          </a:p>
          <a:p>
            <a:pPr lvl="1"/>
            <a:r>
              <a:rPr lang="pt-BR" sz="2000" dirty="0"/>
              <a:t>VPL &lt; 0 = retorno do projeto é menor que seu custo de capital.</a:t>
            </a:r>
          </a:p>
        </p:txBody>
      </p:sp>
    </p:spTree>
    <p:extLst>
      <p:ext uri="{BB962C8B-B14F-4D97-AF65-F5344CB8AC3E}">
        <p14:creationId xmlns:p14="http://schemas.microsoft.com/office/powerpoint/2010/main" val="33009569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Gestão de Custos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2776"/>
            <a:ext cx="8382000" cy="4021101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VPL-Valor Presente Líquido</a:t>
            </a:r>
            <a:r>
              <a:rPr lang="pt-BR" i="1" dirty="0" smtClean="0">
                <a:solidFill>
                  <a:srgbClr val="FFFF00"/>
                </a:solidFill>
              </a:rPr>
              <a:t> </a:t>
            </a:r>
            <a:r>
              <a:rPr lang="pt-BR" dirty="0" smtClean="0"/>
              <a:t>leva em conta:</a:t>
            </a:r>
            <a:endParaRPr lang="pt-BR" dirty="0"/>
          </a:p>
          <a:p>
            <a:endParaRPr lang="pt-BR" sz="2000" dirty="0"/>
          </a:p>
          <a:p>
            <a:pPr marL="0" indent="0" algn="ctr">
              <a:buNone/>
            </a:pPr>
            <a:r>
              <a:rPr lang="pt-BR" sz="2400" b="1" i="1" dirty="0">
                <a:solidFill>
                  <a:srgbClr val="FFFF00"/>
                </a:solidFill>
              </a:rPr>
              <a:t>$ </a:t>
            </a:r>
            <a:r>
              <a:rPr lang="pt-BR" sz="2400" b="1" i="1" dirty="0" smtClean="0">
                <a:solidFill>
                  <a:srgbClr val="FFFF00"/>
                </a:solidFill>
              </a:rPr>
              <a:t>Entrada de Caixa - $ Investimento</a:t>
            </a:r>
          </a:p>
          <a:p>
            <a:pPr marL="0" indent="0" algn="ctr">
              <a:buNone/>
            </a:pPr>
            <a:endParaRPr lang="pt-BR" sz="1100" dirty="0" smtClean="0"/>
          </a:p>
          <a:p>
            <a:r>
              <a:rPr lang="pt-BR" dirty="0"/>
              <a:t>Inclui a dimensão tempo na análise financeira e traz para o valor atual as entradas e saídas de </a:t>
            </a:r>
            <a:r>
              <a:rPr lang="pt-BR" dirty="0" smtClean="0"/>
              <a:t>caixa;</a:t>
            </a:r>
          </a:p>
          <a:p>
            <a:r>
              <a:rPr lang="pt-BR" dirty="0" smtClean="0"/>
              <a:t>E </a:t>
            </a:r>
            <a:r>
              <a:rPr lang="pt-BR" dirty="0"/>
              <a:t>normalmente se:</a:t>
            </a:r>
          </a:p>
          <a:p>
            <a:pPr lvl="1"/>
            <a:r>
              <a:rPr lang="pt-BR" sz="2000" dirty="0"/>
              <a:t>VPL &gt; 0 = retorno do projeto é maior que seu custo de capital;</a:t>
            </a:r>
          </a:p>
          <a:p>
            <a:pPr lvl="1"/>
            <a:r>
              <a:rPr lang="pt-BR" sz="2000" dirty="0"/>
              <a:t>VPL &lt; 0 = retorno do projeto é menor que seu custo de capital.</a:t>
            </a:r>
          </a:p>
        </p:txBody>
      </p:sp>
      <p:sp>
        <p:nvSpPr>
          <p:cNvPr id="4" name="Retângulo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dk1">
              <a:alpha val="82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9" name="Texto explicativo retangular com cantos arredondados 8"/>
          <p:cNvSpPr/>
          <p:nvPr/>
        </p:nvSpPr>
        <p:spPr bwMode="auto">
          <a:xfrm>
            <a:off x="2267744" y="2636912"/>
            <a:ext cx="5522342" cy="3456384"/>
          </a:xfrm>
          <a:prstGeom prst="wedgeRoundRectCallout">
            <a:avLst>
              <a:gd name="adj1" fmla="val -35154"/>
              <a:gd name="adj2" fmla="val -6707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800" dirty="0" smtClean="0"/>
              <a:t>Fluxos de caixa uniformes</a:t>
            </a:r>
            <a:endParaRPr lang="pt-BR" sz="2800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0399" y="604662"/>
            <a:ext cx="4323201" cy="1420182"/>
          </a:xfrm>
          <a:prstGeom prst="rect">
            <a:avLst/>
          </a:prstGeom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699792" y="3573016"/>
            <a:ext cx="4839386" cy="204862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392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t-BR" altLang="pt-BR" sz="1400" dirty="0" smtClean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 o fluxo de caixa no período   </a:t>
            </a:r>
            <a: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é o enésimo período no tempo em que o dinheiro será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t-BR" altLang="pt-BR" sz="1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1400" dirty="0" smtClean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investido no projeto (começa no período 1, quando há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t-BR" altLang="pt-BR" sz="1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1400" dirty="0" smtClean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efetivamente o primeiro fluxo de dinheiro);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é o número de períodos   </a:t>
            </a:r>
            <a: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 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 o custo do capital.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7" name="Picture 9" descr="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606" y="4093941"/>
            <a:ext cx="418225" cy="188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_{t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164" y="4292510"/>
            <a:ext cx="94878" cy="170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484" y="5009608"/>
            <a:ext cx="179340" cy="134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_{t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854" y="4946196"/>
            <a:ext cx="109954" cy="19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260" y="5178295"/>
            <a:ext cx="89670" cy="209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_{t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093941"/>
            <a:ext cx="109954" cy="19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74857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Gestão de Custos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2776"/>
            <a:ext cx="8382000" cy="4021101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VPL-Valor Presente Líquido</a:t>
            </a:r>
            <a:r>
              <a:rPr lang="pt-BR" i="1" dirty="0" smtClean="0">
                <a:solidFill>
                  <a:srgbClr val="FFFF00"/>
                </a:solidFill>
              </a:rPr>
              <a:t> </a:t>
            </a:r>
            <a:r>
              <a:rPr lang="pt-BR" dirty="0" smtClean="0"/>
              <a:t>leva em conta:</a:t>
            </a:r>
            <a:endParaRPr lang="pt-BR" dirty="0"/>
          </a:p>
          <a:p>
            <a:endParaRPr lang="pt-BR" sz="2000" dirty="0"/>
          </a:p>
          <a:p>
            <a:pPr marL="0" indent="0" algn="ctr">
              <a:buNone/>
            </a:pPr>
            <a:r>
              <a:rPr lang="pt-BR" sz="2400" b="1" i="1" dirty="0">
                <a:solidFill>
                  <a:srgbClr val="FFFF00"/>
                </a:solidFill>
              </a:rPr>
              <a:t>$ </a:t>
            </a:r>
            <a:r>
              <a:rPr lang="pt-BR" sz="2400" b="1" i="1" dirty="0" smtClean="0">
                <a:solidFill>
                  <a:srgbClr val="FFFF00"/>
                </a:solidFill>
              </a:rPr>
              <a:t>Entrada de Caixa - $ Investimento</a:t>
            </a:r>
          </a:p>
          <a:p>
            <a:pPr marL="0" indent="0" algn="ctr">
              <a:buNone/>
            </a:pPr>
            <a:endParaRPr lang="pt-BR" sz="1100" dirty="0" smtClean="0"/>
          </a:p>
          <a:p>
            <a:r>
              <a:rPr lang="pt-BR" dirty="0"/>
              <a:t>Inclui a dimensão tempo na análise financeira e traz para o valor atual as entradas e saídas de </a:t>
            </a:r>
            <a:r>
              <a:rPr lang="pt-BR" dirty="0" smtClean="0"/>
              <a:t>caixa;</a:t>
            </a:r>
          </a:p>
          <a:p>
            <a:r>
              <a:rPr lang="pt-BR" dirty="0" smtClean="0"/>
              <a:t>E </a:t>
            </a:r>
            <a:r>
              <a:rPr lang="pt-BR" dirty="0"/>
              <a:t>normalmente se:</a:t>
            </a:r>
          </a:p>
          <a:p>
            <a:pPr lvl="1"/>
            <a:r>
              <a:rPr lang="pt-BR" sz="2000" dirty="0"/>
              <a:t>VPL &gt; 0 = retorno do projeto é maior que seu custo de capital;</a:t>
            </a:r>
          </a:p>
          <a:p>
            <a:pPr lvl="1"/>
            <a:r>
              <a:rPr lang="pt-BR" sz="2000" dirty="0"/>
              <a:t>VPL &lt; 0 = retorno do projeto é menor que seu custo de capital.</a:t>
            </a:r>
          </a:p>
        </p:txBody>
      </p:sp>
      <p:sp>
        <p:nvSpPr>
          <p:cNvPr id="18" name="Retângulo 17"/>
          <p:cNvSpPr/>
          <p:nvPr/>
        </p:nvSpPr>
        <p:spPr bwMode="auto">
          <a:xfrm>
            <a:off x="15296" y="-28406"/>
            <a:ext cx="9144000" cy="6858000"/>
          </a:xfrm>
          <a:prstGeom prst="rect">
            <a:avLst/>
          </a:prstGeom>
          <a:solidFill>
            <a:schemeClr val="dk1">
              <a:alpha val="82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484" y="966352"/>
            <a:ext cx="8483624" cy="1052932"/>
          </a:xfrm>
          <a:prstGeom prst="rect">
            <a:avLst/>
          </a:prstGeom>
        </p:spPr>
      </p:pic>
      <p:sp>
        <p:nvSpPr>
          <p:cNvPr id="28" name="Texto explicativo retangular com cantos arredondados 27"/>
          <p:cNvSpPr/>
          <p:nvPr/>
        </p:nvSpPr>
        <p:spPr bwMode="auto">
          <a:xfrm>
            <a:off x="2267744" y="2636912"/>
            <a:ext cx="5522342" cy="3456384"/>
          </a:xfrm>
          <a:prstGeom prst="wedgeRoundRectCallout">
            <a:avLst>
              <a:gd name="adj1" fmla="val -35154"/>
              <a:gd name="adj2" fmla="val -6707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800" dirty="0" smtClean="0"/>
              <a:t>Fluxos de caixa uniformes ou não</a:t>
            </a:r>
            <a:endParaRPr lang="pt-BR" sz="2800" dirty="0"/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2699792" y="3573016"/>
            <a:ext cx="4839386" cy="204862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392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t-BR" altLang="pt-BR" sz="1400" dirty="0" smtClean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 o fluxo de caixa no período   </a:t>
            </a:r>
            <a: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é o enésimo período no tempo em que o dinheiro será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t-BR" altLang="pt-BR" sz="1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1400" dirty="0" smtClean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investido no projeto (começa no período 1, quando há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t-BR" altLang="pt-BR" sz="1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1400" dirty="0" smtClean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efetivamente o primeiro fluxo de dinheiro);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é o número de períodos   </a:t>
            </a:r>
            <a: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 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 o custo do capital.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9" descr="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606" y="4093941"/>
            <a:ext cx="418225" cy="188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1" descr="_{t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164" y="4292510"/>
            <a:ext cx="94878" cy="170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2" descr="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484" y="5009608"/>
            <a:ext cx="179340" cy="134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3" descr="_{t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854" y="4946196"/>
            <a:ext cx="109954" cy="19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4" descr="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260" y="5178295"/>
            <a:ext cx="89670" cy="209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3" descr="_{t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093941"/>
            <a:ext cx="109954" cy="19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3472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886397"/>
          </a:xfrm>
        </p:spPr>
        <p:txBody>
          <a:bodyPr/>
          <a:lstStyle/>
          <a:p>
            <a:r>
              <a:rPr lang="pt-BR" sz="3200" dirty="0">
                <a:effectLst/>
              </a:rPr>
              <a:t>Exemplo: Para o ERP 1 da empresa do exemplo anterior, qual o VPL para 5 anos de operação?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945292"/>
              </p:ext>
            </p:extLst>
          </p:nvPr>
        </p:nvGraphicFramePr>
        <p:xfrm>
          <a:off x="107505" y="1484784"/>
          <a:ext cx="8928990" cy="354279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152127"/>
                <a:gridCol w="792088"/>
                <a:gridCol w="1396955"/>
                <a:gridCol w="1396955"/>
                <a:gridCol w="1396955"/>
                <a:gridCol w="1396955"/>
                <a:gridCol w="1396955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 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Ano 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Ano 1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Ano 2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Ano 3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Ano 4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Ano 5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776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effectLst/>
                        </a:rPr>
                        <a:t>Investimento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-40.000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776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Retorno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15.000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33.000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40.000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47.000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53.000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776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VP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-40.000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776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VPL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-40.000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-26.239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1.537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32.424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65.720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100.167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409" y="3509763"/>
            <a:ext cx="1152128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m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742" y="3541130"/>
            <a:ext cx="1170806" cy="68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1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753" y="3541130"/>
            <a:ext cx="1149296" cy="68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m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254" y="3541130"/>
            <a:ext cx="1151481" cy="68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m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38" y="3541130"/>
            <a:ext cx="1178446" cy="68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79512" y="5229200"/>
            <a:ext cx="3395230" cy="1329595"/>
          </a:xfrm>
        </p:spPr>
        <p:txBody>
          <a:bodyPr/>
          <a:lstStyle/>
          <a:p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TMA (Taxa Mínima de Atratividade) = 9% ao ano neste caso (custo de capital). </a:t>
            </a:r>
            <a:endParaRPr lang="pt-BR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Texto explicativo retangular com cantos arredondados 15"/>
          <p:cNvSpPr/>
          <p:nvPr/>
        </p:nvSpPr>
        <p:spPr bwMode="auto">
          <a:xfrm>
            <a:off x="3574742" y="5103776"/>
            <a:ext cx="5461753" cy="1650539"/>
          </a:xfrm>
          <a:prstGeom prst="wedgeRoundRectCallout">
            <a:avLst>
              <a:gd name="adj1" fmla="val -68232"/>
              <a:gd name="adj2" fmla="val 3047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t" anchorCtr="0" compatLnSpc="1">
            <a:prstTxWarp prst="textNoShape">
              <a:avLst/>
            </a:prstTxWarp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TMA é </a:t>
            </a:r>
            <a:r>
              <a:rPr lang="pt-BR" dirty="0">
                <a:solidFill>
                  <a:schemeClr val="bg1"/>
                </a:solidFill>
              </a:rPr>
              <a:t>uma taxa de juros que representa o mínimo que um investidor se propõe a ganhar quando faz um investimento, ou o máximo que uma pessoa se propõe a pagar quando faz um financiamento</a:t>
            </a:r>
            <a:r>
              <a:rPr lang="pt-BR" dirty="0" smtClean="0">
                <a:solidFill>
                  <a:schemeClr val="bg1"/>
                </a:solidFill>
              </a:rPr>
              <a:t>. Envolve </a:t>
            </a:r>
            <a:r>
              <a:rPr lang="pt-BR" dirty="0">
                <a:solidFill>
                  <a:schemeClr val="bg1"/>
                </a:solidFill>
              </a:rPr>
              <a:t>Custo de oportunidade, Risco do negócio e Liquidez.</a:t>
            </a:r>
          </a:p>
        </p:txBody>
      </p:sp>
    </p:spTree>
    <p:extLst>
      <p:ext uri="{BB962C8B-B14F-4D97-AF65-F5344CB8AC3E}">
        <p14:creationId xmlns:p14="http://schemas.microsoft.com/office/powerpoint/2010/main" val="42933707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Como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otimizar 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Custos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2776"/>
            <a:ext cx="8382000" cy="3730252"/>
          </a:xfrm>
        </p:spPr>
        <p:txBody>
          <a:bodyPr/>
          <a:lstStyle/>
          <a:p>
            <a:r>
              <a:rPr lang="pt-BR" dirty="0" smtClean="0"/>
              <a:t>Reduzindo o TCO:</a:t>
            </a:r>
          </a:p>
          <a:p>
            <a:pPr lvl="1"/>
            <a:r>
              <a:rPr lang="pt-BR" sz="2400" dirty="0"/>
              <a:t>Utilizar ferramentas certas podem ajudar a reduzir o custo de administração da </a:t>
            </a:r>
            <a:r>
              <a:rPr lang="pt-BR" sz="2400" dirty="0" smtClean="0"/>
              <a:t>infraestrutura;</a:t>
            </a:r>
            <a:endParaRPr lang="pt-BR" sz="2400" dirty="0"/>
          </a:p>
          <a:p>
            <a:pPr lvl="1"/>
            <a:r>
              <a:rPr lang="pt-BR" sz="2400" dirty="0"/>
              <a:t>Aumentar o nível de confiabilidade e disponibilidade dos serviços de TIC (reduzindo o número de falhas);</a:t>
            </a:r>
          </a:p>
          <a:p>
            <a:pPr lvl="1"/>
            <a:r>
              <a:rPr lang="pt-BR" sz="2400" dirty="0"/>
              <a:t>Centralizar a operação (</a:t>
            </a:r>
            <a:r>
              <a:rPr lang="pt-BR" sz="2400" i="1" dirty="0"/>
              <a:t>help </a:t>
            </a:r>
            <a:r>
              <a:rPr lang="pt-BR" sz="2400" i="1" dirty="0" err="1"/>
              <a:t>desk</a:t>
            </a:r>
            <a:r>
              <a:rPr lang="pt-BR" sz="2400" i="1" dirty="0"/>
              <a:t>/</a:t>
            </a:r>
            <a:r>
              <a:rPr lang="pt-BR" sz="2400" i="1" dirty="0" err="1"/>
              <a:t>service</a:t>
            </a:r>
            <a:r>
              <a:rPr lang="pt-BR" sz="2400" i="1" dirty="0"/>
              <a:t> </a:t>
            </a:r>
            <a:r>
              <a:rPr lang="pt-BR" sz="2400" i="1" dirty="0" err="1"/>
              <a:t>desk</a:t>
            </a:r>
            <a:r>
              <a:rPr lang="pt-BR" sz="2400" dirty="0"/>
              <a:t>, monitoração, manutenção e os servidores de bancos de dados);</a:t>
            </a:r>
          </a:p>
          <a:p>
            <a:pPr lvl="1"/>
            <a:r>
              <a:rPr lang="pt-BR" sz="2400" dirty="0"/>
              <a:t>Consolidação e Virtualização é uma técnica que também poderá provocar uma redução dos custos de administração e de redução do consumo de energia </a:t>
            </a:r>
            <a:r>
              <a:rPr lang="pt-BR" sz="2400" dirty="0" smtClean="0"/>
              <a:t>elétrica.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11431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Plano de Investimento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348883"/>
          </a:xfrm>
        </p:spPr>
        <p:txBody>
          <a:bodyPr/>
          <a:lstStyle/>
          <a:p>
            <a:r>
              <a:rPr lang="pt-BR" dirty="0" smtClean="0"/>
              <a:t>Investimentos </a:t>
            </a:r>
            <a:r>
              <a:rPr lang="pt-BR" dirty="0"/>
              <a:t>em infraestrutura de TI são para melhorar o negócio e não a TI.</a:t>
            </a:r>
          </a:p>
          <a:p>
            <a:r>
              <a:rPr lang="pt-BR" dirty="0"/>
              <a:t>Os seguintes itens são relevantes:</a:t>
            </a:r>
          </a:p>
          <a:p>
            <a:pPr lvl="1"/>
            <a:r>
              <a:rPr lang="pt-BR" sz="2600" dirty="0">
                <a:solidFill>
                  <a:srgbClr val="FFFF00"/>
                </a:solidFill>
              </a:rPr>
              <a:t>Controles de gastos</a:t>
            </a:r>
            <a:r>
              <a:rPr lang="pt-BR" sz="2600" dirty="0"/>
              <a:t>: onde os investimentos são feitos;</a:t>
            </a:r>
          </a:p>
          <a:p>
            <a:pPr lvl="1"/>
            <a:r>
              <a:rPr lang="pt-BR" sz="2600" dirty="0">
                <a:solidFill>
                  <a:srgbClr val="FFFF00"/>
                </a:solidFill>
              </a:rPr>
              <a:t>Planejamento dos gastos</a:t>
            </a:r>
            <a:r>
              <a:rPr lang="pt-BR" sz="2600" dirty="0"/>
              <a:t>: quando os investimentos são feitos;</a:t>
            </a:r>
          </a:p>
          <a:p>
            <a:pPr lvl="1"/>
            <a:r>
              <a:rPr lang="pt-BR" sz="2600" dirty="0">
                <a:solidFill>
                  <a:srgbClr val="FFFF00"/>
                </a:solidFill>
              </a:rPr>
              <a:t>Investimento em infraestrutura</a:t>
            </a:r>
            <a:r>
              <a:rPr lang="pt-BR" sz="2600" dirty="0"/>
              <a:t>: objetivos do negócio;</a:t>
            </a:r>
          </a:p>
          <a:p>
            <a:pPr lvl="1"/>
            <a:r>
              <a:rPr lang="pt-BR" sz="2600" dirty="0"/>
              <a:t>Deve ser possível </a:t>
            </a:r>
            <a:r>
              <a:rPr lang="pt-BR" sz="2600" dirty="0">
                <a:solidFill>
                  <a:srgbClr val="FFFF00"/>
                </a:solidFill>
              </a:rPr>
              <a:t>acompanhar os resultados do investimento</a:t>
            </a:r>
            <a:r>
              <a:rPr lang="pt-BR" sz="2600" dirty="0"/>
              <a:t> (</a:t>
            </a:r>
            <a:r>
              <a:rPr lang="pt-BR" sz="2600" i="1" dirty="0" err="1" smtClean="0"/>
              <a:t>KPIs</a:t>
            </a:r>
            <a:r>
              <a:rPr lang="pt-BR" sz="2600" i="1" dirty="0" smtClean="0"/>
              <a:t> - Key Performance </a:t>
            </a:r>
            <a:r>
              <a:rPr lang="pt-BR" sz="2600" i="1" dirty="0" err="1" smtClean="0"/>
              <a:t>Indicator</a:t>
            </a:r>
            <a:r>
              <a:rPr lang="pt-BR" sz="2600" dirty="0" smtClean="0"/>
              <a:t>);</a:t>
            </a:r>
            <a:endParaRPr lang="pt-BR" sz="2600" dirty="0"/>
          </a:p>
          <a:p>
            <a:pPr lvl="1"/>
            <a:r>
              <a:rPr lang="pt-BR" sz="2600" dirty="0" smtClean="0">
                <a:solidFill>
                  <a:srgbClr val="FFFF00"/>
                </a:solidFill>
              </a:rPr>
              <a:t>Terceirizar</a:t>
            </a:r>
            <a:r>
              <a:rPr lang="pt-BR" sz="2600" dirty="0" smtClean="0"/>
              <a:t>.</a:t>
            </a:r>
            <a:endParaRPr lang="pt-BR" sz="2600" b="0" i="0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98378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Como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otimizar 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Custos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2776"/>
            <a:ext cx="8382000" cy="3619452"/>
          </a:xfrm>
        </p:spPr>
        <p:txBody>
          <a:bodyPr/>
          <a:lstStyle/>
          <a:p>
            <a:r>
              <a:rPr lang="pt-BR" dirty="0" smtClean="0"/>
              <a:t>Reduzindo o custo de rede:</a:t>
            </a:r>
          </a:p>
          <a:p>
            <a:pPr lvl="1"/>
            <a:r>
              <a:rPr lang="pt-BR" sz="2400" dirty="0"/>
              <a:t>Eliminar componentes desnecessários à infraestrutura;</a:t>
            </a:r>
          </a:p>
          <a:p>
            <a:pPr lvl="1"/>
            <a:r>
              <a:rPr lang="pt-BR" sz="2400" dirty="0"/>
              <a:t>Contratar serviços mais econômicos;</a:t>
            </a:r>
          </a:p>
          <a:p>
            <a:pPr lvl="1"/>
            <a:r>
              <a:rPr lang="pt-BR" sz="2400" dirty="0"/>
              <a:t>Ter certeza que os equipamentos estão funcionando em sua capacidade ótima;</a:t>
            </a:r>
          </a:p>
          <a:p>
            <a:pPr lvl="1"/>
            <a:r>
              <a:rPr lang="pt-BR" sz="2400" dirty="0"/>
              <a:t>Melhorar a topologia da rede e seus componentes;</a:t>
            </a:r>
          </a:p>
          <a:p>
            <a:pPr lvl="1"/>
            <a:r>
              <a:rPr lang="pt-BR" sz="2400" dirty="0"/>
              <a:t>Ter certeza que a melhor tecnologia foi utilizada;</a:t>
            </a:r>
          </a:p>
          <a:p>
            <a:pPr lvl="1"/>
            <a:r>
              <a:rPr lang="pt-BR" sz="2400" dirty="0"/>
              <a:t>Desenvolver políticas de tarifação de serviços;</a:t>
            </a:r>
          </a:p>
          <a:p>
            <a:pPr lvl="1"/>
            <a:r>
              <a:rPr lang="pt-BR" sz="2400" dirty="0"/>
              <a:t>Desenvolver políticas de uso consciente de recursos.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81213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Como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otimizar 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Custos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2776"/>
            <a:ext cx="8382000" cy="4616648"/>
          </a:xfrm>
        </p:spPr>
        <p:txBody>
          <a:bodyPr/>
          <a:lstStyle/>
          <a:p>
            <a:r>
              <a:rPr lang="pt-BR" dirty="0" smtClean="0"/>
              <a:t>Reduzindo o custo com contratos:</a:t>
            </a:r>
          </a:p>
          <a:p>
            <a:pPr lvl="1"/>
            <a:r>
              <a:rPr lang="pt-BR" sz="2400" dirty="0"/>
              <a:t>Verificar se há obrigação de utilização mínima mensal;</a:t>
            </a:r>
          </a:p>
          <a:p>
            <a:pPr lvl="1"/>
            <a:r>
              <a:rPr lang="pt-BR" sz="2400" dirty="0"/>
              <a:t>Verificar se são cobradas taxas para o aumento ou diminuição de facilidades e serviços;</a:t>
            </a:r>
          </a:p>
          <a:p>
            <a:pPr lvl="1"/>
            <a:r>
              <a:rPr lang="pt-BR" sz="2400" dirty="0"/>
              <a:t>Verificar se há exigência de tempo mínimo de contrato;</a:t>
            </a:r>
          </a:p>
          <a:p>
            <a:pPr lvl="1"/>
            <a:r>
              <a:rPr lang="pt-BR" sz="2400" dirty="0"/>
              <a:t>Verificar se o provedor de serviços pode modificar suas tarifas ou critérios;</a:t>
            </a:r>
          </a:p>
          <a:p>
            <a:pPr lvl="1"/>
            <a:r>
              <a:rPr lang="pt-BR" sz="2400" dirty="0"/>
              <a:t>Validar as tarifas, descontos, taxas ou impostos do contrato;</a:t>
            </a:r>
          </a:p>
          <a:p>
            <a:pPr lvl="1"/>
            <a:r>
              <a:rPr lang="pt-BR" sz="2400" dirty="0"/>
              <a:t>Verificar recuperações de cobranças indevidas, créditos e erros em contas antigas;</a:t>
            </a:r>
          </a:p>
          <a:p>
            <a:pPr lvl="1"/>
            <a:r>
              <a:rPr lang="pt-BR" sz="2400" dirty="0"/>
              <a:t>Verificar as penalidades de cancelamento ou modificação do contrato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98774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Como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otimizar 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Custos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2776"/>
            <a:ext cx="8382000" cy="3287054"/>
          </a:xfrm>
        </p:spPr>
        <p:txBody>
          <a:bodyPr/>
          <a:lstStyle/>
          <a:p>
            <a:r>
              <a:rPr lang="pt-BR" dirty="0" smtClean="0"/>
              <a:t>Custos ocultos de TI:</a:t>
            </a:r>
          </a:p>
          <a:p>
            <a:pPr lvl="1"/>
            <a:r>
              <a:rPr lang="pt-BR" dirty="0"/>
              <a:t>Custos com paradas não programadas;</a:t>
            </a:r>
          </a:p>
          <a:p>
            <a:pPr lvl="1"/>
            <a:r>
              <a:rPr lang="pt-BR" dirty="0"/>
              <a:t>Custos não previstos de mão de obra;</a:t>
            </a:r>
          </a:p>
          <a:p>
            <a:pPr lvl="1"/>
            <a:r>
              <a:rPr lang="pt-BR" dirty="0"/>
              <a:t>Amarração a fornecedores;</a:t>
            </a:r>
          </a:p>
          <a:p>
            <a:pPr lvl="1"/>
            <a:r>
              <a:rPr lang="pt-BR" dirty="0" smtClean="0"/>
              <a:t>Depreciação;</a:t>
            </a:r>
            <a:endParaRPr lang="pt-BR" dirty="0"/>
          </a:p>
          <a:p>
            <a:pPr lvl="1"/>
            <a:r>
              <a:rPr lang="pt-BR" dirty="0"/>
              <a:t>Custo de atualização tecnológica;</a:t>
            </a:r>
          </a:p>
          <a:p>
            <a:pPr lvl="1"/>
            <a:r>
              <a:rPr lang="pt-BR" dirty="0"/>
              <a:t>Custos de desenvolvimento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5244931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39759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Percebemos que de forma geral os investimento em infraestrutura de TI são para melhorar o negócio e não a TI;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Vimos vários itens que são relevantes no momento de avaliar, planejar e gerir estes investimentos;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Vimos o ciclo PDCA, suas etapas e como ele se aplica ao planejamento de investimento da TI;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Fomos apresentados e </a:t>
            </a:r>
            <a:r>
              <a:rPr lang="pt-BR" dirty="0">
                <a:solidFill>
                  <a:srgbClr val="FFFFFF"/>
                </a:solidFill>
              </a:rPr>
              <a:t>a </a:t>
            </a:r>
            <a:r>
              <a:rPr lang="pt-BR" dirty="0" smtClean="0">
                <a:solidFill>
                  <a:srgbClr val="FFFFFF"/>
                </a:solidFill>
              </a:rPr>
              <a:t>GPTI e como priorizar projetos baseados em Risco e Valor;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02360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318583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Vimos também a Gestão de custos de TI baseados no TCO, ROI e VPL;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Observamos alguns caminhos para otimizar os custos reduzindo o TCO, custos de Redes, com Contratos e vimos alguns custos ocultos de TI.</a:t>
            </a:r>
          </a:p>
        </p:txBody>
      </p:sp>
    </p:spTree>
    <p:extLst>
      <p:ext uri="{BB962C8B-B14F-4D97-AF65-F5344CB8AC3E}">
        <p14:creationId xmlns:p14="http://schemas.microsoft.com/office/powerpoint/2010/main" val="32566905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Verificar o conteúdo disponível no site, principalmente até a página </a:t>
            </a:r>
            <a:r>
              <a:rPr lang="pt-BR" dirty="0" smtClean="0">
                <a:solidFill>
                  <a:srgbClr val="FFFFFF"/>
                </a:solidFill>
              </a:rPr>
              <a:t>26 da </a:t>
            </a:r>
            <a:r>
              <a:rPr lang="pt-BR" dirty="0" smtClean="0">
                <a:solidFill>
                  <a:srgbClr val="FFFFFF"/>
                </a:solidFill>
              </a:rPr>
              <a:t>apostila.</a:t>
            </a:r>
          </a:p>
        </p:txBody>
      </p:sp>
    </p:spTree>
    <p:extLst>
      <p:ext uri="{BB962C8B-B14F-4D97-AF65-F5344CB8AC3E}">
        <p14:creationId xmlns:p14="http://schemas.microsoft.com/office/powerpoint/2010/main" val="28555699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r>
              <a:rPr lang="pt-BR" dirty="0"/>
              <a:t>VARAJÃO, F. F.. </a:t>
            </a:r>
            <a:r>
              <a:rPr lang="pt-BR" i="1" dirty="0" smtClean="0"/>
              <a:t>Gerência de Infraestrutura de TI</a:t>
            </a:r>
            <a:r>
              <a:rPr lang="pt-BR" dirty="0" smtClean="0"/>
              <a:t>. </a:t>
            </a:r>
            <a:r>
              <a:rPr lang="pt-BR" dirty="0"/>
              <a:t>FIC – Faculdades Integradas </a:t>
            </a:r>
            <a:r>
              <a:rPr lang="pt-BR" dirty="0" err="1"/>
              <a:t>Campograndenses</a:t>
            </a:r>
            <a:r>
              <a:rPr lang="pt-BR" dirty="0"/>
              <a:t>. Rio de Janeiro, </a:t>
            </a:r>
            <a:r>
              <a:rPr lang="pt-BR" dirty="0" smtClean="0"/>
              <a:t>2016. </a:t>
            </a:r>
            <a:r>
              <a:rPr lang="pt-BR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24648608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Plano de Investimento - PDCA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Ciclo PDCA: Método de </a:t>
            </a:r>
            <a:r>
              <a:rPr lang="pt-BR" dirty="0" smtClean="0">
                <a:solidFill>
                  <a:srgbClr val="FFFF00"/>
                </a:solidFill>
                <a:latin typeface="Calibri"/>
              </a:rPr>
              <a:t>controle e melhoria de processos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organizacionais;</a:t>
            </a:r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368990"/>
            <a:ext cx="4340335" cy="446417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spaço Reservado para Texto 2"/>
          <p:cNvSpPr txBox="1">
            <a:spLocks/>
          </p:cNvSpPr>
          <p:nvPr/>
        </p:nvSpPr>
        <p:spPr>
          <a:xfrm>
            <a:off x="381000" y="2356004"/>
            <a:ext cx="4407024" cy="4193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Processo de tomada de </a:t>
            </a:r>
            <a:r>
              <a:rPr lang="pt-BR" dirty="0" smtClean="0">
                <a:solidFill>
                  <a:srgbClr val="FFFFFF"/>
                </a:solidFill>
              </a:rPr>
              <a:t>decisão e que pode ser associado a diversas ferramentas;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Induz a </a:t>
            </a:r>
            <a:r>
              <a:rPr lang="pt-BR" dirty="0" smtClean="0">
                <a:solidFill>
                  <a:srgbClr val="FFFF00"/>
                </a:solidFill>
              </a:rPr>
              <a:t>adoção de medidas preventivas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Fluxo contínuo, </a:t>
            </a:r>
            <a:r>
              <a:rPr lang="pt-BR" dirty="0" smtClean="0">
                <a:solidFill>
                  <a:srgbClr val="FFFF00"/>
                </a:solidFill>
              </a:rPr>
              <a:t>sempre reavaliando e melhorando</a:t>
            </a:r>
            <a:r>
              <a:rPr lang="pt-BR" dirty="0" smtClean="0">
                <a:solidFill>
                  <a:srgbClr val="FFFFFF"/>
                </a:solidFill>
              </a:rPr>
              <a:t> o processo.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0050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Plano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Investimento - PDCA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442741"/>
            <a:ext cx="2324111" cy="239042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o explicativo retangular com cantos arredondados 6"/>
          <p:cNvSpPr/>
          <p:nvPr/>
        </p:nvSpPr>
        <p:spPr bwMode="auto">
          <a:xfrm>
            <a:off x="381000" y="1124744"/>
            <a:ext cx="6063208" cy="4608512"/>
          </a:xfrm>
          <a:prstGeom prst="wedgeRoundRectCallout">
            <a:avLst>
              <a:gd name="adj1" fmla="val 66300"/>
              <a:gd name="adj2" fmla="val 3595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800" dirty="0" smtClean="0"/>
              <a:t>Relacionada a eficácia da solução. Nesta </a:t>
            </a:r>
            <a:r>
              <a:rPr lang="pt-BR" sz="2800" dirty="0"/>
              <a:t>etapa a atenção deve estar voltada para a definição dos objetivos/metas, para a definição dos métodos e procedimentos a serem empregados, bem como a definição dos indicadores ou itens de controle que serão utilizados para monitorar a eficácia das soluções.</a:t>
            </a:r>
          </a:p>
        </p:txBody>
      </p:sp>
    </p:spTree>
    <p:extLst>
      <p:ext uri="{BB962C8B-B14F-4D97-AF65-F5344CB8AC3E}">
        <p14:creationId xmlns:p14="http://schemas.microsoft.com/office/powerpoint/2010/main" val="8179812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Plano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Investimento - PDCA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442741"/>
            <a:ext cx="2324111" cy="239042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o explicativo retangular com cantos arredondados 6"/>
          <p:cNvSpPr/>
          <p:nvPr/>
        </p:nvSpPr>
        <p:spPr bwMode="auto">
          <a:xfrm>
            <a:off x="381000" y="1124744"/>
            <a:ext cx="6063208" cy="4608512"/>
          </a:xfrm>
          <a:prstGeom prst="wedgeRoundRectCallout">
            <a:avLst>
              <a:gd name="adj1" fmla="val 78748"/>
              <a:gd name="adj2" fmla="val 3757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800" dirty="0" smtClean="0"/>
              <a:t>Relacionada a eficiência dos processos. </a:t>
            </a:r>
            <a:r>
              <a:rPr lang="pt-BR" sz="2800" dirty="0"/>
              <a:t>Treinamento e a </a:t>
            </a:r>
            <a:r>
              <a:rPr lang="pt-BR" sz="2800" dirty="0" smtClean="0"/>
              <a:t>execução. </a:t>
            </a:r>
            <a:r>
              <a:rPr lang="pt-BR" sz="2800" dirty="0"/>
              <a:t>Na etapa de treinamento, as pessoas devem ser preparadas para atuarem utilizando as soluções estabelecidas, enquanto que na etapa de execução, as atividades devem ser colocadas em prática e o seu desempenho monitorado através de </a:t>
            </a:r>
            <a:r>
              <a:rPr lang="pt-BR" sz="2800" dirty="0" smtClean="0"/>
              <a:t>indicadores.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444482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Plano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Investimento - PDCA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442741"/>
            <a:ext cx="2324111" cy="239042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o explicativo retangular com cantos arredondados 6"/>
          <p:cNvSpPr/>
          <p:nvPr/>
        </p:nvSpPr>
        <p:spPr bwMode="auto">
          <a:xfrm>
            <a:off x="381000" y="2420888"/>
            <a:ext cx="6063208" cy="3024336"/>
          </a:xfrm>
          <a:prstGeom prst="wedgeRoundRectCallout">
            <a:avLst>
              <a:gd name="adj1" fmla="val 78988"/>
              <a:gd name="adj2" fmla="val 6303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800" dirty="0" smtClean="0"/>
              <a:t>Verificação das ações executadas. </a:t>
            </a:r>
            <a:r>
              <a:rPr lang="pt-BR" sz="2800" dirty="0"/>
              <a:t>C</a:t>
            </a:r>
            <a:r>
              <a:rPr lang="pt-BR" sz="2800" dirty="0" smtClean="0"/>
              <a:t>omparação </a:t>
            </a:r>
            <a:r>
              <a:rPr lang="pt-BR" sz="2800" dirty="0"/>
              <a:t>entre os resultados obtidos através das práticas e os indicadores estabelecidos no planejar, com a finalidade de mensuração da eficácia da solução </a:t>
            </a:r>
            <a:r>
              <a:rPr lang="pt-BR" sz="2800" dirty="0" smtClean="0"/>
              <a:t>escolhida.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449103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Plano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Investimento - PDCA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442741"/>
            <a:ext cx="2324111" cy="239042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o explicativo retangular com cantos arredondados 6"/>
          <p:cNvSpPr/>
          <p:nvPr/>
        </p:nvSpPr>
        <p:spPr bwMode="auto">
          <a:xfrm>
            <a:off x="381000" y="2276872"/>
            <a:ext cx="6063208" cy="2165869"/>
          </a:xfrm>
          <a:prstGeom prst="wedgeRoundRectCallout">
            <a:avLst>
              <a:gd name="adj1" fmla="val 65103"/>
              <a:gd name="adj2" fmla="val 11363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800" dirty="0" smtClean="0"/>
              <a:t>Relacionada a melhoria do processo e na correção dos padrões estabelecidos. Surgem inovações que afetam a organização.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700584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Plano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Investimento - PDCA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886397"/>
          </a:xfrm>
        </p:spPr>
        <p:txBody>
          <a:bodyPr/>
          <a:lstStyle/>
          <a:p>
            <a:r>
              <a:rPr lang="pt-BR" dirty="0" smtClean="0"/>
              <a:t>Aplicando o PDCA, como planejamento de investimento temos:</a:t>
            </a:r>
            <a:endParaRPr lang="pt-BR" sz="2600" b="0" i="0" dirty="0" smtClean="0">
              <a:latin typeface="Calibri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631382"/>
              </p:ext>
            </p:extLst>
          </p:nvPr>
        </p:nvGraphicFramePr>
        <p:xfrm>
          <a:off x="539552" y="2276872"/>
          <a:ext cx="7992888" cy="37736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0760"/>
                <a:gridCol w="7112128"/>
              </a:tblGrid>
              <a:tr h="1016155"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pt-BR" sz="4400" kern="1200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endParaRPr lang="pt-BR" sz="4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kern="1200" dirty="0" smtClean="0">
                          <a:solidFill>
                            <a:schemeClr val="bg1"/>
                          </a:solidFill>
                        </a:rPr>
                        <a:t>Como se define, analisa, prioriza, decide sobre investimentos em infraestrutura de TI?</a:t>
                      </a:r>
                      <a:endParaRPr lang="pt-BR" sz="2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979364">
                <a:tc>
                  <a:txBody>
                    <a:bodyPr/>
                    <a:lstStyle/>
                    <a:p>
                      <a:pPr algn="ctr"/>
                      <a:r>
                        <a:rPr lang="pt-BR" sz="4400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pt-BR" sz="4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>
                          <a:solidFill>
                            <a:schemeClr val="bg1"/>
                          </a:solidFill>
                          <a:effectLst/>
                        </a:rPr>
                        <a:t>Qual a melhor forma de se executar o investimento?</a:t>
                      </a:r>
                      <a:endParaRPr lang="pt-BR" sz="2800" b="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16155">
                <a:tc>
                  <a:txBody>
                    <a:bodyPr/>
                    <a:lstStyle/>
                    <a:p>
                      <a:pPr algn="ctr"/>
                      <a:r>
                        <a:rPr lang="pt-BR" sz="44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pt-BR" sz="4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>
                          <a:solidFill>
                            <a:schemeClr val="bg1"/>
                          </a:solidFill>
                          <a:effectLst/>
                        </a:rPr>
                        <a:t>Os investimentos feitos estão proporcionando os benefícios para os quais foram planejados?</a:t>
                      </a:r>
                      <a:endParaRPr lang="pt-BR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588725">
                <a:tc>
                  <a:txBody>
                    <a:bodyPr/>
                    <a:lstStyle/>
                    <a:p>
                      <a:pPr algn="ctr"/>
                      <a:r>
                        <a:rPr lang="pt-BR" sz="44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pt-BR" sz="4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>
                          <a:solidFill>
                            <a:schemeClr val="bg1"/>
                          </a:solidFill>
                          <a:effectLst/>
                        </a:rPr>
                        <a:t>É necessário </a:t>
                      </a:r>
                      <a:r>
                        <a:rPr lang="pt-BR" sz="2800" dirty="0" err="1" smtClean="0">
                          <a:solidFill>
                            <a:schemeClr val="bg1"/>
                          </a:solidFill>
                          <a:effectLst/>
                        </a:rPr>
                        <a:t>replanejar</a:t>
                      </a:r>
                      <a:r>
                        <a:rPr lang="pt-BR" sz="2800" dirty="0" smtClean="0">
                          <a:solidFill>
                            <a:schemeClr val="bg1"/>
                          </a:solidFill>
                          <a:effectLst/>
                        </a:rPr>
                        <a:t> os investimentos?</a:t>
                      </a:r>
                      <a:endParaRPr lang="pt-BR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2003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953</TotalTime>
  <Words>6072</Words>
  <Application>Microsoft Office PowerPoint</Application>
  <PresentationFormat>Apresentação na tela (4:3)</PresentationFormat>
  <Paragraphs>525</Paragraphs>
  <Slides>36</Slides>
  <Notes>36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Courier New</vt:lpstr>
      <vt:lpstr>Segoe</vt:lpstr>
      <vt:lpstr>Times New Roman</vt:lpstr>
      <vt:lpstr>Wingdings</vt:lpstr>
      <vt:lpstr>7-00134_MS_Qwest_template_Segoe</vt:lpstr>
      <vt:lpstr>Branco com fonte Courier para slides de código</vt:lpstr>
      <vt:lpstr>GERÊNCIA DE INFRAESTRUTURA DE TI</vt:lpstr>
      <vt:lpstr>Conteúdo</vt:lpstr>
      <vt:lpstr>Plano de Investimento</vt:lpstr>
      <vt:lpstr>Plano de Investimento - PDCA</vt:lpstr>
      <vt:lpstr>Plano de Investimento - PDCA</vt:lpstr>
      <vt:lpstr>Plano de Investimento - PDCA</vt:lpstr>
      <vt:lpstr>Plano de Investimento - PDCA</vt:lpstr>
      <vt:lpstr>Plano de Investimento - PDCA</vt:lpstr>
      <vt:lpstr>Plano de Investimento - PDCA</vt:lpstr>
      <vt:lpstr>Plano de Investimento - GPTI</vt:lpstr>
      <vt:lpstr>Plano de Investimento - GPTI</vt:lpstr>
      <vt:lpstr>Plano de Investimento - GPTI</vt:lpstr>
      <vt:lpstr>Plano de Investimento - GPTI</vt:lpstr>
      <vt:lpstr>Plano de Investimento - GPTI</vt:lpstr>
      <vt:lpstr>Plano de Investimento - GPTI</vt:lpstr>
      <vt:lpstr>Gestão de Custos</vt:lpstr>
      <vt:lpstr>Gestão de Custos</vt:lpstr>
      <vt:lpstr>Gestão de Custos</vt:lpstr>
      <vt:lpstr>Gestão de Custos</vt:lpstr>
      <vt:lpstr>Gestão de Custos</vt:lpstr>
      <vt:lpstr>Gestão de Custos</vt:lpstr>
      <vt:lpstr>Exemplo: Uma empresa quer decidir entre 2 ERPs usando o TCO para avaliar o custo total em 5 anos.</vt:lpstr>
      <vt:lpstr>Gestão de Custos</vt:lpstr>
      <vt:lpstr>Exemplo: Para o ERP 1 da empresa do exemplo anterior, qual o ROI para 5 anos de operação?</vt:lpstr>
      <vt:lpstr>Gestão de Custos</vt:lpstr>
      <vt:lpstr>Gestão de Custos</vt:lpstr>
      <vt:lpstr>Gestão de Custos</vt:lpstr>
      <vt:lpstr>Exemplo: Para o ERP 1 da empresa do exemplo anterior, qual o VPL para 5 anos de operação?</vt:lpstr>
      <vt:lpstr>Como otimizar Custos</vt:lpstr>
      <vt:lpstr>Como otimizar Custos</vt:lpstr>
      <vt:lpstr>Como otimizar Custos</vt:lpstr>
      <vt:lpstr>Como otimizar Custos</vt:lpstr>
      <vt:lpstr>Conclusão</vt:lpstr>
      <vt:lpstr>Conclusão</vt:lpstr>
      <vt:lpstr>Atividades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Gerência de Infraestrutura de TI</dc:title>
  <dc:creator>varajao</dc:creator>
  <cp:keywords/>
  <cp:lastModifiedBy>varajao</cp:lastModifiedBy>
  <cp:revision>69</cp:revision>
  <dcterms:created xsi:type="dcterms:W3CDTF">2015-06-30T13:28:46Z</dcterms:created>
  <dcterms:modified xsi:type="dcterms:W3CDTF">2016-03-08T17:40:37Z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