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4"/>
  </p:notesMasterIdLst>
  <p:sldIdLst>
    <p:sldId id="257" r:id="rId4"/>
    <p:sldId id="258" r:id="rId5"/>
    <p:sldId id="282" r:id="rId6"/>
    <p:sldId id="283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7" r:id="rId18"/>
    <p:sldId id="298" r:id="rId19"/>
    <p:sldId id="299" r:id="rId20"/>
    <p:sldId id="281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0" r:id="rId29"/>
    <p:sldId id="309" r:id="rId30"/>
    <p:sldId id="308" r:id="rId31"/>
    <p:sldId id="295" r:id="rId32"/>
    <p:sldId id="29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4" autoAdjust="0"/>
    <p:restoredTop sz="94660"/>
  </p:normalViewPr>
  <p:slideViewPr>
    <p:cSldViewPr>
      <p:cViewPr varScale="1">
        <p:scale>
          <a:sx n="92" d="100"/>
          <a:sy n="92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67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530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330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51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770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751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8404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603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340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6062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959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3102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41463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9183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1752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000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692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7595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694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7150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7748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774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962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3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090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490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3/14/2017 7:13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43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</a:t>
            </a:r>
            <a:r>
              <a:rPr lang="pt-BR" sz="4000" b="0" smtClean="0">
                <a:solidFill>
                  <a:srgbClr val="FFFFFF">
                    <a:tint val="75000"/>
                  </a:srgbClr>
                </a:solidFill>
              </a:rPr>
              <a:t>: 05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Help Desk x Service Desk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85761"/>
          </a:xfrm>
        </p:spPr>
        <p:txBody>
          <a:bodyPr/>
          <a:lstStyle/>
          <a:p>
            <a:r>
              <a:rPr lang="pt-BR" dirty="0"/>
              <a:t>O </a:t>
            </a:r>
            <a:r>
              <a:rPr lang="pt-BR" i="1" dirty="0">
                <a:solidFill>
                  <a:srgbClr val="FFFF00"/>
                </a:solidFill>
              </a:rPr>
              <a:t>Service Desk </a:t>
            </a:r>
            <a:r>
              <a:rPr lang="pt-BR" dirty="0"/>
              <a:t>é o único ponto de contato entre os </a:t>
            </a:r>
            <a:r>
              <a:rPr lang="pt-BR" dirty="0">
                <a:solidFill>
                  <a:srgbClr val="FFFF00"/>
                </a:solidFill>
              </a:rPr>
              <a:t>prestadores</a:t>
            </a:r>
            <a:r>
              <a:rPr lang="pt-BR" dirty="0"/>
              <a:t> de serviços e </a:t>
            </a:r>
            <a:r>
              <a:rPr lang="pt-BR" dirty="0" smtClean="0"/>
              <a:t>os </a:t>
            </a:r>
            <a:r>
              <a:rPr lang="pt-BR" dirty="0" smtClean="0">
                <a:solidFill>
                  <a:srgbClr val="FFFF00"/>
                </a:solidFill>
              </a:rPr>
              <a:t>usuários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É </a:t>
            </a:r>
            <a:r>
              <a:rPr lang="pt-BR" dirty="0"/>
              <a:t>também um ponto focal para a </a:t>
            </a:r>
            <a:r>
              <a:rPr lang="pt-BR" dirty="0">
                <a:solidFill>
                  <a:srgbClr val="FFFF00"/>
                </a:solidFill>
              </a:rPr>
              <a:t>comunicação de incidentes</a:t>
            </a:r>
            <a:r>
              <a:rPr lang="pt-BR" dirty="0"/>
              <a:t> e de fazer </a:t>
            </a:r>
            <a:r>
              <a:rPr lang="pt-BR" dirty="0">
                <a:solidFill>
                  <a:srgbClr val="FFFF00"/>
                </a:solidFill>
              </a:rPr>
              <a:t>pedidos</a:t>
            </a:r>
            <a:r>
              <a:rPr lang="pt-BR" dirty="0"/>
              <a:t> de </a:t>
            </a:r>
            <a:r>
              <a:rPr lang="pt-BR" dirty="0" smtClean="0"/>
              <a:t>serviços;</a:t>
            </a:r>
          </a:p>
          <a:p>
            <a:r>
              <a:rPr lang="pt-BR" dirty="0" smtClean="0"/>
              <a:t>Tem </a:t>
            </a:r>
            <a:r>
              <a:rPr lang="pt-BR" dirty="0"/>
              <a:t>a obrigação de manter os usuários informados dos serviços, eventos, ações e oportunidades que são susceptíveis ou que impactam sua capacidade para exercer suas atividades diárias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180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Help Desk x Service Desk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30471"/>
          </a:xfrm>
        </p:spPr>
        <p:txBody>
          <a:bodyPr/>
          <a:lstStyle/>
          <a:p>
            <a:r>
              <a:rPr lang="pt-BR" dirty="0"/>
              <a:t>A proposta sugerida é </a:t>
            </a:r>
            <a:r>
              <a:rPr lang="pt-BR" dirty="0">
                <a:solidFill>
                  <a:srgbClr val="FFFF00"/>
                </a:solidFill>
              </a:rPr>
              <a:t>separar</a:t>
            </a:r>
            <a:r>
              <a:rPr lang="pt-BR" dirty="0"/>
              <a:t> dentro das operações de TI </a:t>
            </a:r>
            <a:r>
              <a:rPr lang="pt-BR" dirty="0">
                <a:solidFill>
                  <a:srgbClr val="FFFF00"/>
                </a:solidFill>
              </a:rPr>
              <a:t>quem faz parte do suporte aos usuários</a:t>
            </a:r>
            <a:r>
              <a:rPr lang="pt-BR" dirty="0"/>
              <a:t> de </a:t>
            </a:r>
            <a:r>
              <a:rPr lang="pt-BR" dirty="0">
                <a:solidFill>
                  <a:srgbClr val="FFFF00"/>
                </a:solidFill>
              </a:rPr>
              <a:t>quem vai realizar atividades de resolução de problemas e </a:t>
            </a:r>
            <a:r>
              <a:rPr lang="pt-BR" dirty="0" smtClean="0">
                <a:solidFill>
                  <a:srgbClr val="FFFF00"/>
                </a:solidFill>
              </a:rPr>
              <a:t>desenvolvimento</a:t>
            </a:r>
            <a:r>
              <a:rPr lang="pt-BR" dirty="0" smtClean="0"/>
              <a:t>;</a:t>
            </a:r>
          </a:p>
          <a:p>
            <a:r>
              <a:rPr lang="pt-BR" dirty="0" smtClean="0"/>
              <a:t>Ter </a:t>
            </a:r>
            <a:r>
              <a:rPr lang="pt-BR" dirty="0"/>
              <a:t>uma área específica para o suporte traz vantagens para os usuários, propiciando um suporte com maior agilidade e qualidade, e mais eficiência para a equipe de TI, pois o técnico especialista acaba não sendo mais interrompido pelas chamadas diretas dos usuários.</a:t>
            </a:r>
          </a:p>
        </p:txBody>
      </p:sp>
    </p:spTree>
    <p:extLst>
      <p:ext uri="{BB962C8B-B14F-4D97-AF65-F5344CB8AC3E}">
        <p14:creationId xmlns:p14="http://schemas.microsoft.com/office/powerpoint/2010/main" val="664735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Help Desk x Service Desk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644075"/>
          </a:xfrm>
        </p:spPr>
        <p:txBody>
          <a:bodyPr/>
          <a:lstStyle/>
          <a:p>
            <a:r>
              <a:rPr lang="pt-BR" i="1" dirty="0">
                <a:solidFill>
                  <a:srgbClr val="FFFF00"/>
                </a:solidFill>
              </a:rPr>
              <a:t>Help Desk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/>
              <a:t>é a </a:t>
            </a:r>
            <a:r>
              <a:rPr lang="pt-BR" dirty="0">
                <a:solidFill>
                  <a:srgbClr val="FFFF00"/>
                </a:solidFill>
              </a:rPr>
              <a:t>central de atendimento </a:t>
            </a:r>
            <a:r>
              <a:rPr lang="pt-BR" dirty="0"/>
              <a:t>que tem a função de coordenar e solucionar os </a:t>
            </a:r>
            <a:r>
              <a:rPr lang="pt-BR" dirty="0">
                <a:solidFill>
                  <a:srgbClr val="FFFF00"/>
                </a:solidFill>
              </a:rPr>
              <a:t>incidentes</a:t>
            </a:r>
            <a:r>
              <a:rPr lang="pt-BR" dirty="0"/>
              <a:t> que ocorrem com os usuários o mais rápido possível, assegurando que os chamados não sejam perdidos, esquecidos ou </a:t>
            </a:r>
            <a:r>
              <a:rPr lang="pt-BR" dirty="0" smtClean="0"/>
              <a:t>negligenciados;</a:t>
            </a:r>
          </a:p>
          <a:p>
            <a:r>
              <a:rPr lang="pt-BR" dirty="0" smtClean="0"/>
              <a:t>Atende </a:t>
            </a:r>
            <a:r>
              <a:rPr lang="pt-BR" dirty="0"/>
              <a:t>o usuário </a:t>
            </a:r>
            <a:r>
              <a:rPr lang="pt-BR" dirty="0">
                <a:solidFill>
                  <a:srgbClr val="FFFF00"/>
                </a:solidFill>
              </a:rPr>
              <a:t>independentemente das regras e processos de negócios</a:t>
            </a:r>
            <a:r>
              <a:rPr lang="pt-BR" dirty="0"/>
              <a:t>, ou seja, o seu </a:t>
            </a:r>
            <a:r>
              <a:rPr lang="pt-BR" dirty="0">
                <a:solidFill>
                  <a:srgbClr val="FFFF00"/>
                </a:solidFill>
              </a:rPr>
              <a:t>enfoque é o lado técnico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09940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Help Desk x Service Desk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373709"/>
              </p:ext>
            </p:extLst>
          </p:nvPr>
        </p:nvGraphicFramePr>
        <p:xfrm>
          <a:off x="381000" y="1268764"/>
          <a:ext cx="8382000" cy="3600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4912"/>
                <a:gridCol w="2317564"/>
                <a:gridCol w="3159524"/>
              </a:tblGrid>
              <a:tr h="5126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 dirty="0">
                          <a:effectLst/>
                        </a:rPr>
                        <a:t>Diferenças</a:t>
                      </a:r>
                      <a:endParaRPr lang="pt-B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Help Desk</a:t>
                      </a:r>
                      <a:endParaRPr lang="pt-B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Service Desk</a:t>
                      </a:r>
                      <a:endParaRPr lang="pt-B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24561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>
                          <a:effectLst/>
                        </a:rPr>
                        <a:t>Atuação</a:t>
                      </a:r>
                      <a:endParaRPr lang="pt-BR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Reativo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Proativo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</a:tr>
              <a:tr h="5126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>
                          <a:effectLst/>
                        </a:rPr>
                        <a:t>Ponto de contato</a:t>
                      </a:r>
                      <a:endParaRPr lang="pt-BR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Descentralizado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Centralizado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</a:tr>
              <a:tr h="5126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>
                          <a:effectLst/>
                        </a:rPr>
                        <a:t>Perfil do atendente</a:t>
                      </a:r>
                      <a:endParaRPr lang="pt-BR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Técnico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Relacionamento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</a:tr>
              <a:tr h="5126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>
                          <a:effectLst/>
                        </a:rPr>
                        <a:t>Interação com usuário</a:t>
                      </a:r>
                      <a:endParaRPr lang="pt-BR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A Distância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Envolvimento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</a:tr>
              <a:tr h="5126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>
                          <a:effectLst/>
                        </a:rPr>
                        <a:t>Vínculo com o negócio</a:t>
                      </a:r>
                      <a:endParaRPr lang="pt-BR" sz="2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Periférico – Foco TI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>
                          <a:effectLst/>
                        </a:rPr>
                        <a:t>Conhecimento do negócio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</a:tr>
              <a:tr h="5126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2000" b="1" u="none" strike="noStrike" dirty="0">
                          <a:effectLst/>
                        </a:rPr>
                        <a:t>Importância Estratégica</a:t>
                      </a:r>
                      <a:endParaRPr lang="pt-BR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Pequena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Grande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0" marR="7070" marT="707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712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Help Desk x Service Desk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961664"/>
          </a:xfrm>
        </p:spPr>
        <p:txBody>
          <a:bodyPr/>
          <a:lstStyle/>
          <a:p>
            <a:pPr marL="0" indent="0" algn="ctr">
              <a:buNone/>
            </a:pPr>
            <a:r>
              <a:rPr lang="pt-BR" i="1" dirty="0" smtClean="0"/>
              <a:t>“Com </a:t>
            </a:r>
            <a:r>
              <a:rPr lang="pt-BR" i="1" dirty="0"/>
              <a:t>o advento do ITIL </a:t>
            </a:r>
            <a:r>
              <a:rPr lang="pt-BR" i="1" dirty="0" smtClean="0"/>
              <a:t>(...), </a:t>
            </a:r>
            <a:r>
              <a:rPr lang="pt-BR" i="1" dirty="0"/>
              <a:t>algumas empresas fizeram um "upgrade" na nomenclatura do serviço de Help Desk para Service Desk simplesmente para modernizar o "velho" nome, ou por que concluíram se tratar de uma medida válida para resgatar a imagem do serviço, muitas vezes, desgastada ao longo do tempo, sem contudo, mudarem a metodologia de atendimento</a:t>
            </a:r>
            <a:r>
              <a:rPr lang="pt-BR" i="1" dirty="0" smtClean="0"/>
              <a:t>.” </a:t>
            </a:r>
            <a:r>
              <a:rPr lang="pt-BR" i="1" dirty="0"/>
              <a:t>(SEMER,2006)</a:t>
            </a:r>
          </a:p>
        </p:txBody>
      </p:sp>
    </p:spTree>
    <p:extLst>
      <p:ext uri="{BB962C8B-B14F-4D97-AF65-F5344CB8AC3E}">
        <p14:creationId xmlns:p14="http://schemas.microsoft.com/office/powerpoint/2010/main" val="22054115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Gerenciamento de serviços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416320"/>
          </a:xfrm>
        </p:spPr>
        <p:txBody>
          <a:bodyPr/>
          <a:lstStyle/>
          <a:p>
            <a:r>
              <a:rPr lang="pt-BR" dirty="0" smtClean="0"/>
              <a:t>O que é serviço?</a:t>
            </a:r>
          </a:p>
          <a:p>
            <a:pPr lvl="1"/>
            <a:r>
              <a:rPr lang="pt-BR" dirty="0" smtClean="0"/>
              <a:t>ITIL V2: Um </a:t>
            </a:r>
            <a:r>
              <a:rPr lang="pt-BR" dirty="0"/>
              <a:t>serviço é um ou mais sistemas de TI para suportar um processo de </a:t>
            </a:r>
            <a:r>
              <a:rPr lang="pt-BR" dirty="0" smtClean="0"/>
              <a:t>negócio;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ITIL V3: Um </a:t>
            </a:r>
            <a:r>
              <a:rPr lang="pt-BR" dirty="0"/>
              <a:t>serviço </a:t>
            </a:r>
            <a:r>
              <a:rPr lang="pt-BR" dirty="0" smtClean="0"/>
              <a:t>é um </a:t>
            </a:r>
            <a:r>
              <a:rPr lang="pt-BR" dirty="0" smtClean="0">
                <a:solidFill>
                  <a:srgbClr val="FFFF00"/>
                </a:solidFill>
              </a:rPr>
              <a:t>meio </a:t>
            </a:r>
            <a:r>
              <a:rPr lang="pt-BR" dirty="0">
                <a:solidFill>
                  <a:srgbClr val="FFFF00"/>
                </a:solidFill>
              </a:rPr>
              <a:t>de entregar valor aos clientes, facilitando os resultados que os clientes querem alcançar, sem ter que assumir custos e riscos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17814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Gerenciamento de serviços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28960"/>
          </a:xfrm>
        </p:spPr>
        <p:txBody>
          <a:bodyPr/>
          <a:lstStyle/>
          <a:p>
            <a:r>
              <a:rPr lang="pt-BR" dirty="0"/>
              <a:t>Para entregar valor, o serviço </a:t>
            </a:r>
            <a:r>
              <a:rPr lang="pt-BR" dirty="0">
                <a:solidFill>
                  <a:srgbClr val="FFFF00"/>
                </a:solidFill>
              </a:rPr>
              <a:t>tem que funcionar </a:t>
            </a:r>
            <a:r>
              <a:rPr lang="pt-BR" dirty="0"/>
              <a:t>e tem que </a:t>
            </a:r>
            <a:r>
              <a:rPr lang="pt-BR" dirty="0">
                <a:solidFill>
                  <a:srgbClr val="FFFF00"/>
                </a:solidFill>
              </a:rPr>
              <a:t>atender os requisitos </a:t>
            </a:r>
            <a:r>
              <a:rPr lang="pt-BR" dirty="0"/>
              <a:t>acordados com o </a:t>
            </a:r>
            <a:r>
              <a:rPr lang="pt-BR" dirty="0" smtClean="0"/>
              <a:t>cliente;</a:t>
            </a:r>
          </a:p>
          <a:p>
            <a:r>
              <a:rPr lang="pt-BR" dirty="0"/>
              <a:t>Um processo de negócio pode depender de um serviço de TI para existir se o serviço de TI falha, o negócio tem perdas financeiras com a </a:t>
            </a:r>
            <a:r>
              <a:rPr lang="pt-BR" dirty="0" smtClean="0"/>
              <a:t>parada;</a:t>
            </a:r>
          </a:p>
          <a:p>
            <a:r>
              <a:rPr lang="pt-BR" dirty="0"/>
              <a:t>Quando se menciona que </a:t>
            </a:r>
            <a:r>
              <a:rPr lang="pt-BR" dirty="0">
                <a:solidFill>
                  <a:srgbClr val="FFFF00"/>
                </a:solidFill>
              </a:rPr>
              <a:t>o cliente não quer assumir os riscos</a:t>
            </a:r>
            <a:r>
              <a:rPr lang="pt-BR" dirty="0"/>
              <a:t>, quer dizer que ele obtém o serviço de um provedor de serviços de TI </a:t>
            </a:r>
            <a:r>
              <a:rPr lang="pt-BR" dirty="0">
                <a:solidFill>
                  <a:srgbClr val="FFFF00"/>
                </a:solidFill>
              </a:rPr>
              <a:t>porque é mais vantajoso para ele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25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Gerenciamento de serviços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23987"/>
          </a:xfrm>
        </p:spPr>
        <p:txBody>
          <a:bodyPr/>
          <a:lstStyle/>
          <a:p>
            <a:pPr marL="0" indent="0" algn="ctr">
              <a:buNone/>
            </a:pPr>
            <a:r>
              <a:rPr lang="pt-BR" sz="4800" i="1" dirty="0"/>
              <a:t>"O Gerenciamento de Serviços é um conjunto de habilidades da organização para fornecer valor para o cliente em forma de serviços." (ITIL V3</a:t>
            </a:r>
            <a:r>
              <a:rPr lang="pt-BR" sz="4800" i="1" dirty="0" smtClean="0"/>
              <a:t>)</a:t>
            </a:r>
            <a:endParaRPr lang="pt-BR" sz="4800" i="1" dirty="0"/>
          </a:p>
        </p:txBody>
      </p:sp>
    </p:spTree>
    <p:extLst>
      <p:ext uri="{BB962C8B-B14F-4D97-AF65-F5344CB8AC3E}">
        <p14:creationId xmlns:p14="http://schemas.microsoft.com/office/powerpoint/2010/main" val="41328975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Gerenciamento de serviços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19396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Toma </a:t>
            </a:r>
            <a:r>
              <a:rPr lang="pt-BR" dirty="0"/>
              <a:t>a forma de um conjunto de funções e processos para gerenciar os serviços durante o seu ciclo de </a:t>
            </a:r>
            <a:r>
              <a:rPr lang="pt-BR" dirty="0" smtClean="0"/>
              <a:t>vida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Precisamos </a:t>
            </a:r>
            <a:r>
              <a:rPr lang="pt-BR" dirty="0"/>
              <a:t>de pessoas, processos, técnicas, ferramentas, métodos, treinamento, </a:t>
            </a:r>
            <a:r>
              <a:rPr lang="pt-BR" dirty="0" smtClean="0"/>
              <a:t>gestão;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Se a organização souber gerenciar </a:t>
            </a:r>
            <a:r>
              <a:rPr lang="pt-BR" dirty="0" smtClean="0"/>
              <a:t>estes </a:t>
            </a:r>
            <a:r>
              <a:rPr lang="pt-BR" dirty="0"/>
              <a:t>elementos ela vai desenvolver </a:t>
            </a:r>
            <a:r>
              <a:rPr lang="pt-BR" dirty="0">
                <a:solidFill>
                  <a:srgbClr val="FFFF00"/>
                </a:solidFill>
              </a:rPr>
              <a:t>ativos estratégicos</a:t>
            </a:r>
            <a:r>
              <a:rPr lang="pt-BR" dirty="0"/>
              <a:t>, e é isto que a fará diferenciar-se dos concorrentes</a:t>
            </a:r>
            <a:r>
              <a:rPr lang="pt-BR" dirty="0" smtClean="0"/>
              <a:t>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Gerenciamento de serviços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3974976" cy="310238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Hotéis, bancos, restaurantes... são prestadores de serviço natos. Possuem perspectiva diferente sobre o cliente.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895790"/>
            <a:ext cx="1537050" cy="1765702"/>
          </a:xfrm>
          <a:prstGeom prst="rect">
            <a:avLst/>
          </a:prstGeom>
          <a:ln>
            <a:noFill/>
          </a:ln>
          <a:effectLst>
            <a:outerShdw blurRad="292100" dist="114300" dir="2700000" sx="96000" sy="96000" algn="tl" rotWithShape="0">
              <a:schemeClr val="tx1">
                <a:alpha val="65000"/>
              </a:schemeClr>
            </a:outerShdw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013176"/>
            <a:ext cx="2041240" cy="1530930"/>
          </a:xfrm>
          <a:prstGeom prst="rect">
            <a:avLst/>
          </a:prstGeom>
          <a:ln>
            <a:noFill/>
          </a:ln>
          <a:effectLst>
            <a:outerShdw blurRad="292100" dist="114300" dir="2700000" sx="96000" sy="96000" algn="tl" rotWithShape="0">
              <a:schemeClr val="tx1">
                <a:alpha val="65000"/>
              </a:schemeClr>
            </a:outerShdw>
          </a:effec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331" y="4797152"/>
            <a:ext cx="2286377" cy="1650209"/>
          </a:xfrm>
          <a:prstGeom prst="rect">
            <a:avLst/>
          </a:prstGeom>
          <a:ln>
            <a:noFill/>
          </a:ln>
          <a:effectLst>
            <a:outerShdw blurRad="292100" dist="114300" dir="2700000" sx="96000" sy="96000" algn="tl" rotWithShape="0">
              <a:schemeClr val="tx1">
                <a:alpha val="65000"/>
              </a:schemeClr>
            </a:outerShdw>
          </a:effectLst>
        </p:spPr>
      </p:pic>
      <p:sp>
        <p:nvSpPr>
          <p:cNvPr id="8" name="Espaço Reservado para Texto 2"/>
          <p:cNvSpPr txBox="1">
            <a:spLocks/>
          </p:cNvSpPr>
          <p:nvPr/>
        </p:nvSpPr>
        <p:spPr>
          <a:xfrm>
            <a:off x="4860032" y="1411552"/>
            <a:ext cx="3974976" cy="354558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6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7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7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7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7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Diferente da maioria dos provedores de TI</a:t>
            </a:r>
            <a:r>
              <a:rPr lang="pt-BR" dirty="0" smtClean="0">
                <a:solidFill>
                  <a:srgbClr val="FFFFFF"/>
                </a:solidFill>
              </a:rPr>
              <a:t>. Por muito tempo só buscavam dominar a tecnologia. Mas só com tecnologia, não se entrega um bom serviço.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06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805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>
                <a:solidFill>
                  <a:srgbClr val="FFFFFF"/>
                </a:solidFill>
              </a:rPr>
              <a:t>Outsourcing x </a:t>
            </a:r>
            <a:r>
              <a:rPr lang="pt-BR" i="1" dirty="0" err="1" smtClean="0">
                <a:solidFill>
                  <a:srgbClr val="FFFFFF"/>
                </a:solidFill>
              </a:rPr>
              <a:t>Insourcing</a:t>
            </a:r>
            <a:r>
              <a:rPr lang="pt-BR" i="1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>
                <a:solidFill>
                  <a:srgbClr val="FFFFFF"/>
                </a:solidFill>
              </a:rPr>
              <a:t>Help Desk;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>
                <a:solidFill>
                  <a:srgbClr val="FFFFFF"/>
                </a:solidFill>
              </a:rPr>
              <a:t>Service Desk;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>
                <a:solidFill>
                  <a:srgbClr val="FFFFFF"/>
                </a:solidFill>
              </a:rPr>
              <a:t>Introdução ao gerenciamento de Serviços de TI.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Gerenciamento de serviços de TI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498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O </a:t>
            </a:r>
            <a:r>
              <a:rPr lang="pt-BR" dirty="0" smtClean="0"/>
              <a:t>GSTI </a:t>
            </a:r>
            <a:r>
              <a:rPr lang="pt-BR" dirty="0"/>
              <a:t>pode ser visto como um ativo estratégico da </a:t>
            </a:r>
            <a:r>
              <a:rPr lang="pt-BR" dirty="0" smtClean="0"/>
              <a:t>organização, isto é, quando </a:t>
            </a:r>
            <a:r>
              <a:rPr lang="pt-BR" dirty="0"/>
              <a:t>uma organização depende de TI para funcionar, a TI faz parte do </a:t>
            </a:r>
            <a:r>
              <a:rPr lang="pt-BR" dirty="0" smtClean="0"/>
              <a:t>negócio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Organizações </a:t>
            </a:r>
            <a:r>
              <a:rPr lang="pt-BR" dirty="0"/>
              <a:t>que têm uma TI ágil, estável e com bons serviços conseguem competir melhor no mercado.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411760" y="4509120"/>
            <a:ext cx="174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Ativo Estratégico</a:t>
            </a: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755576" y="4616532"/>
            <a:ext cx="7812360" cy="1362861"/>
            <a:chOff x="755576" y="4616532"/>
            <a:chExt cx="7812360" cy="1362861"/>
          </a:xfrm>
        </p:grpSpPr>
        <p:pic>
          <p:nvPicPr>
            <p:cNvPr id="15" name="Imagem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6" y="4616532"/>
              <a:ext cx="7812360" cy="1362861"/>
            </a:xfrm>
            <a:prstGeom prst="rect">
              <a:avLst/>
            </a:prstGeom>
          </p:spPr>
        </p:pic>
        <p:cxnSp>
          <p:nvCxnSpPr>
            <p:cNvPr id="18" name="Conector de seta reta 17"/>
            <p:cNvCxnSpPr>
              <a:endCxn id="16" idx="1"/>
            </p:cNvCxnSpPr>
            <p:nvPr/>
          </p:nvCxnSpPr>
          <p:spPr>
            <a:xfrm flipV="1">
              <a:off x="1763688" y="4693786"/>
              <a:ext cx="648072" cy="38452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72692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Ativos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Incluem </a:t>
            </a:r>
            <a:r>
              <a:rPr lang="pt-BR" dirty="0"/>
              <a:t>qualquer coisa que possa contribuir para a entrega de um serviço. Os dois tipos de ativos são Habilidades (</a:t>
            </a:r>
            <a:r>
              <a:rPr lang="pt-BR" i="1" dirty="0" err="1"/>
              <a:t>Capabilities</a:t>
            </a:r>
            <a:r>
              <a:rPr lang="pt-BR" dirty="0"/>
              <a:t>) e Recursos (</a:t>
            </a:r>
            <a:r>
              <a:rPr lang="pt-BR" i="1" dirty="0" err="1"/>
              <a:t>Resources</a:t>
            </a:r>
            <a:r>
              <a:rPr lang="pt-BR" dirty="0"/>
              <a:t>).</a:t>
            </a:r>
            <a:endParaRPr lang="pt-BR" dirty="0">
              <a:solidFill>
                <a:srgbClr val="FFFFFF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336935"/>
              </p:ext>
            </p:extLst>
          </p:nvPr>
        </p:nvGraphicFramePr>
        <p:xfrm>
          <a:off x="1043608" y="3573016"/>
          <a:ext cx="7200800" cy="2194560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600400"/>
                <a:gridCol w="3600400"/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Habilidades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Recursos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b="0" dirty="0">
                          <a:effectLst/>
                        </a:rPr>
                        <a:t>Gerenciamento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Capital financeiro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b="0" dirty="0">
                          <a:effectLst/>
                        </a:rPr>
                        <a:t>Organização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Infraestrutura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b="0" dirty="0">
                          <a:effectLst/>
                        </a:rPr>
                        <a:t>Processos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Aplicações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b="0" dirty="0">
                          <a:effectLst/>
                        </a:rPr>
                        <a:t>Conhecimento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Informação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b="0" dirty="0">
                          <a:effectLst/>
                        </a:rPr>
                        <a:t>Pessoas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Pessoas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5764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Ativos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organização usa estes ativos para criar valor na forma de bens e serviços. Os recursos são necessários para a produção de um bem ou fornecimento de um serviço. As habilidades são usadas para transformar os recursos</a:t>
            </a:r>
            <a:r>
              <a:rPr lang="pt-BR" dirty="0" smtClean="0"/>
              <a:t>.</a:t>
            </a:r>
            <a:endParaRPr lang="pt-BR" dirty="0">
              <a:solidFill>
                <a:srgbClr val="FFFFFF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13956"/>
              </p:ext>
            </p:extLst>
          </p:nvPr>
        </p:nvGraphicFramePr>
        <p:xfrm>
          <a:off x="381000" y="3758347"/>
          <a:ext cx="8382001" cy="18308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0847"/>
                <a:gridCol w="244730"/>
                <a:gridCol w="2630847"/>
                <a:gridCol w="244730"/>
                <a:gridCol w="2630847"/>
              </a:tblGrid>
              <a:tr h="4746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Falta de Recursos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+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Falta de Habilidades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=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Serviço Pobre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34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 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46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Falta de Recursos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+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Boas Habilidades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=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Serviço Pobre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34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46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Recursos Suficientes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+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Falta de Habilidades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=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Serviço Pobre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998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Ativos de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Utilizamos </a:t>
            </a:r>
            <a:r>
              <a:rPr lang="pt-BR" dirty="0">
                <a:solidFill>
                  <a:srgbClr val="FFFF00"/>
                </a:solidFill>
              </a:rPr>
              <a:t>Recursos</a:t>
            </a:r>
            <a:r>
              <a:rPr lang="pt-BR" dirty="0"/>
              <a:t> e </a:t>
            </a:r>
            <a:r>
              <a:rPr lang="pt-BR" dirty="0">
                <a:solidFill>
                  <a:srgbClr val="FFFF00"/>
                </a:solidFill>
              </a:rPr>
              <a:t>Habilidades</a:t>
            </a:r>
            <a:r>
              <a:rPr lang="pt-BR" dirty="0"/>
              <a:t> para fornecer serviços. Estes serviços devem ter </a:t>
            </a:r>
            <a:r>
              <a:rPr lang="pt-BR" dirty="0">
                <a:solidFill>
                  <a:srgbClr val="FFFF00"/>
                </a:solidFill>
              </a:rPr>
              <a:t>Utilidade</a:t>
            </a:r>
            <a:r>
              <a:rPr lang="pt-BR" dirty="0"/>
              <a:t> e </a:t>
            </a:r>
            <a:r>
              <a:rPr lang="pt-BR" dirty="0">
                <a:solidFill>
                  <a:srgbClr val="FFFF00"/>
                </a:solidFill>
              </a:rPr>
              <a:t>Garantia</a:t>
            </a:r>
            <a:r>
              <a:rPr lang="pt-BR" dirty="0"/>
              <a:t> para que gerem valor aos clientes</a:t>
            </a:r>
            <a:r>
              <a:rPr lang="pt-BR" dirty="0" smtClean="0"/>
              <a:t>.</a:t>
            </a:r>
            <a:endParaRPr lang="pt-BR" dirty="0">
              <a:solidFill>
                <a:srgbClr val="FFFFFF"/>
              </a:solidFill>
            </a:endParaRPr>
          </a:p>
        </p:txBody>
      </p:sp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755576" y="2996952"/>
            <a:ext cx="7603852" cy="309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053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Criando valor para os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50449"/>
          </a:xfrm>
        </p:spPr>
        <p:txBody>
          <a:bodyPr/>
          <a:lstStyle/>
          <a:p>
            <a:pPr lvl="0"/>
            <a:r>
              <a:rPr lang="pt-BR" dirty="0">
                <a:solidFill>
                  <a:srgbClr val="FFFF00"/>
                </a:solidFill>
              </a:rPr>
              <a:t>Utilidade</a:t>
            </a:r>
            <a:r>
              <a:rPr lang="pt-BR" dirty="0"/>
              <a:t>: É o que o cliente quer. O serviço deve ser adequado para o seu propósito. Utilidade caracteriza o que o serviço faz.</a:t>
            </a:r>
          </a:p>
          <a:p>
            <a:pPr lvl="0"/>
            <a:r>
              <a:rPr lang="pt-BR" dirty="0">
                <a:solidFill>
                  <a:srgbClr val="FFFF00"/>
                </a:solidFill>
              </a:rPr>
              <a:t>Garantia</a:t>
            </a:r>
            <a:r>
              <a:rPr lang="pt-BR" dirty="0"/>
              <a:t>: É como o cliente quer receber. O serviço deve estar adequado para o uso. A garantia está relacionada à como o serviço é </a:t>
            </a:r>
            <a:r>
              <a:rPr lang="pt-BR" dirty="0" smtClean="0"/>
              <a:t>feito;</a:t>
            </a:r>
          </a:p>
          <a:p>
            <a:pPr lvl="1"/>
            <a:r>
              <a:rPr lang="pt-BR" dirty="0" smtClean="0"/>
              <a:t>Como </a:t>
            </a:r>
            <a:r>
              <a:rPr lang="pt-BR" dirty="0"/>
              <a:t>não podemos estocar serviços, precisamos nos </a:t>
            </a:r>
            <a:r>
              <a:rPr lang="pt-BR" dirty="0" smtClean="0"/>
              <a:t>preocupar </a:t>
            </a:r>
            <a:r>
              <a:rPr lang="pt-BR" dirty="0"/>
              <a:t>com vários detalhes, como por exemplo a disponibilidade do serviço.</a:t>
            </a:r>
          </a:p>
        </p:txBody>
      </p:sp>
    </p:spTree>
    <p:extLst>
      <p:ext uri="{BB962C8B-B14F-4D97-AF65-F5344CB8AC3E}">
        <p14:creationId xmlns:p14="http://schemas.microsoft.com/office/powerpoint/2010/main" val="25357653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Criando valor para os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71282"/>
          </a:xfrm>
        </p:spPr>
        <p:txBody>
          <a:bodyPr/>
          <a:lstStyle/>
          <a:p>
            <a:r>
              <a:rPr lang="pt-BR" dirty="0"/>
              <a:t>A criação de valor é a combinação dos efeitos de utilidade e garantia. Ambos são necessários para a criação de valor para o cliente.</a:t>
            </a:r>
          </a:p>
          <a:p>
            <a:pPr lvl="0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04" y="2951943"/>
            <a:ext cx="8100392" cy="837097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98446"/>
              </p:ext>
            </p:extLst>
          </p:nvPr>
        </p:nvGraphicFramePr>
        <p:xfrm>
          <a:off x="256084" y="4293096"/>
          <a:ext cx="8511480" cy="157162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672408"/>
                <a:gridCol w="4839072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 dirty="0">
                          <a:effectLst/>
                        </a:rPr>
                        <a:t>Utilidade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 dirty="0">
                          <a:effectLst/>
                        </a:rPr>
                        <a:t>Garantia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O que o serviço faz?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Como o serviço faz isso bem?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Requisitos funcionais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Requisitos não-funcionais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Características, entradas, saídas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Capacidade, desempenho, disponibilidade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Apto para o propósito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Apto para o uso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5127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Criando valor para os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53582"/>
          </a:xfrm>
        </p:spPr>
        <p:txBody>
          <a:bodyPr/>
          <a:lstStyle/>
          <a:p>
            <a:r>
              <a:rPr lang="pt-BR" sz="2800" dirty="0"/>
              <a:t>Imagine um serviço de faturamento que roda a partir de um software de ERP que é usado pelo departamento financeiro de uma empresa. O valor não será gerado apenas a partir das funcionalidades deste sistema, como os processos de contas a pagar e de contas a receber. Para que o serviço gere valor ele precisa estar disponível sempre que o usuário precisar acessá-lo. Inclui também ter a capacidade de processar e armazenar os dados necessários, e precisa ter um plano de continuidade para evitar uma interrupção no negócio, além de ser de vital importância também garantir a integridade dos dados.</a:t>
            </a:r>
          </a:p>
        </p:txBody>
      </p:sp>
    </p:spTree>
    <p:extLst>
      <p:ext uri="{BB962C8B-B14F-4D97-AF65-F5344CB8AC3E}">
        <p14:creationId xmlns:p14="http://schemas.microsoft.com/office/powerpoint/2010/main" val="3195324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Criando valor para os serviços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43608" y="198884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Desempenho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37470" y="2420888"/>
            <a:ext cx="11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Restrições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4240" y="3356992"/>
            <a:ext cx="240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Disponível o suficiente?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36115" y="3781297"/>
            <a:ext cx="2342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Capacidade suficiente?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87924" y="4205602"/>
            <a:ext cx="229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Contínuo o suficiente?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97918" y="4629906"/>
            <a:ext cx="208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FF00"/>
                </a:solidFill>
              </a:rPr>
              <a:t>Seguro o suficiente?</a:t>
            </a:r>
            <a:endParaRPr lang="pt-BR" dirty="0">
              <a:solidFill>
                <a:srgbClr val="FFFF00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16" y="1632712"/>
            <a:ext cx="6315084" cy="352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264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37167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as características do </a:t>
            </a:r>
            <a:r>
              <a:rPr lang="pt-BR" i="1" dirty="0" smtClean="0">
                <a:solidFill>
                  <a:srgbClr val="FFFFFF"/>
                </a:solidFill>
                <a:latin typeface="Calibri"/>
              </a:rPr>
              <a:t>Outsourcing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e do </a:t>
            </a:r>
            <a:r>
              <a:rPr lang="pt-BR" i="1" dirty="0" err="1" smtClean="0">
                <a:solidFill>
                  <a:srgbClr val="FFFFFF"/>
                </a:solidFill>
                <a:latin typeface="Calibri"/>
              </a:rPr>
              <a:t>Insourcing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alguns benefícios que podem ser conseguidos e alguns problemas envoltos na decisão e no processo de terceirização;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que a diferença entre </a:t>
            </a:r>
            <a:r>
              <a:rPr lang="pt-BR" i="1" dirty="0" smtClean="0">
                <a:solidFill>
                  <a:srgbClr val="FFFFFF"/>
                </a:solidFill>
                <a:latin typeface="Calibri"/>
              </a:rPr>
              <a:t>Help Desk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e </a:t>
            </a:r>
            <a:r>
              <a:rPr lang="pt-BR" i="1" dirty="0" smtClean="0">
                <a:solidFill>
                  <a:srgbClr val="FFFFFF"/>
                </a:solidFill>
                <a:latin typeface="Calibri"/>
              </a:rPr>
              <a:t>Service Desk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esta no foco e na metodologia e não só na nomenclatura;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o que é serviço e iniciamos alguns conceitos sobre GSTI, que continuaremos na próxima aula.</a:t>
            </a:r>
          </a:p>
        </p:txBody>
      </p:sp>
    </p:spTree>
    <p:extLst>
      <p:ext uri="{BB962C8B-B14F-4D97-AF65-F5344CB8AC3E}">
        <p14:creationId xmlns:p14="http://schemas.microsoft.com/office/powerpoint/2010/main" val="40746151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28 da apostila.</a:t>
            </a:r>
          </a:p>
        </p:txBody>
      </p:sp>
    </p:spTree>
    <p:extLst>
      <p:ext uri="{BB962C8B-B14F-4D97-AF65-F5344CB8AC3E}">
        <p14:creationId xmlns:p14="http://schemas.microsoft.com/office/powerpoint/2010/main" val="523665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Outsourcing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Insourcing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96416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>
                <a:solidFill>
                  <a:srgbClr val="FFFF00"/>
                </a:solidFill>
              </a:rPr>
              <a:t>Outsourcing</a:t>
            </a:r>
            <a:r>
              <a:rPr lang="pt-BR" dirty="0">
                <a:solidFill>
                  <a:srgbClr val="FFFFFF"/>
                </a:solidFill>
              </a:rPr>
              <a:t>: </a:t>
            </a:r>
            <a:r>
              <a:rPr lang="pt-BR" dirty="0" smtClean="0">
                <a:solidFill>
                  <a:srgbClr val="FFFFFF"/>
                </a:solidFill>
              </a:rPr>
              <a:t>Terceirização ou “Fonte de fora”- como uma tradução literal pode nos apontar;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Obter </a:t>
            </a:r>
            <a:r>
              <a:rPr lang="pt-BR" dirty="0">
                <a:solidFill>
                  <a:srgbClr val="FFFFFF"/>
                </a:solidFill>
              </a:rPr>
              <a:t>(bens ou serviços) a partir de um fornecedor externo ou estrangeiro, especialmente no lugar de uma fonte interna.</a:t>
            </a:r>
            <a:endParaRPr lang="pt-BR" dirty="0" smtClean="0">
              <a:solidFill>
                <a:srgbClr val="FFFFFF"/>
              </a:solidFill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err="1" smtClean="0">
                <a:solidFill>
                  <a:srgbClr val="FFFF00"/>
                </a:solidFill>
              </a:rPr>
              <a:t>Insourcing</a:t>
            </a:r>
            <a:r>
              <a:rPr lang="pt-BR" dirty="0" smtClean="0">
                <a:solidFill>
                  <a:srgbClr val="FFFFFF"/>
                </a:solidFill>
              </a:rPr>
              <a:t>: “Fonte de dentro”;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 </a:t>
            </a:r>
            <a:r>
              <a:rPr lang="pt-BR" dirty="0">
                <a:solidFill>
                  <a:srgbClr val="FFFFFF"/>
                </a:solidFill>
              </a:rPr>
              <a:t>prática de </a:t>
            </a:r>
            <a:r>
              <a:rPr lang="pt-BR" dirty="0" smtClean="0">
                <a:solidFill>
                  <a:srgbClr val="FFFFFF"/>
                </a:solidFill>
              </a:rPr>
              <a:t>usar pessoal </a:t>
            </a:r>
            <a:r>
              <a:rPr lang="pt-BR" dirty="0">
                <a:solidFill>
                  <a:srgbClr val="FFFFFF"/>
                </a:solidFill>
              </a:rPr>
              <a:t>ou outros recursos </a:t>
            </a:r>
            <a:r>
              <a:rPr lang="pt-BR" dirty="0" smtClean="0">
                <a:solidFill>
                  <a:srgbClr val="FFFFFF"/>
                </a:solidFill>
              </a:rPr>
              <a:t>próprios de </a:t>
            </a:r>
            <a:r>
              <a:rPr lang="pt-BR" dirty="0">
                <a:solidFill>
                  <a:srgbClr val="FFFFFF"/>
                </a:solidFill>
              </a:rPr>
              <a:t>uma organização </a:t>
            </a:r>
            <a:r>
              <a:rPr lang="pt-BR" dirty="0" smtClean="0">
                <a:solidFill>
                  <a:srgbClr val="FFFFFF"/>
                </a:solidFill>
              </a:rPr>
              <a:t>para </a:t>
            </a:r>
            <a:r>
              <a:rPr lang="pt-BR" dirty="0">
                <a:solidFill>
                  <a:srgbClr val="FFFFFF"/>
                </a:solidFill>
              </a:rPr>
              <a:t>realizar uma tarefa.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751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Infraestrutura de TI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9984231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Outsourcing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Insourcing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7538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As organizações estão </a:t>
            </a:r>
            <a:r>
              <a:rPr lang="pt-BR" dirty="0"/>
              <a:t>se concentrando no que sabem fazer de </a:t>
            </a:r>
            <a:r>
              <a:rPr lang="pt-BR" dirty="0" smtClean="0"/>
              <a:t>melhor e terceirizando o TI;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Para </a:t>
            </a:r>
            <a:r>
              <a:rPr lang="pt-BR" dirty="0"/>
              <a:t>obterem todas as vantagens do </a:t>
            </a:r>
            <a:r>
              <a:rPr lang="pt-BR" sz="2800" i="1" dirty="0"/>
              <a:t>Outsourcing</a:t>
            </a:r>
            <a:r>
              <a:rPr lang="pt-BR" dirty="0"/>
              <a:t>, é necessário escolher um parceiro de </a:t>
            </a:r>
            <a:r>
              <a:rPr lang="pt-BR" dirty="0" smtClean="0"/>
              <a:t>confiança;</a:t>
            </a:r>
          </a:p>
        </p:txBody>
      </p:sp>
      <p:pic>
        <p:nvPicPr>
          <p:cNvPr id="1026" name="Picture 2" descr="http://www.imovelvilamariana.com.br/modulos/formularios/arquivos/2015112022221924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618" y="3479350"/>
            <a:ext cx="3346698" cy="277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Texto 2"/>
          <p:cNvSpPr txBox="1">
            <a:spLocks/>
          </p:cNvSpPr>
          <p:nvPr/>
        </p:nvSpPr>
        <p:spPr>
          <a:xfrm>
            <a:off x="349440" y="3286937"/>
            <a:ext cx="5806736" cy="265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O </a:t>
            </a:r>
            <a:r>
              <a:rPr lang="pt-BR" i="1" dirty="0"/>
              <a:t>outsourcing</a:t>
            </a:r>
            <a:r>
              <a:rPr lang="pt-BR" dirty="0"/>
              <a:t> transfere os riscos que envolvem despesas de capacitação, os envolvidos na formação, recrutamento e gestão de pessoal, alocação de recursos e processos de negócio.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230964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Outsourcing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Insourcing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8369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preciso considerar aspectos táticos, </a:t>
            </a:r>
            <a:r>
              <a:rPr lang="pt-BR" dirty="0" smtClean="0"/>
              <a:t>como: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redução </a:t>
            </a:r>
            <a:r>
              <a:rPr lang="pt-BR" dirty="0"/>
              <a:t>de </a:t>
            </a:r>
            <a:r>
              <a:rPr lang="pt-BR" dirty="0" smtClean="0"/>
              <a:t>custos;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</a:t>
            </a:r>
            <a:r>
              <a:rPr lang="pt-BR" dirty="0"/>
              <a:t>transformação do custo fixo em custo </a:t>
            </a:r>
            <a:r>
              <a:rPr lang="pt-BR" dirty="0" smtClean="0"/>
              <a:t>variável;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 consequentemente, maior </a:t>
            </a:r>
            <a:r>
              <a:rPr lang="pt-BR" dirty="0"/>
              <a:t>disponibilidade de capital</a:t>
            </a:r>
            <a:r>
              <a:rPr lang="pt-BR" dirty="0" smtClean="0"/>
              <a:t>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Gestão de investimento, pois reduz custos operacionais e melhora a previsão destes;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Melhora a avaliação do </a:t>
            </a:r>
            <a:r>
              <a:rPr lang="pt-BR" i="1" dirty="0" smtClean="0">
                <a:solidFill>
                  <a:srgbClr val="FFFFFF"/>
                </a:solidFill>
              </a:rPr>
              <a:t>ROI</a:t>
            </a:r>
            <a:r>
              <a:rPr lang="pt-BR" dirty="0" smtClean="0">
                <a:solidFill>
                  <a:srgbClr val="FFFFFF"/>
                </a:solidFill>
              </a:rPr>
              <a:t>.</a:t>
            </a:r>
            <a:endParaRPr lang="pt-BR" i="1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81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Outsourcing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Insourcing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148828"/>
          </a:xfrm>
        </p:spPr>
        <p:txBody>
          <a:bodyPr/>
          <a:lstStyle/>
          <a:p>
            <a:r>
              <a:rPr lang="pt-BR" dirty="0"/>
              <a:t>Benefícios do </a:t>
            </a:r>
            <a:r>
              <a:rPr lang="pt-BR" i="1" dirty="0"/>
              <a:t>Outsourcing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Aumento rápido da capacidade produtiva;</a:t>
            </a:r>
          </a:p>
          <a:p>
            <a:pPr lvl="1"/>
            <a:r>
              <a:rPr lang="pt-BR" dirty="0"/>
              <a:t>Garantia de </a:t>
            </a:r>
            <a:r>
              <a:rPr lang="pt-BR" i="1" dirty="0" err="1"/>
              <a:t>Uptime</a:t>
            </a:r>
            <a:r>
              <a:rPr lang="pt-BR" dirty="0"/>
              <a:t>: contratos de SLA bem definidos;</a:t>
            </a:r>
          </a:p>
          <a:p>
            <a:pPr lvl="1"/>
            <a:r>
              <a:rPr lang="pt-BR" dirty="0"/>
              <a:t>Mobilização temporária em projetos de curto prazo;</a:t>
            </a:r>
          </a:p>
          <a:p>
            <a:pPr lvl="1"/>
            <a:r>
              <a:rPr lang="pt-BR" dirty="0"/>
              <a:t>Substituição da despesa </a:t>
            </a:r>
            <a:r>
              <a:rPr lang="pt-BR" dirty="0" smtClean="0"/>
              <a:t>fixa </a:t>
            </a:r>
            <a:r>
              <a:rPr lang="pt-BR" dirty="0"/>
              <a:t>por variável;</a:t>
            </a:r>
          </a:p>
          <a:p>
            <a:pPr lvl="1"/>
            <a:r>
              <a:rPr lang="pt-BR" dirty="0"/>
              <a:t>Sem necessidade de administração de problemas relacionados à equipe;</a:t>
            </a:r>
          </a:p>
          <a:p>
            <a:pPr lvl="1"/>
            <a:r>
              <a:rPr lang="pt-BR" dirty="0"/>
              <a:t>Agregar experiência tecnológica;</a:t>
            </a:r>
          </a:p>
          <a:p>
            <a:pPr lvl="1"/>
            <a:r>
              <a:rPr lang="pt-BR" dirty="0"/>
              <a:t>Eliminar os riscos trabalhistas.</a:t>
            </a:r>
          </a:p>
        </p:txBody>
      </p:sp>
    </p:spTree>
    <p:extLst>
      <p:ext uri="{BB962C8B-B14F-4D97-AF65-F5344CB8AC3E}">
        <p14:creationId xmlns:p14="http://schemas.microsoft.com/office/powerpoint/2010/main" val="4245977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Outsourcing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Insourcing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496342"/>
          </a:xfrm>
        </p:spPr>
        <p:txBody>
          <a:bodyPr/>
          <a:lstStyle/>
          <a:p>
            <a:r>
              <a:rPr lang="pt-BR" dirty="0" smtClean="0"/>
              <a:t>Deve ser avaliada a performance da terceirização e não somente seus custos;</a:t>
            </a:r>
          </a:p>
          <a:p>
            <a:r>
              <a:rPr lang="pt-BR" dirty="0" smtClean="0"/>
              <a:t>SLA - Garantias de qualidade, quantidade, modalidade e precisão dos serviços oferecidos;</a:t>
            </a:r>
          </a:p>
          <a:p>
            <a:r>
              <a:rPr lang="pt-BR" dirty="0" smtClean="0"/>
              <a:t>Podem customizar projetos e torna-los exclusivos;</a:t>
            </a:r>
          </a:p>
          <a:p>
            <a:r>
              <a:rPr lang="pt-BR" dirty="0" smtClean="0"/>
              <a:t>Pagamento pode ser feito por demanda, isto é, pelo que for consumido.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69680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Outsourcing x 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Insourcing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557897"/>
          </a:xfrm>
        </p:spPr>
        <p:txBody>
          <a:bodyPr/>
          <a:lstStyle/>
          <a:p>
            <a:r>
              <a:rPr lang="pt-BR" dirty="0" smtClean="0"/>
              <a:t>Existem </a:t>
            </a:r>
            <a:r>
              <a:rPr lang="pt-BR" dirty="0"/>
              <a:t>alguns problemas que devem ser vistos antes de terceirizar:</a:t>
            </a:r>
          </a:p>
          <a:p>
            <a:pPr lvl="1"/>
            <a:r>
              <a:rPr lang="pt-BR" dirty="0"/>
              <a:t>Caminho sem volta (ou a volta é muito cara);</a:t>
            </a:r>
          </a:p>
          <a:p>
            <a:pPr lvl="1"/>
            <a:r>
              <a:rPr lang="pt-BR" dirty="0"/>
              <a:t>Perda de controle sobre a operação se não houver uma comunicação efetiva;</a:t>
            </a:r>
          </a:p>
          <a:p>
            <a:pPr lvl="1"/>
            <a:r>
              <a:rPr lang="pt-BR" dirty="0"/>
              <a:t>Preocupação com a segurança;</a:t>
            </a:r>
          </a:p>
          <a:p>
            <a:pPr lvl="1"/>
            <a:r>
              <a:rPr lang="pt-BR" dirty="0"/>
              <a:t>Preocupação com a escolha do fornecedor: vender o que não tem.</a:t>
            </a:r>
          </a:p>
        </p:txBody>
      </p:sp>
    </p:spTree>
    <p:extLst>
      <p:ext uri="{BB962C8B-B14F-4D97-AF65-F5344CB8AC3E}">
        <p14:creationId xmlns:p14="http://schemas.microsoft.com/office/powerpoint/2010/main" val="2670989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Help Desk x Service Desk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28960"/>
          </a:xfrm>
        </p:spPr>
        <p:txBody>
          <a:bodyPr/>
          <a:lstStyle/>
          <a:p>
            <a:r>
              <a:rPr lang="pt-BR" dirty="0"/>
              <a:t>A diferença básica entre a nomenclatura </a:t>
            </a:r>
            <a:r>
              <a:rPr lang="pt-BR" i="1" dirty="0"/>
              <a:t>Service Desk</a:t>
            </a:r>
            <a:r>
              <a:rPr lang="pt-BR" dirty="0"/>
              <a:t> </a:t>
            </a:r>
            <a:r>
              <a:rPr lang="pt-BR" i="1" dirty="0"/>
              <a:t>e Help Desk</a:t>
            </a:r>
            <a:r>
              <a:rPr lang="pt-BR" dirty="0"/>
              <a:t> está na maturidade do </a:t>
            </a:r>
            <a:r>
              <a:rPr lang="pt-BR" dirty="0" smtClean="0"/>
              <a:t>setor;</a:t>
            </a:r>
          </a:p>
          <a:p>
            <a:r>
              <a:rPr lang="pt-BR" dirty="0" smtClean="0"/>
              <a:t>Pode-se </a:t>
            </a:r>
            <a:r>
              <a:rPr lang="pt-BR" dirty="0"/>
              <a:t>dizer que uma corporação que possui na área de TI profissionais com grande expertise na infraestrutura de TI provavelmente possui um </a:t>
            </a:r>
            <a:r>
              <a:rPr lang="pt-BR" i="1" dirty="0">
                <a:solidFill>
                  <a:srgbClr val="FFFF00"/>
                </a:solidFill>
              </a:rPr>
              <a:t>Help </a:t>
            </a:r>
            <a:r>
              <a:rPr lang="pt-BR" i="1" dirty="0" smtClean="0">
                <a:solidFill>
                  <a:srgbClr val="FFFF00"/>
                </a:solidFill>
              </a:rPr>
              <a:t>Desk</a:t>
            </a:r>
            <a:r>
              <a:rPr lang="pt-BR" dirty="0" smtClean="0"/>
              <a:t>;</a:t>
            </a:r>
          </a:p>
          <a:p>
            <a:r>
              <a:rPr lang="pt-BR" dirty="0" smtClean="0"/>
              <a:t>Já </a:t>
            </a:r>
            <a:r>
              <a:rPr lang="pt-BR" dirty="0"/>
              <a:t>o </a:t>
            </a:r>
            <a:r>
              <a:rPr lang="pt-BR" i="1" dirty="0">
                <a:solidFill>
                  <a:srgbClr val="FFFF00"/>
                </a:solidFill>
              </a:rPr>
              <a:t>Service Desk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/>
              <a:t>possui um escopo de serviço mais abrangente, ou uma função mais estratégica dentro da empresa, está mais </a:t>
            </a:r>
            <a:r>
              <a:rPr lang="pt-BR" dirty="0">
                <a:solidFill>
                  <a:srgbClr val="FFFF00"/>
                </a:solidFill>
              </a:rPr>
              <a:t>ligado ao negócio </a:t>
            </a:r>
            <a:r>
              <a:rPr lang="pt-BR" dirty="0"/>
              <a:t>do que às funções de TI especificamente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44512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625</TotalTime>
  <Words>5002</Words>
  <Application>Microsoft Office PowerPoint</Application>
  <PresentationFormat>Apresentação na tela (4:3)</PresentationFormat>
  <Paragraphs>300</Paragraphs>
  <Slides>30</Slides>
  <Notes>30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 New</vt:lpstr>
      <vt:lpstr>Times New Roman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Outsourcing x Insourcing</vt:lpstr>
      <vt:lpstr>Outsourcing x Insourcing</vt:lpstr>
      <vt:lpstr>Outsourcing x Insourcing</vt:lpstr>
      <vt:lpstr>Outsourcing x Insourcing</vt:lpstr>
      <vt:lpstr>Outsourcing x Insourcing</vt:lpstr>
      <vt:lpstr>Outsourcing x Insourcing</vt:lpstr>
      <vt:lpstr>Help Desk x Service Desk</vt:lpstr>
      <vt:lpstr>Help Desk x Service Desk</vt:lpstr>
      <vt:lpstr>Help Desk x Service Desk</vt:lpstr>
      <vt:lpstr>Help Desk x Service Desk</vt:lpstr>
      <vt:lpstr>Help Desk x Service Desk</vt:lpstr>
      <vt:lpstr>Help Desk x Service Desk</vt:lpstr>
      <vt:lpstr>Gerenciamento de serviços de TI</vt:lpstr>
      <vt:lpstr>Gerenciamento de serviços de TI</vt:lpstr>
      <vt:lpstr>Gerenciamento de serviços de TI</vt:lpstr>
      <vt:lpstr>Gerenciamento de serviços de TI</vt:lpstr>
      <vt:lpstr>Gerenciamento de serviços de TI</vt:lpstr>
      <vt:lpstr>Gerenciamento de serviços de TI</vt:lpstr>
      <vt:lpstr>GSTI: Ativos de serviços</vt:lpstr>
      <vt:lpstr>GSTI: Ativos de serviços</vt:lpstr>
      <vt:lpstr>GSTI: Ativos de serviços</vt:lpstr>
      <vt:lpstr>GSTI: Criando valor para os serviços</vt:lpstr>
      <vt:lpstr>GSTI: Criando valor para os serviços</vt:lpstr>
      <vt:lpstr>GSTI: Criando valor para os serviços</vt:lpstr>
      <vt:lpstr>GSTI: Criando valor para os serviços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51</cp:revision>
  <dcterms:created xsi:type="dcterms:W3CDTF">2015-06-30T13:28:46Z</dcterms:created>
  <dcterms:modified xsi:type="dcterms:W3CDTF">2017-03-14T22:13:24Z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