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2"/>
    <p:sldMasterId id="2147483674" r:id="rId3"/>
  </p:sldMasterIdLst>
  <p:notesMasterIdLst>
    <p:notesMasterId r:id="rId61"/>
  </p:notesMasterIdLst>
  <p:sldIdLst>
    <p:sldId id="257" r:id="rId4"/>
    <p:sldId id="258" r:id="rId5"/>
    <p:sldId id="282" r:id="rId6"/>
    <p:sldId id="281" r:id="rId7"/>
    <p:sldId id="284" r:id="rId8"/>
    <p:sldId id="285" r:id="rId9"/>
    <p:sldId id="286" r:id="rId10"/>
    <p:sldId id="288" r:id="rId11"/>
    <p:sldId id="287" r:id="rId12"/>
    <p:sldId id="289" r:id="rId13"/>
    <p:sldId id="290" r:id="rId14"/>
    <p:sldId id="297" r:id="rId15"/>
    <p:sldId id="291" r:id="rId16"/>
    <p:sldId id="304" r:id="rId17"/>
    <p:sldId id="292" r:id="rId18"/>
    <p:sldId id="305" r:id="rId19"/>
    <p:sldId id="293" r:id="rId20"/>
    <p:sldId id="306" r:id="rId21"/>
    <p:sldId id="307" r:id="rId22"/>
    <p:sldId id="309" r:id="rId23"/>
    <p:sldId id="308" r:id="rId24"/>
    <p:sldId id="294" r:id="rId25"/>
    <p:sldId id="310" r:id="rId26"/>
    <p:sldId id="311" r:id="rId27"/>
    <p:sldId id="312" r:id="rId28"/>
    <p:sldId id="313" r:id="rId29"/>
    <p:sldId id="314" r:id="rId30"/>
    <p:sldId id="316" r:id="rId31"/>
    <p:sldId id="317" r:id="rId32"/>
    <p:sldId id="318" r:id="rId33"/>
    <p:sldId id="319" r:id="rId34"/>
    <p:sldId id="320" r:id="rId35"/>
    <p:sldId id="321" r:id="rId36"/>
    <p:sldId id="315" r:id="rId37"/>
    <p:sldId id="322" r:id="rId38"/>
    <p:sldId id="323" r:id="rId39"/>
    <p:sldId id="324" r:id="rId40"/>
    <p:sldId id="295" r:id="rId41"/>
    <p:sldId id="302" r:id="rId42"/>
    <p:sldId id="325" r:id="rId43"/>
    <p:sldId id="326" r:id="rId44"/>
    <p:sldId id="327" r:id="rId45"/>
    <p:sldId id="296" r:id="rId46"/>
    <p:sldId id="303" r:id="rId47"/>
    <p:sldId id="330" r:id="rId48"/>
    <p:sldId id="331" r:id="rId49"/>
    <p:sldId id="332" r:id="rId50"/>
    <p:sldId id="333" r:id="rId51"/>
    <p:sldId id="334" r:id="rId52"/>
    <p:sldId id="335" r:id="rId53"/>
    <p:sldId id="336" r:id="rId54"/>
    <p:sldId id="337" r:id="rId55"/>
    <p:sldId id="338" r:id="rId56"/>
    <p:sldId id="339" r:id="rId57"/>
    <p:sldId id="283" r:id="rId58"/>
    <p:sldId id="328" r:id="rId59"/>
    <p:sldId id="329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92" d="100"/>
          <a:sy n="92" d="100"/>
        </p:scale>
        <p:origin x="1374" y="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2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DCA30-2ED5-41C4-A072-F195EC56C9D7}" type="datetimeFigureOut">
              <a:rPr lang="en-US" smtClean="0"/>
              <a:t>3/28/2017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E7E218-9473-4E4E-BA13-22C19D9987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23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0" y="8685213"/>
            <a:ext cx="6172200" cy="457200"/>
          </a:xfrm>
        </p:spPr>
        <p:txBody>
          <a:bodyPr/>
          <a:lstStyle/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5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sz="500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6172199" y="8685213"/>
            <a:ext cx="684213" cy="457200"/>
          </a:xfrm>
        </p:spPr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181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148215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795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35307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2734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7363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640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767334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387003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0993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8:42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19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5534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25376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8:42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83349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8:42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391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26254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08464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21246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0443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575108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676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520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29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1164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198998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15967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4413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499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02131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84965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79879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98597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139282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327214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39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661319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531835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0086543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082243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07728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417329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41393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9319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129317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55225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8544972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49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2467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0960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50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42182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51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1388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52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4161805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53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068229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54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2338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55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46431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74269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57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7916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6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830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7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6160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8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8047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 algn="r" defTabSz="914400">
              <a:buNone/>
            </a:pPr>
            <a:fld id="{81331B57-0BE5-4F82-AA58-76F53EFF3ADA}" type="datetime8">
              <a:rPr lang="en-US" sz="1200" b="0" i="0">
                <a:latin typeface="Calibri"/>
                <a:ea typeface="+mn-ea"/>
                <a:cs typeface="+mn-cs"/>
              </a:rPr>
              <a:t>3/28/2017 6:47 PM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© 2007 Microsoft Corporation. Todos os direitos reservados. Microsoft, Windows, Windows Vista e outros nomes de produtos são ou podem ser marcas registradas e/ou marcas comerciais nos Estados Unidos e/ou em outros países.</a:t>
            </a:r>
          </a:p>
          <a:p>
            <a:pPr algn="l" defTabSz="914400">
              <a:buNone/>
            </a:pP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As informações contidas neste documento têm finalidades meramente informativas e representam a visão atual da Microsoft Corporation, na data desta apresentação.  Como a Microsoft precisa responder às constantes mudanças nas condições de mercado, o conteúdo do documento não deve ser interpretado como um compromisso por parte da Microsoft, e a Microsoft não pode garantir a exatidão de qualquer informação fornecida após a data desta apresentação.  </a:t>
            </a:r>
            <a:b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</a:br>
            <a:r>
              <a:rPr lang="en-US" sz="1200" b="0" i="0">
                <a:solidFill>
                  <a:srgbClr val="000000"/>
                </a:solidFill>
                <a:latin typeface="Calibri"/>
                <a:ea typeface="+mn-ea"/>
                <a:cs typeface="+mn-cs"/>
              </a:rPr>
              <a:t>A MICROSOFT NÃO OFERECE NENHUMA GARANTIA, SEJA EXPRESSA, IMPLÍCITA OU LEGAL, CONCERNENTE ÀS INFORMAÇÕES DESTA APRESENTAÇÃO.</a:t>
            </a:r>
          </a:p>
          <a:p>
            <a:pPr algn="l" defTabSz="914400">
              <a:buNone/>
            </a:pP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 algn="r" defTabSz="914400">
              <a:buNone/>
            </a:pPr>
            <a:fld id="{EC87E0CF-87F6-4B58-B8B8-DCAB2DAAF3CA}" type="slidenum">
              <a:rPr lang="en-US" sz="1200" b="0" i="0">
                <a:latin typeface="Calibri"/>
                <a:ea typeface="+mn-ea"/>
                <a:cs typeface="+mn-cs"/>
              </a:rPr>
              <a:t>9</a:t>
            </a:fld>
            <a:endParaRPr lang="en-US" sz="1200" b="0" i="0"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265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>
                <a:latin typeface="+mj-lt"/>
              </a:defRPr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ítulo e Conteúd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Texto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s &quot;especiais&quot; 2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smtClean="0"/>
              <a:t>Clique para editar o estilo do subtítulo mestre</a:t>
            </a:r>
            <a:endParaRPr lang="pt-BR" noProof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Usar para slides com Código de Softw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722313" y="1905000"/>
            <a:ext cx="8040688" cy="2533001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s &quot;especiais&quot; 1_Demo, Vídeo etc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68955" y="4695527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noProof="0" dirty="0" smtClean="0"/>
              <a:t>Clique para editar o estilo do subtítulo mestre</a:t>
            </a:r>
            <a:endParaRPr lang="pt-BR" noProof="0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2153270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88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pt-BR" noProof="0" dirty="0" smtClean="0"/>
              <a:t>clique para…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 dirty="0"/>
          </a:p>
        </p:txBody>
      </p:sp>
      <p:sp>
        <p:nvSpPr>
          <p:cNvPr id="6" name="Espaço Reservado para Texto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855893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855893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noProof="0" smtClean="0"/>
              <a:t>Clique para editar o título mestre</a:t>
            </a:r>
            <a:endParaRPr lang="pt-BR" noProof="0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Imprime em ESCALA DE CINZ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dirty="0" smtClean="0"/>
              <a:t>Clique para editar o estilo do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pt-BR" noProof="0" dirty="0" smtClean="0"/>
              <a:t>Clique para editar os estilos do texto Mestre</a:t>
            </a:r>
          </a:p>
          <a:p>
            <a:pPr lvl="1"/>
            <a:r>
              <a:rPr lang="pt-BR" noProof="0" dirty="0" smtClean="0"/>
              <a:t>Segundo nível</a:t>
            </a:r>
          </a:p>
          <a:p>
            <a:pPr lvl="2"/>
            <a:r>
              <a:rPr lang="pt-BR" noProof="0" dirty="0" smtClean="0"/>
              <a:t>Terceiro nível</a:t>
            </a:r>
          </a:p>
          <a:p>
            <a:pPr lvl="3"/>
            <a:r>
              <a:rPr lang="pt-BR" noProof="0" dirty="0" smtClean="0"/>
              <a:t>Quarto nível</a:t>
            </a:r>
          </a:p>
          <a:p>
            <a:pPr lvl="4"/>
            <a:r>
              <a:rPr lang="pt-BR" noProof="0" dirty="0" smtClean="0"/>
              <a:t>Quinto nível</a:t>
            </a:r>
            <a:endParaRPr lang="pt-BR" noProof="0" dirty="0"/>
          </a:p>
        </p:txBody>
      </p:sp>
      <p:pic>
        <p:nvPicPr>
          <p:cNvPr id="4" name="Imagem 3" descr="footer_graphic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5435827"/>
            <a:ext cx="9144000" cy="1420586"/>
          </a:xfrm>
          <a:prstGeom prst="rect">
            <a:avLst/>
          </a:prstGeom>
        </p:spPr>
      </p:pic>
      <p:pic>
        <p:nvPicPr>
          <p:cNvPr id="6" name="Picture 4" descr="banner_pro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6093296"/>
            <a:ext cx="1006475" cy="80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61" r:id="rId12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white rectangle.png"/>
          <p:cNvPicPr>
            <a:picLocks noChangeAspect="1"/>
          </p:cNvPicPr>
          <p:nvPr/>
        </p:nvPicPr>
        <p:blipFill>
          <a:blip r:embed="rId4"/>
          <a:srcRect b="10453"/>
          <a:stretch>
            <a:fillRect/>
          </a:stretch>
        </p:blipFill>
        <p:spPr>
          <a:xfrm>
            <a:off x="0" y="1299706"/>
            <a:ext cx="9144000" cy="5558294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3295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pt-BR" noProof="0" smtClean="0"/>
              <a:t>Clique para editar o estilo do título Mestre</a:t>
            </a:r>
            <a:endParaRPr lang="pt-BR" noProof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2" y="1905000"/>
            <a:ext cx="8040688" cy="25330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25" dirty="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0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30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1pPr>
      <a:lvl2pPr marL="384954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8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2pPr>
      <a:lvl3pPr marL="761970" indent="-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3pPr>
      <a:lvl4pPr marL="1094009" indent="7937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4pPr>
      <a:lvl5pPr marL="1426047" indent="0" algn="l" defTabSz="914363" rtl="0" eaLnBrk="1" latinLnBrk="0" hangingPunct="1">
        <a:lnSpc>
          <a:spcPct val="90000"/>
        </a:lnSpc>
        <a:spcBef>
          <a:spcPct val="20000"/>
        </a:spcBef>
        <a:buFont typeface="Arial" pitchFamily="34" charset="0"/>
        <a:buNone/>
        <a:defRPr sz="2400" b="1" kern="1200">
          <a:solidFill>
            <a:schemeClr val="tx1"/>
          </a:solidFill>
          <a:latin typeface="Courier New" pitchFamily="49" charset="0"/>
          <a:ea typeface="+mn-ea"/>
          <a:cs typeface="Courier New" pitchFamily="49" charset="0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cs typeface="Arial"/>
              </a:rPr>
              <a:t>GERÊNCIA DE INFRAESTRUTURA DE TI</a:t>
            </a:r>
            <a:endParaRPr lang="pt-BR" sz="54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1748308"/>
          </a:xfrm>
        </p:spPr>
        <p:txBody>
          <a:bodyPr>
            <a:normAutofit/>
          </a:bodyPr>
          <a:lstStyle/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000" b="0" dirty="0" smtClean="0">
                <a:solidFill>
                  <a:srgbClr val="FFFFFF">
                    <a:tint val="75000"/>
                  </a:srgbClr>
                </a:solidFill>
              </a:rPr>
              <a:t>Aula</a:t>
            </a:r>
            <a:r>
              <a:rPr lang="pt-BR" sz="4000" b="0" smtClean="0">
                <a:solidFill>
                  <a:srgbClr val="FFFFFF">
                    <a:tint val="75000"/>
                  </a:srgbClr>
                </a:solidFill>
              </a:rPr>
              <a:t>: 07</a:t>
            </a:r>
            <a:endParaRPr lang="pt-BR" sz="4000" b="0" dirty="0" smtClean="0">
              <a:solidFill>
                <a:srgbClr val="FFFFFF">
                  <a:tint val="75000"/>
                </a:srgbClr>
              </a:solidFill>
            </a:endParaRPr>
          </a:p>
          <a:p>
            <a:pPr marL="0" indent="0" algn="l">
              <a:lnSpc>
                <a:spcPct val="90000"/>
              </a:lnSpc>
              <a:spcBef>
                <a:spcPts val="0"/>
              </a:spcBef>
              <a:buNone/>
            </a:pPr>
            <a:r>
              <a:rPr lang="pt-BR" b="0" i="0" dirty="0" smtClean="0">
                <a:solidFill>
                  <a:srgbClr val="FFFFFF">
                    <a:tint val="75000"/>
                  </a:srgbClr>
                </a:solidFill>
              </a:rPr>
              <a:t>Prof.: Fabrício </a:t>
            </a:r>
            <a:r>
              <a:rPr lang="pt-BR" b="0" i="0" dirty="0" err="1" smtClean="0">
                <a:solidFill>
                  <a:srgbClr val="FFFFFF">
                    <a:tint val="75000"/>
                  </a:srgbClr>
                </a:solidFill>
              </a:rPr>
              <a:t>Varajão</a:t>
            </a:r>
            <a:endParaRPr lang="pt-BR" b="0" i="0" dirty="0" smtClean="0">
              <a:solidFill>
                <a:srgbClr val="FFFFFF">
                  <a:tint val="75000"/>
                </a:srgb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/>
              <a:t>Atividades:</a:t>
            </a:r>
          </a:p>
          <a:p>
            <a:pPr lvl="1"/>
            <a:r>
              <a:rPr lang="pt-BR" dirty="0"/>
              <a:t>Definir mercado;</a:t>
            </a:r>
          </a:p>
          <a:p>
            <a:pPr lvl="1"/>
            <a:r>
              <a:rPr lang="pt-BR" dirty="0"/>
              <a:t>Desenvolver ofertas;</a:t>
            </a:r>
          </a:p>
          <a:p>
            <a:pPr lvl="1"/>
            <a:r>
              <a:rPr lang="pt-BR" dirty="0"/>
              <a:t>Desenvolver ativos estratégicos;</a:t>
            </a:r>
          </a:p>
          <a:p>
            <a:pPr lvl="1"/>
            <a:r>
              <a:rPr lang="pt-BR" dirty="0"/>
              <a:t>Preparar para execução.</a:t>
            </a:r>
          </a:p>
          <a:p>
            <a:pPr lvl="0"/>
            <a:r>
              <a:rPr lang="pt-BR" dirty="0"/>
              <a:t>Processos:</a:t>
            </a:r>
          </a:p>
          <a:p>
            <a:pPr lvl="1"/>
            <a:r>
              <a:rPr lang="pt-BR" dirty="0"/>
              <a:t>Gerenciamento Financeiro;</a:t>
            </a:r>
          </a:p>
          <a:p>
            <a:pPr lvl="1"/>
            <a:r>
              <a:rPr lang="pt-BR" dirty="0"/>
              <a:t>Gerenciamento da Demanda;</a:t>
            </a:r>
          </a:p>
          <a:p>
            <a:pPr lvl="1"/>
            <a:r>
              <a:rPr lang="pt-BR" dirty="0"/>
              <a:t>Gerenciamento do Portfólio de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34875236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Atividades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Definir mercado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Desenvolver ofertas;</a:t>
            </a:r>
          </a:p>
          <a:p>
            <a:pPr lvl="1"/>
            <a:r>
              <a:rPr lang="pt-BR" dirty="0"/>
              <a:t>Desenvolver ativos estratégicos;</a:t>
            </a:r>
          </a:p>
          <a:p>
            <a:pPr lvl="1"/>
            <a:r>
              <a:rPr lang="pt-BR" dirty="0"/>
              <a:t>Preparar para execução.</a:t>
            </a:r>
          </a:p>
          <a:p>
            <a:pPr lvl="0"/>
            <a:r>
              <a:rPr lang="pt-BR" dirty="0"/>
              <a:t>Processos:</a:t>
            </a:r>
          </a:p>
          <a:p>
            <a:pPr lvl="1"/>
            <a:r>
              <a:rPr lang="pt-BR" dirty="0"/>
              <a:t>Gerenciamento Financeiro;</a:t>
            </a:r>
          </a:p>
          <a:p>
            <a:pPr lvl="1"/>
            <a:r>
              <a:rPr lang="pt-BR" dirty="0"/>
              <a:t>Gerenciamento da Demanda;</a:t>
            </a:r>
          </a:p>
          <a:p>
            <a:pPr lvl="1"/>
            <a:r>
              <a:rPr lang="pt-BR" dirty="0"/>
              <a:t>Gerenciamento do Portfólio de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23043166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Atividade: Definir mercado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8138"/>
          </a:xfrm>
        </p:spPr>
        <p:txBody>
          <a:bodyPr/>
          <a:lstStyle/>
          <a:p>
            <a:pPr lvl="1"/>
            <a:r>
              <a:rPr lang="pt-BR" dirty="0">
                <a:solidFill>
                  <a:srgbClr val="FFFF00"/>
                </a:solidFill>
              </a:rPr>
              <a:t>Entender o cliente</a:t>
            </a:r>
            <a:r>
              <a:rPr lang="pt-BR" dirty="0"/>
              <a:t>. Basicamente é identificar os requisitos do cliente. Saber quais necessidades existem;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Entender as </a:t>
            </a:r>
            <a:r>
              <a:rPr lang="pt-BR" dirty="0" smtClean="0">
                <a:solidFill>
                  <a:srgbClr val="FFFF00"/>
                </a:solidFill>
              </a:rPr>
              <a:t>oportunidades</a:t>
            </a:r>
            <a:r>
              <a:rPr lang="pt-BR" dirty="0" smtClean="0"/>
              <a:t>. </a:t>
            </a:r>
            <a:r>
              <a:rPr lang="pt-BR" dirty="0"/>
              <a:t>Objetivos do cliente que não são suportados por serviços podem ser oportunidades para a criação de um serviço. O negócio dos clientes é muito dinâmico, e oportunidades surgem a cada instante;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Classificar e visualizar os serviços</a:t>
            </a:r>
            <a:r>
              <a:rPr lang="pt-BR" dirty="0"/>
              <a:t>. Basicamente aqui vem a definição das linhas de serviços ou modelos de negócio que serão oferecidos. </a:t>
            </a:r>
          </a:p>
        </p:txBody>
      </p:sp>
    </p:spTree>
    <p:extLst>
      <p:ext uri="{BB962C8B-B14F-4D97-AF65-F5344CB8AC3E}">
        <p14:creationId xmlns:p14="http://schemas.microsoft.com/office/powerpoint/2010/main" val="3635399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Atividades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Definir mercado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Desenvolver ofertas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Desenvolver ativos estratégicos;</a:t>
            </a:r>
          </a:p>
          <a:p>
            <a:pPr lvl="1"/>
            <a:r>
              <a:rPr lang="pt-BR" dirty="0"/>
              <a:t>Preparar para execução.</a:t>
            </a:r>
          </a:p>
          <a:p>
            <a:pPr lvl="0"/>
            <a:r>
              <a:rPr lang="pt-BR" dirty="0"/>
              <a:t>Processos:</a:t>
            </a:r>
          </a:p>
          <a:p>
            <a:pPr lvl="1"/>
            <a:r>
              <a:rPr lang="pt-BR" dirty="0"/>
              <a:t>Gerenciamento Financeiro;</a:t>
            </a:r>
          </a:p>
          <a:p>
            <a:pPr lvl="1"/>
            <a:r>
              <a:rPr lang="pt-BR" dirty="0"/>
              <a:t>Gerenciamento da Demanda;</a:t>
            </a:r>
          </a:p>
          <a:p>
            <a:pPr lvl="1"/>
            <a:r>
              <a:rPr lang="pt-BR" dirty="0"/>
              <a:t>Gerenciamento do Portfólio de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240954703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Atividade: Desenvolver ofertas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662541"/>
          </a:xfrm>
        </p:spPr>
        <p:txBody>
          <a:bodyPr/>
          <a:lstStyle/>
          <a:p>
            <a:pPr lvl="1"/>
            <a:r>
              <a:rPr lang="pt-BR" dirty="0">
                <a:solidFill>
                  <a:srgbClr val="FFFF00"/>
                </a:solidFill>
              </a:rPr>
              <a:t>Espaço do mercado</a:t>
            </a:r>
            <a:r>
              <a:rPr lang="pt-BR" dirty="0"/>
              <a:t>. Com base nas oportunidades identificadas, define-se o mercado em que o provedor vai atuar;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Definição dos serviços baseadas em resultados</a:t>
            </a:r>
            <a:r>
              <a:rPr lang="pt-BR" dirty="0"/>
              <a:t>. Aqui entram os conceitos de utilidade e garantia: como o serviço vai gerar valor para o cliente;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Portfólio, funil e catálogo de serviço </a:t>
            </a:r>
            <a:r>
              <a:rPr lang="pt-BR" dirty="0"/>
              <a:t>representam os acordos e investimentos que o provedor de serviço irá fazer para desenvolver os serviços.</a:t>
            </a:r>
          </a:p>
        </p:txBody>
      </p:sp>
    </p:spTree>
    <p:extLst>
      <p:ext uri="{BB962C8B-B14F-4D97-AF65-F5344CB8AC3E}">
        <p14:creationId xmlns:p14="http://schemas.microsoft.com/office/powerpoint/2010/main" val="27150584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Atividades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Definir mercado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ofertas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Desenvolver ativos estratégicos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Preparar para execução.</a:t>
            </a:r>
          </a:p>
          <a:p>
            <a:pPr lvl="0"/>
            <a:r>
              <a:rPr lang="pt-BR" dirty="0"/>
              <a:t>Processos:</a:t>
            </a:r>
          </a:p>
          <a:p>
            <a:pPr lvl="1"/>
            <a:r>
              <a:rPr lang="pt-BR" dirty="0"/>
              <a:t>Gerenciamento Financeiro;</a:t>
            </a:r>
          </a:p>
          <a:p>
            <a:pPr lvl="1"/>
            <a:r>
              <a:rPr lang="pt-BR" dirty="0"/>
              <a:t>Gerenciamento da Demanda;</a:t>
            </a:r>
          </a:p>
          <a:p>
            <a:pPr lvl="1"/>
            <a:r>
              <a:rPr lang="pt-BR" dirty="0"/>
              <a:t>Gerenciamento do Portfólio de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15817776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Atividade: </a:t>
            </a:r>
            <a:r>
              <a:rPr lang="pt-BR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Desenvolver ativos estratégicos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216539"/>
          </a:xfrm>
        </p:spPr>
        <p:txBody>
          <a:bodyPr/>
          <a:lstStyle/>
          <a:p>
            <a:r>
              <a:rPr lang="pt-BR" dirty="0" smtClean="0"/>
              <a:t>Já vimos que não </a:t>
            </a:r>
            <a:r>
              <a:rPr lang="pt-BR" dirty="0"/>
              <a:t>basta ter </a:t>
            </a:r>
            <a:r>
              <a:rPr lang="pt-BR" dirty="0" smtClean="0">
                <a:solidFill>
                  <a:srgbClr val="FFFF00"/>
                </a:solidFill>
              </a:rPr>
              <a:t>recursos</a:t>
            </a:r>
            <a:r>
              <a:rPr lang="pt-BR" dirty="0" smtClean="0"/>
              <a:t>, é </a:t>
            </a:r>
            <a:r>
              <a:rPr lang="pt-BR" dirty="0"/>
              <a:t>preciso ter </a:t>
            </a:r>
            <a:r>
              <a:rPr lang="pt-BR" dirty="0">
                <a:solidFill>
                  <a:srgbClr val="FFFF00"/>
                </a:solidFill>
              </a:rPr>
              <a:t>habilidades</a:t>
            </a:r>
            <a:r>
              <a:rPr lang="pt-BR" dirty="0"/>
              <a:t> para desenvolver ativos </a:t>
            </a:r>
            <a:r>
              <a:rPr lang="pt-BR" dirty="0" smtClean="0"/>
              <a:t>estratégicos. </a:t>
            </a:r>
            <a:r>
              <a:rPr lang="pt-BR" dirty="0"/>
              <a:t>Então aqui entra:</a:t>
            </a:r>
            <a:endParaRPr lang="pt-BR" dirty="0" smtClean="0"/>
          </a:p>
          <a:p>
            <a:pPr lvl="1"/>
            <a:r>
              <a:rPr lang="pt-BR" dirty="0" smtClean="0"/>
              <a:t>Ter </a:t>
            </a:r>
            <a:r>
              <a:rPr lang="pt-BR" dirty="0"/>
              <a:t>um Gerenciamento de Serviço de TI com o uso de um sistema. A ITIL ajuda a implantar este sistema de gestão;</a:t>
            </a:r>
          </a:p>
          <a:p>
            <a:pPr lvl="1"/>
            <a:r>
              <a:rPr lang="pt-BR" dirty="0"/>
              <a:t>Ter o </a:t>
            </a:r>
            <a:r>
              <a:rPr lang="pt-BR" dirty="0">
                <a:solidFill>
                  <a:srgbClr val="FFFF00"/>
                </a:solidFill>
              </a:rPr>
              <a:t>Gerenciamento de Serviço como um ativo estratégico</a:t>
            </a:r>
            <a:r>
              <a:rPr lang="pt-BR" dirty="0"/>
              <a:t>. A forma </a:t>
            </a:r>
            <a:r>
              <a:rPr lang="pt-BR" dirty="0" smtClean="0"/>
              <a:t>como </a:t>
            </a:r>
            <a:r>
              <a:rPr lang="pt-BR" dirty="0"/>
              <a:t>a organização gerencia seus serviços poderá ser uma característica competitiva.</a:t>
            </a:r>
          </a:p>
        </p:txBody>
      </p:sp>
    </p:spTree>
    <p:extLst>
      <p:ext uri="{BB962C8B-B14F-4D97-AF65-F5344CB8AC3E}">
        <p14:creationId xmlns:p14="http://schemas.microsoft.com/office/powerpoint/2010/main" val="8126892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>
                <a:solidFill>
                  <a:srgbClr val="FFFF00"/>
                </a:solidFill>
              </a:rPr>
              <a:t>Atividades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Definir mercado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ofertas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ativos estratégicos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Preparar para execução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Processos:</a:t>
            </a:r>
          </a:p>
          <a:p>
            <a:pPr lvl="1"/>
            <a:r>
              <a:rPr lang="pt-BR" dirty="0"/>
              <a:t>Gerenciamento Financeiro;</a:t>
            </a:r>
          </a:p>
          <a:p>
            <a:pPr lvl="1"/>
            <a:r>
              <a:rPr lang="pt-BR" dirty="0"/>
              <a:t>Gerenciamento da Demanda;</a:t>
            </a:r>
          </a:p>
          <a:p>
            <a:pPr lvl="1"/>
            <a:r>
              <a:rPr lang="pt-BR" dirty="0"/>
              <a:t>Gerenciamento do Portfólio de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3232119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Atividade: </a:t>
            </a:r>
            <a:r>
              <a:rPr lang="pt-BR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Prepar</a:t>
            </a:r>
            <a:r>
              <a:rPr lang="pt-BR" sz="40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ar para execução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438138"/>
          </a:xfrm>
        </p:spPr>
        <p:txBody>
          <a:bodyPr/>
          <a:lstStyle/>
          <a:p>
            <a:pPr lvl="1"/>
            <a:r>
              <a:rPr lang="pt-BR" dirty="0">
                <a:solidFill>
                  <a:srgbClr val="FFFF00"/>
                </a:solidFill>
              </a:rPr>
              <a:t>Avaliação estratégica</a:t>
            </a:r>
            <a:r>
              <a:rPr lang="pt-BR" dirty="0"/>
              <a:t>. Consiste em fazer uma auditoria estratégica para saber quais são os benefícios que o provedor vai conseguir entregar em conjunto com seus serviços;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Fatores críticos de sucesso </a:t>
            </a:r>
            <a:r>
              <a:rPr lang="pt-BR" dirty="0"/>
              <a:t>determinam o sucesso ou falha de uma estratégia de serviço. Não adianta o serviço ser muito bom, mas ser caro demais, por exemplo;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Análise competitiva</a:t>
            </a:r>
            <a:r>
              <a:rPr lang="pt-BR" dirty="0"/>
              <a:t>. Para ser competitivo é necessário ter uma alta disponibilidade para o serviço e uma garantia de continuidade</a:t>
            </a:r>
            <a:r>
              <a:rPr lang="pt-BR" dirty="0" smtClean="0"/>
              <a:t>;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574788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Atividade: Preparar para execução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26791"/>
          </a:xfrm>
        </p:spPr>
        <p:txBody>
          <a:bodyPr/>
          <a:lstStyle/>
          <a:p>
            <a:pPr lvl="1"/>
            <a:r>
              <a:rPr lang="pt-BR" dirty="0" smtClean="0">
                <a:solidFill>
                  <a:srgbClr val="FFFF00"/>
                </a:solidFill>
              </a:rPr>
              <a:t>Priorização </a:t>
            </a:r>
            <a:r>
              <a:rPr lang="pt-BR" dirty="0">
                <a:solidFill>
                  <a:srgbClr val="FFFF00"/>
                </a:solidFill>
              </a:rPr>
              <a:t>dos investimentos</a:t>
            </a:r>
            <a:r>
              <a:rPr lang="pt-BR" dirty="0"/>
              <a:t>. Aqui entra o que o pessoal de marketing conhece muito bem: a matriz SWOT, onde se definem os pontos fortes, fracos, oportunidades e ameaças. A análise desta matriz irá guiar a priorização de investimentos para que o provedor continue sendo </a:t>
            </a:r>
            <a:r>
              <a:rPr lang="pt-BR" dirty="0" smtClean="0"/>
              <a:t>competitivo.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769835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Conteúdo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404761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>
                <a:solidFill>
                  <a:srgbClr val="FFFFFF"/>
                </a:solidFill>
              </a:rPr>
              <a:t>Estratégia de serviço</a:t>
            </a:r>
            <a:endParaRPr lang="pt-BR" sz="3200" b="0" i="0" dirty="0" smtClean="0">
              <a:solidFill>
                <a:srgbClr val="FFFFFF"/>
              </a:solidFill>
              <a:latin typeface="Calibri"/>
              <a:ea typeface="+mn-ea"/>
              <a:cs typeface="+mn-cs"/>
            </a:endParaRP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Propósito;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Objetivos;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Processos;</a:t>
            </a:r>
          </a:p>
          <a:p>
            <a:pPr marL="910717" lvl="1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Atividades.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Atividade: Preparar para execução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26791"/>
          </a:xfrm>
        </p:spPr>
        <p:txBody>
          <a:bodyPr/>
          <a:lstStyle/>
          <a:p>
            <a:pPr lvl="1"/>
            <a:r>
              <a:rPr lang="pt-BR" dirty="0" smtClean="0">
                <a:solidFill>
                  <a:srgbClr val="FFFF00"/>
                </a:solidFill>
              </a:rPr>
              <a:t>Priorização </a:t>
            </a:r>
            <a:r>
              <a:rPr lang="pt-BR" dirty="0">
                <a:solidFill>
                  <a:srgbClr val="FFFF00"/>
                </a:solidFill>
              </a:rPr>
              <a:t>dos investimentos</a:t>
            </a:r>
            <a:r>
              <a:rPr lang="pt-BR" dirty="0"/>
              <a:t>. Aqui entra o que o pessoal de marketing conhece muito bem: a matriz SWOT, onde se definem os pontos fortes, fracos, oportunidades e ameaças. A análise desta matriz irá guiar a priorização de investimentos para que o provedor continue sendo </a:t>
            </a:r>
            <a:r>
              <a:rPr lang="pt-BR" dirty="0" smtClean="0"/>
              <a:t>competitivo.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 bwMode="auto">
          <a:xfrm>
            <a:off x="21929" y="-1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grpSp>
        <p:nvGrpSpPr>
          <p:cNvPr id="6" name="Grupo 5"/>
          <p:cNvGrpSpPr/>
          <p:nvPr/>
        </p:nvGrpSpPr>
        <p:grpSpPr>
          <a:xfrm>
            <a:off x="1097868" y="1175770"/>
            <a:ext cx="6948264" cy="4506459"/>
            <a:chOff x="4355976" y="3650526"/>
            <a:chExt cx="4788024" cy="3132805"/>
          </a:xfrm>
        </p:grpSpPr>
        <p:sp>
          <p:nvSpPr>
            <p:cNvPr id="5" name="Retângulo de cantos arredondados 4"/>
            <p:cNvSpPr/>
            <p:nvPr/>
          </p:nvSpPr>
          <p:spPr bwMode="auto">
            <a:xfrm>
              <a:off x="5148064" y="4437112"/>
              <a:ext cx="3816424" cy="2232248"/>
            </a:xfrm>
            <a:prstGeom prst="roundRect">
              <a:avLst>
                <a:gd name="adj" fmla="val 3633"/>
              </a:avLst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026" name="Picture 2" descr="http://www.treasy.com.br/wp-content/uploads/2015/10/an%C3%A1lise-swot-02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650526"/>
              <a:ext cx="4788024" cy="313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859208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Atividade: Preparar para execução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326791"/>
          </a:xfrm>
        </p:spPr>
        <p:txBody>
          <a:bodyPr/>
          <a:lstStyle/>
          <a:p>
            <a:pPr lvl="1"/>
            <a:r>
              <a:rPr lang="pt-BR" dirty="0" smtClean="0">
                <a:solidFill>
                  <a:srgbClr val="FFFF00"/>
                </a:solidFill>
              </a:rPr>
              <a:t>Priorização </a:t>
            </a:r>
            <a:r>
              <a:rPr lang="pt-BR" dirty="0">
                <a:solidFill>
                  <a:srgbClr val="FFFF00"/>
                </a:solidFill>
              </a:rPr>
              <a:t>dos investimentos</a:t>
            </a:r>
            <a:r>
              <a:rPr lang="pt-BR" dirty="0"/>
              <a:t>. Aqui entra o que o pessoal de marketing conhece muito bem: a matriz SWOT, onde se definem os pontos fortes, fracos, oportunidades e ameaças. A análise desta matriz irá guiar a priorização de investimentos para que o provedor continue sendo </a:t>
            </a:r>
            <a:r>
              <a:rPr lang="pt-BR" dirty="0" smtClean="0"/>
              <a:t>competitivo.</a:t>
            </a:r>
            <a:endParaRPr lang="pt-BR" dirty="0"/>
          </a:p>
        </p:txBody>
      </p:sp>
      <p:grpSp>
        <p:nvGrpSpPr>
          <p:cNvPr id="6" name="Grupo 5"/>
          <p:cNvGrpSpPr/>
          <p:nvPr/>
        </p:nvGrpSpPr>
        <p:grpSpPr>
          <a:xfrm>
            <a:off x="4355976" y="3650526"/>
            <a:ext cx="4788024" cy="3132805"/>
            <a:chOff x="4355976" y="3650526"/>
            <a:chExt cx="4788024" cy="3132805"/>
          </a:xfrm>
        </p:grpSpPr>
        <p:sp>
          <p:nvSpPr>
            <p:cNvPr id="5" name="Retângulo de cantos arredondados 4"/>
            <p:cNvSpPr/>
            <p:nvPr/>
          </p:nvSpPr>
          <p:spPr bwMode="auto">
            <a:xfrm>
              <a:off x="5148064" y="4437112"/>
              <a:ext cx="3816424" cy="2232248"/>
            </a:xfrm>
            <a:prstGeom prst="roundRect">
              <a:avLst>
                <a:gd name="adj" fmla="val 3633"/>
              </a:avLst>
            </a:prstGeom>
            <a:solidFill>
              <a:schemeClr val="tx1"/>
            </a:solidFill>
            <a:ln>
              <a:headEnd type="none" w="med" len="med"/>
              <a:tailEnd type="none" w="med" len="med"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pt-BR" sz="23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026" name="Picture 2" descr="http://www.treasy.com.br/wp-content/uploads/2015/10/an%C3%A1lise-swot-02.png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5976" y="3650526"/>
              <a:ext cx="4788024" cy="31328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Retângulo 3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1028" name="Picture 4" descr="http://2.bp.blogspot.com/-SILFeAJXHYI/TZpRxn9MbwI/AAAAAAAAAHM/AecEuzUQ53M/s1600/Matriz+SWOT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218" y="995362"/>
            <a:ext cx="7021564" cy="486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39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/>
              <a:t>Atividades: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Definir mercado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ofertas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ativos estratégicos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Preparar para execução</a:t>
            </a:r>
            <a:r>
              <a:rPr lang="pt-BR" dirty="0"/>
              <a:t>.</a:t>
            </a:r>
          </a:p>
          <a:p>
            <a:pPr lvl="0"/>
            <a:r>
              <a:rPr lang="pt-BR" dirty="0">
                <a:solidFill>
                  <a:srgbClr val="FFFF00"/>
                </a:solidFill>
              </a:rPr>
              <a:t>Processos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Gerenciamento Financeiro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Gerenciamento da Demanda;</a:t>
            </a:r>
          </a:p>
          <a:p>
            <a:pPr lvl="1"/>
            <a:r>
              <a:rPr lang="pt-BR" dirty="0"/>
              <a:t>Gerenciamento do Portfólio de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262635042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583488" cy="4875181"/>
          </a:xfrm>
        </p:spPr>
        <p:txBody>
          <a:bodyPr/>
          <a:lstStyle/>
          <a:p>
            <a:r>
              <a:rPr lang="pt-BR" dirty="0" smtClean="0"/>
              <a:t>Objetivos</a:t>
            </a:r>
          </a:p>
          <a:p>
            <a:pPr lvl="1"/>
            <a:r>
              <a:rPr lang="pt-BR" sz="2400" dirty="0">
                <a:solidFill>
                  <a:srgbClr val="FFFF00"/>
                </a:solidFill>
              </a:rPr>
              <a:t>Melhorar a tomada de decisões</a:t>
            </a:r>
            <a:r>
              <a:rPr lang="pt-BR" sz="2400" dirty="0"/>
              <a:t>. Precisamos de dados para priorizar as decisões de investimentos em TI. Precisamos saber quanto custa desenvolver e manter um novo serviço;</a:t>
            </a:r>
          </a:p>
          <a:p>
            <a:pPr lvl="1"/>
            <a:r>
              <a:rPr lang="pt-BR" sz="2400" dirty="0">
                <a:solidFill>
                  <a:srgbClr val="FFFF00"/>
                </a:solidFill>
              </a:rPr>
              <a:t>Proporcionar mudanças mais rápidas</a:t>
            </a:r>
            <a:r>
              <a:rPr lang="pt-BR" sz="2400" dirty="0"/>
              <a:t>. </a:t>
            </a:r>
            <a:r>
              <a:rPr lang="pt-BR" sz="2400" dirty="0" smtClean="0"/>
              <a:t>Possuir </a:t>
            </a:r>
            <a:r>
              <a:rPr lang="pt-BR" sz="2400" dirty="0"/>
              <a:t>informações em mãos, somos mais ágeis na tomada de decisão;</a:t>
            </a:r>
          </a:p>
          <a:p>
            <a:pPr lvl="1"/>
            <a:r>
              <a:rPr lang="pt-BR" sz="2400" dirty="0">
                <a:solidFill>
                  <a:srgbClr val="FFFF00"/>
                </a:solidFill>
              </a:rPr>
              <a:t>Gerenciar o </a:t>
            </a:r>
            <a:r>
              <a:rPr lang="pt-BR" sz="2400" dirty="0" smtClean="0">
                <a:solidFill>
                  <a:srgbClr val="FFFF00"/>
                </a:solidFill>
              </a:rPr>
              <a:t>Portfólio </a:t>
            </a:r>
            <a:r>
              <a:rPr lang="pt-BR" sz="2400" dirty="0">
                <a:solidFill>
                  <a:srgbClr val="FFFF00"/>
                </a:solidFill>
              </a:rPr>
              <a:t>de Serviços</a:t>
            </a:r>
            <a:r>
              <a:rPr lang="pt-BR" sz="2400" dirty="0"/>
              <a:t>. Precisamos saber se o serviço gera de fato valor ao negócio, e quais serviços que estão no funil que devem ser prioridades</a:t>
            </a:r>
            <a:r>
              <a:rPr lang="pt-BR" sz="2400" dirty="0" smtClean="0"/>
              <a:t>;</a:t>
            </a:r>
          </a:p>
          <a:p>
            <a:pPr lvl="1"/>
            <a:r>
              <a:rPr lang="pt-BR" sz="2400" dirty="0">
                <a:solidFill>
                  <a:srgbClr val="FFFF00"/>
                </a:solidFill>
              </a:rPr>
              <a:t>Adequar e controlar finanças de TI</a:t>
            </a:r>
            <a:r>
              <a:rPr lang="pt-BR" sz="2400" dirty="0"/>
              <a:t>. Precisamos justificar o tempo todo onde a TI está gastando o seu dinheiro;</a:t>
            </a:r>
          </a:p>
          <a:p>
            <a:pPr lvl="1"/>
            <a:r>
              <a:rPr lang="pt-BR" sz="2400" dirty="0">
                <a:solidFill>
                  <a:srgbClr val="FFFF00"/>
                </a:solidFill>
              </a:rPr>
              <a:t>Obter controle operacional</a:t>
            </a:r>
            <a:r>
              <a:rPr lang="pt-BR" sz="2400" dirty="0"/>
              <a:t>;</a:t>
            </a:r>
          </a:p>
          <a:p>
            <a:pPr lvl="1"/>
            <a:r>
              <a:rPr lang="pt-BR" sz="2400" dirty="0">
                <a:solidFill>
                  <a:srgbClr val="FFFF00"/>
                </a:solidFill>
              </a:rPr>
              <a:t>Gerar valor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29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185761"/>
          </a:xfrm>
        </p:spPr>
        <p:txBody>
          <a:bodyPr/>
          <a:lstStyle/>
          <a:p>
            <a:r>
              <a:rPr lang="pt-BR" dirty="0"/>
              <a:t>As organizações de TI estão admitindo ser bem similares às empresas que colocam seus produtos no </a:t>
            </a:r>
            <a:r>
              <a:rPr lang="pt-BR" dirty="0" smtClean="0"/>
              <a:t>mercado;</a:t>
            </a:r>
          </a:p>
          <a:p>
            <a:r>
              <a:rPr lang="pt-BR" dirty="0" smtClean="0"/>
              <a:t>Veja o departamento de TI como sendo um negócio;</a:t>
            </a:r>
          </a:p>
          <a:p>
            <a:r>
              <a:rPr lang="pt-BR" dirty="0" smtClean="0"/>
              <a:t>Também </a:t>
            </a:r>
            <a:r>
              <a:rPr lang="pt-BR" dirty="0"/>
              <a:t>compartilham </a:t>
            </a:r>
            <a:r>
              <a:rPr lang="pt-BR" dirty="0" smtClean="0"/>
              <a:t>da crescente </a:t>
            </a:r>
            <a:r>
              <a:rPr lang="pt-BR" dirty="0"/>
              <a:t>necessidade de entender e controlar fatores de oferta e demanda e de prover serviços a um custo-benefício </a:t>
            </a:r>
            <a:r>
              <a:rPr lang="pt-BR" dirty="0" smtClean="0"/>
              <a:t>efetivo.</a:t>
            </a:r>
          </a:p>
        </p:txBody>
      </p:sp>
    </p:spTree>
    <p:extLst>
      <p:ext uri="{BB962C8B-B14F-4D97-AF65-F5344CB8AC3E}">
        <p14:creationId xmlns:p14="http://schemas.microsoft.com/office/powerpoint/2010/main" val="328909724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865126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/>
              <a:t>Contabilidade de TI;</a:t>
            </a:r>
          </a:p>
          <a:p>
            <a:pPr lvl="1"/>
            <a:r>
              <a:rPr lang="pt-BR" dirty="0" smtClean="0"/>
              <a:t>Cobrança.</a:t>
            </a:r>
          </a:p>
        </p:txBody>
      </p:sp>
    </p:spTree>
    <p:extLst>
      <p:ext uri="{BB962C8B-B14F-4D97-AF65-F5344CB8AC3E}">
        <p14:creationId xmlns:p14="http://schemas.microsoft.com/office/powerpoint/2010/main" val="35424219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865126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Orçamento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Contabilidade de TI;</a:t>
            </a:r>
          </a:p>
          <a:p>
            <a:pPr lvl="1"/>
            <a:r>
              <a:rPr lang="pt-BR" dirty="0" smtClean="0"/>
              <a:t>Cobrança.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683568" y="2996952"/>
            <a:ext cx="7937015" cy="2376264"/>
          </a:xfrm>
          <a:prstGeom prst="wedgeRoundRectCallout">
            <a:avLst>
              <a:gd name="adj1" fmla="val -43968"/>
              <a:gd name="adj2" fmla="val -836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Prediz </a:t>
            </a:r>
            <a:r>
              <a:rPr lang="pt-BR" sz="2400" dirty="0"/>
              <a:t>e controla os gastos de TI. Normalmente a organização de TI tem que estabelecer anualmente ou semestralmente quanto dinheiro ela vai precisar para que mantenha as operações do </a:t>
            </a:r>
            <a:r>
              <a:rPr lang="pt-BR" sz="2400" dirty="0" smtClean="0"/>
              <a:t>dia-a-dia.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405963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865126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Contabilidade de TI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Cobrança.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683568" y="3501008"/>
            <a:ext cx="7937015" cy="2376264"/>
          </a:xfrm>
          <a:prstGeom prst="wedgeRoundRectCallout">
            <a:avLst>
              <a:gd name="adj1" fmla="val -43968"/>
              <a:gd name="adj2" fmla="val -836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É </a:t>
            </a:r>
            <a:r>
              <a:rPr lang="pt-BR" sz="2400" dirty="0"/>
              <a:t>responsável por identificar os custos atuais de entrega de serviços de TI, comparando estes custos com os custos que foram orçados, e gerenciando a variação do orçamento</a:t>
            </a:r>
            <a:r>
              <a:rPr lang="pt-BR" sz="2400" dirty="0" smtClean="0"/>
              <a:t>.</a:t>
            </a:r>
          </a:p>
          <a:p>
            <a:pPr lvl="0" algn="ctr"/>
            <a:r>
              <a:rPr lang="pt-BR" sz="2400" i="1" dirty="0" smtClean="0"/>
              <a:t>Este </a:t>
            </a:r>
            <a:r>
              <a:rPr lang="pt-BR" sz="2400" i="1" dirty="0" err="1" smtClean="0"/>
              <a:t>sub-processo</a:t>
            </a:r>
            <a:r>
              <a:rPr lang="pt-BR" sz="2400" i="1" dirty="0" smtClean="0"/>
              <a:t> possui algumas atividades.</a:t>
            </a:r>
            <a:endParaRPr lang="pt-BR" sz="2400" i="1" dirty="0"/>
          </a:p>
        </p:txBody>
      </p:sp>
    </p:spTree>
    <p:extLst>
      <p:ext uri="{BB962C8B-B14F-4D97-AF65-F5344CB8AC3E}">
        <p14:creationId xmlns:p14="http://schemas.microsoft.com/office/powerpoint/2010/main" val="30532513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Contabilidade de TI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Registro de serviço;</a:t>
            </a:r>
          </a:p>
          <a:p>
            <a:pPr lvl="2"/>
            <a:r>
              <a:rPr lang="pt-BR" dirty="0" smtClean="0"/>
              <a:t>Tipos de custos;</a:t>
            </a:r>
          </a:p>
          <a:p>
            <a:pPr lvl="2"/>
            <a:r>
              <a:rPr lang="pt-BR" dirty="0" smtClean="0"/>
              <a:t>Elementos de custos;</a:t>
            </a:r>
          </a:p>
          <a:p>
            <a:pPr lvl="2"/>
            <a:r>
              <a:rPr lang="pt-BR" dirty="0" smtClean="0"/>
              <a:t>Unidades de custo;</a:t>
            </a:r>
          </a:p>
          <a:p>
            <a:pPr lvl="2"/>
            <a:r>
              <a:rPr lang="pt-BR" dirty="0" smtClean="0"/>
              <a:t>Classificação de custos.</a:t>
            </a:r>
          </a:p>
          <a:p>
            <a:pPr lvl="1"/>
            <a:r>
              <a:rPr lang="pt-BR" dirty="0" smtClean="0"/>
              <a:t>Cobrança.</a:t>
            </a:r>
          </a:p>
        </p:txBody>
      </p:sp>
    </p:spTree>
    <p:extLst>
      <p:ext uri="{BB962C8B-B14F-4D97-AF65-F5344CB8AC3E}">
        <p14:creationId xmlns:p14="http://schemas.microsoft.com/office/powerpoint/2010/main" val="17132198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Contabilidade de TI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Registro de serviço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Tipos de custos;</a:t>
            </a:r>
          </a:p>
          <a:p>
            <a:pPr lvl="2"/>
            <a:r>
              <a:rPr lang="pt-BR" dirty="0" smtClean="0"/>
              <a:t>Elementos de custos;</a:t>
            </a:r>
          </a:p>
          <a:p>
            <a:pPr lvl="2"/>
            <a:r>
              <a:rPr lang="pt-BR" dirty="0" smtClean="0"/>
              <a:t>Unidades de custo;</a:t>
            </a:r>
          </a:p>
          <a:p>
            <a:pPr lvl="2"/>
            <a:r>
              <a:rPr lang="pt-BR" dirty="0" smtClean="0"/>
              <a:t>Classificação de custos.</a:t>
            </a:r>
          </a:p>
          <a:p>
            <a:pPr lvl="1"/>
            <a:r>
              <a:rPr lang="pt-BR" dirty="0" smtClean="0"/>
              <a:t>Cobrança.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3933056"/>
            <a:ext cx="7937015" cy="1152128"/>
          </a:xfrm>
          <a:prstGeom prst="wedgeRoundRectCallout">
            <a:avLst>
              <a:gd name="adj1" fmla="val -44361"/>
              <a:gd name="adj2" fmla="val -1233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Tudo </a:t>
            </a:r>
            <a:r>
              <a:rPr lang="pt-BR" sz="2400" dirty="0"/>
              <a:t>que entra de custo precisa ser registrado e alocado ao serviço que pertence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9293298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340768"/>
            <a:ext cx="4896544" cy="48757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9161518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Contabilidade de TI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Registro de serviço;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Tipos de custos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Elementos de custos;</a:t>
            </a:r>
          </a:p>
          <a:p>
            <a:pPr lvl="2"/>
            <a:r>
              <a:rPr lang="pt-BR" dirty="0" smtClean="0"/>
              <a:t>Unidades de custo;</a:t>
            </a:r>
          </a:p>
          <a:p>
            <a:pPr lvl="2"/>
            <a:r>
              <a:rPr lang="pt-BR" dirty="0" smtClean="0"/>
              <a:t>Classificação de custos.</a:t>
            </a:r>
          </a:p>
          <a:p>
            <a:pPr lvl="1"/>
            <a:r>
              <a:rPr lang="pt-BR" dirty="0" smtClean="0"/>
              <a:t>Cobrança.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4365104"/>
            <a:ext cx="7937015" cy="1152128"/>
          </a:xfrm>
          <a:prstGeom prst="wedgeRoundRectCallout">
            <a:avLst>
              <a:gd name="adj1" fmla="val -44361"/>
              <a:gd name="adj2" fmla="val -12335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Os </a:t>
            </a:r>
            <a:r>
              <a:rPr lang="pt-BR" sz="2400" dirty="0"/>
              <a:t>custos podem ser categorizados por: hardware, software, salários, administração, entre outros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2777411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Contabilidade de TI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Registro de serviço;</a:t>
            </a:r>
          </a:p>
          <a:p>
            <a:pPr lvl="2"/>
            <a:r>
              <a:rPr lang="pt-BR" dirty="0" smtClean="0"/>
              <a:t>Tipos de custos;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Elementos de custos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Unidades de custo;</a:t>
            </a:r>
          </a:p>
          <a:p>
            <a:pPr lvl="2"/>
            <a:r>
              <a:rPr lang="pt-BR" dirty="0" smtClean="0"/>
              <a:t>Classificação de custos.</a:t>
            </a:r>
          </a:p>
          <a:p>
            <a:pPr lvl="1"/>
            <a:r>
              <a:rPr lang="pt-BR" dirty="0" smtClean="0"/>
              <a:t>Cobrança.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4797152"/>
            <a:ext cx="7937015" cy="1368152"/>
          </a:xfrm>
          <a:prstGeom prst="wedgeRoundRectCallout">
            <a:avLst>
              <a:gd name="adj1" fmla="val -44230"/>
              <a:gd name="adj2" fmla="val -11348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É </a:t>
            </a:r>
            <a:r>
              <a:rPr lang="pt-BR" sz="2400" dirty="0"/>
              <a:t>uma categorização intermediária. Custos de pessoal podem ser subdivididos em: folha de pagamento, benefícios, gastos, treinamento, hora extra, etc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265592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Contabilidade de TI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Registro de serviço;</a:t>
            </a:r>
          </a:p>
          <a:p>
            <a:pPr lvl="2"/>
            <a:r>
              <a:rPr lang="pt-BR" dirty="0" smtClean="0"/>
              <a:t>Tipos de custos;</a:t>
            </a:r>
          </a:p>
          <a:p>
            <a:pPr lvl="2"/>
            <a:r>
              <a:rPr lang="pt-BR" dirty="0" smtClean="0"/>
              <a:t>Elementos de custos;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Unidades de custo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Classificação de custos.</a:t>
            </a:r>
          </a:p>
          <a:p>
            <a:pPr lvl="1"/>
            <a:r>
              <a:rPr lang="pt-BR" dirty="0" smtClean="0"/>
              <a:t>Cobrança.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5068486"/>
            <a:ext cx="7937015" cy="1512168"/>
          </a:xfrm>
          <a:prstGeom prst="wedgeRoundRectCallout">
            <a:avLst>
              <a:gd name="adj1" fmla="val -44099"/>
              <a:gd name="adj2" fmla="val -9862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É </a:t>
            </a:r>
            <a:r>
              <a:rPr lang="pt-BR" sz="2400" dirty="0"/>
              <a:t>a menor categoria em que o custo pode ser alocado. Unidades de custos são coisas que podem ser contábeis (exemplo: horas trabalhadas, licenças de software, folhas impressas);</a:t>
            </a:r>
          </a:p>
        </p:txBody>
      </p:sp>
    </p:spTree>
    <p:extLst>
      <p:ext uri="{BB962C8B-B14F-4D97-AF65-F5344CB8AC3E}">
        <p14:creationId xmlns:p14="http://schemas.microsoft.com/office/powerpoint/2010/main" val="2710726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6451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Contabilidade de TI</a:t>
            </a:r>
            <a:r>
              <a:rPr lang="pt-BR" dirty="0" smtClean="0"/>
              <a:t>;</a:t>
            </a:r>
          </a:p>
          <a:p>
            <a:pPr lvl="2"/>
            <a:r>
              <a:rPr lang="pt-BR" dirty="0" smtClean="0"/>
              <a:t>Registro de serviço;</a:t>
            </a:r>
          </a:p>
          <a:p>
            <a:pPr lvl="2"/>
            <a:r>
              <a:rPr lang="pt-BR" dirty="0" smtClean="0"/>
              <a:t>Tipos de custos;</a:t>
            </a:r>
          </a:p>
          <a:p>
            <a:pPr lvl="2"/>
            <a:r>
              <a:rPr lang="pt-BR" dirty="0" smtClean="0"/>
              <a:t>Elementos de custos;</a:t>
            </a:r>
          </a:p>
          <a:p>
            <a:pPr lvl="2"/>
            <a:r>
              <a:rPr lang="pt-BR" dirty="0" smtClean="0"/>
              <a:t>Unidades de custo;</a:t>
            </a:r>
          </a:p>
          <a:p>
            <a:pPr lvl="2"/>
            <a:r>
              <a:rPr lang="pt-BR" dirty="0" smtClean="0">
                <a:solidFill>
                  <a:srgbClr val="FFFF00"/>
                </a:solidFill>
              </a:rPr>
              <a:t>Classificação de custos</a:t>
            </a:r>
            <a:r>
              <a:rPr lang="pt-BR" dirty="0" smtClean="0"/>
              <a:t>.</a:t>
            </a:r>
          </a:p>
          <a:p>
            <a:pPr lvl="1"/>
            <a:r>
              <a:rPr lang="pt-BR" dirty="0" smtClean="0"/>
              <a:t>Cobrança.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5068486"/>
            <a:ext cx="7937015" cy="1512168"/>
          </a:xfrm>
          <a:prstGeom prst="wedgeRoundRectCallout">
            <a:avLst>
              <a:gd name="adj1" fmla="val -44361"/>
              <a:gd name="adj2" fmla="val -73195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Os </a:t>
            </a:r>
            <a:r>
              <a:rPr lang="pt-BR" sz="2400" dirty="0"/>
              <a:t>custos ainda podem ser designados como sendo: o Custo Capital ou </a:t>
            </a:r>
            <a:r>
              <a:rPr lang="pt-BR" sz="2400" dirty="0" smtClean="0"/>
              <a:t>Operacional, </a:t>
            </a:r>
            <a:r>
              <a:rPr lang="pt-BR" sz="2400" dirty="0"/>
              <a:t>o Custo Direto ou </a:t>
            </a:r>
            <a:r>
              <a:rPr lang="pt-BR" sz="2400" dirty="0" smtClean="0"/>
              <a:t>Indireto, </a:t>
            </a:r>
            <a:r>
              <a:rPr lang="pt-BR" sz="2400" dirty="0"/>
              <a:t>o Custo Fixo ou Variável</a:t>
            </a:r>
          </a:p>
        </p:txBody>
      </p:sp>
    </p:spTree>
    <p:extLst>
      <p:ext uri="{BB962C8B-B14F-4D97-AF65-F5344CB8AC3E}">
        <p14:creationId xmlns:p14="http://schemas.microsoft.com/office/powerpoint/2010/main" val="405817942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865126"/>
          </a:xfrm>
        </p:spPr>
        <p:txBody>
          <a:bodyPr/>
          <a:lstStyle/>
          <a:p>
            <a:r>
              <a:rPr lang="pt-BR" dirty="0" err="1" smtClean="0"/>
              <a:t>Sub-processos</a:t>
            </a:r>
            <a:r>
              <a:rPr lang="pt-BR" dirty="0" smtClean="0"/>
              <a:t> deste processo:</a:t>
            </a:r>
          </a:p>
          <a:p>
            <a:pPr lvl="1"/>
            <a:r>
              <a:rPr lang="pt-BR" dirty="0" smtClean="0"/>
              <a:t>Orçamento;</a:t>
            </a:r>
          </a:p>
          <a:p>
            <a:pPr lvl="1"/>
            <a:r>
              <a:rPr lang="pt-BR" dirty="0" smtClean="0"/>
              <a:t>Contabilidade de TI;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Cobrança</a:t>
            </a:r>
            <a:r>
              <a:rPr lang="pt-BR" dirty="0" smtClean="0"/>
              <a:t>.</a:t>
            </a: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683568" y="3933056"/>
            <a:ext cx="7937015" cy="2376264"/>
          </a:xfrm>
          <a:prstGeom prst="wedgeRoundRectCallout">
            <a:avLst>
              <a:gd name="adj1" fmla="val -43968"/>
              <a:gd name="adj2" fmla="val -8367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É </a:t>
            </a:r>
            <a:r>
              <a:rPr lang="pt-BR" sz="2400" dirty="0"/>
              <a:t>o pagamento da estrutura de serviços. A cobrança é uma atividade opcional e depende da política de cobrança da organização como um todo. Normalmente a cobrança ocorre em empresas cujo negócio final é fornecer serviços de TI, ou provedores comerciais de </a:t>
            </a:r>
            <a:r>
              <a:rPr lang="pt-BR" sz="2400" dirty="0" smtClean="0"/>
              <a:t>TI.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1080509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200876"/>
          </a:xfrm>
        </p:spPr>
        <p:txBody>
          <a:bodyPr/>
          <a:lstStyle/>
          <a:p>
            <a:r>
              <a:rPr lang="pt-BR" dirty="0" smtClean="0"/>
              <a:t>Assim fornecendo ao negócio e ao TI a quantificação em termos financeiros do valor dos serviços de TI, do valor dos ativos envolvidos na provisão e da oportunidade de previsões operacionais;</a:t>
            </a:r>
          </a:p>
          <a:p>
            <a:r>
              <a:rPr lang="pt-BR" dirty="0" smtClean="0"/>
              <a:t>É a chave para mudar a percepção da TI e de seu valor para o negócio;</a:t>
            </a:r>
          </a:p>
        </p:txBody>
      </p:sp>
    </p:spTree>
    <p:extLst>
      <p:ext uri="{BB962C8B-B14F-4D97-AF65-F5344CB8AC3E}">
        <p14:creationId xmlns:p14="http://schemas.microsoft.com/office/powerpoint/2010/main" val="285185461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57678"/>
          </a:xfrm>
        </p:spPr>
        <p:txBody>
          <a:bodyPr/>
          <a:lstStyle/>
          <a:p>
            <a:r>
              <a:rPr lang="pt-BR" dirty="0"/>
              <a:t>Uma parte significativa </a:t>
            </a:r>
            <a:r>
              <a:rPr lang="pt-BR" dirty="0" smtClean="0"/>
              <a:t>está </a:t>
            </a:r>
            <a:r>
              <a:rPr lang="pt-BR" dirty="0"/>
              <a:t>em integrar a TI ao negócio para ajudar a identificar, documentar e concordar sobre o valor do serviço recebido, e para estabelecer o </a:t>
            </a:r>
            <a:r>
              <a:rPr lang="pt-BR" dirty="0" smtClean="0"/>
              <a:t>Ger. </a:t>
            </a:r>
            <a:r>
              <a:rPr lang="pt-BR" dirty="0"/>
              <a:t>de Demanda do </a:t>
            </a:r>
            <a:r>
              <a:rPr lang="pt-BR" dirty="0" smtClean="0"/>
              <a:t>serviço;</a:t>
            </a:r>
          </a:p>
          <a:p>
            <a:r>
              <a:rPr lang="pt-BR" dirty="0" smtClean="0"/>
              <a:t>Fornece dados de entrada a outros processos tal como Ger. de Problema e Ger. de Mudança.</a:t>
            </a:r>
          </a:p>
        </p:txBody>
      </p:sp>
    </p:spTree>
    <p:extLst>
      <p:ext uri="{BB962C8B-B14F-4D97-AF65-F5344CB8AC3E}">
        <p14:creationId xmlns:p14="http://schemas.microsoft.com/office/powerpoint/2010/main" val="77358252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Financeiro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890296"/>
          </a:xfrm>
        </p:spPr>
        <p:txBody>
          <a:bodyPr/>
          <a:lstStyle/>
          <a:p>
            <a:r>
              <a:rPr lang="pt-BR" dirty="0" smtClean="0"/>
              <a:t>Responsável: </a:t>
            </a:r>
            <a:r>
              <a:rPr lang="pt-BR" dirty="0" smtClean="0">
                <a:solidFill>
                  <a:srgbClr val="FFFF00"/>
                </a:solidFill>
              </a:rPr>
              <a:t>Gerente Financeiro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/>
              <a:t>Assistir na identificação, documentação e acordo dos valores do serviço ao negócio;</a:t>
            </a:r>
          </a:p>
          <a:p>
            <a:pPr lvl="1"/>
            <a:r>
              <a:rPr lang="pt-BR" dirty="0"/>
              <a:t>Participar nas atividades de Modelagem da Demanda (pode incentivar ou penalizar pelo uso);</a:t>
            </a:r>
          </a:p>
          <a:p>
            <a:pPr lvl="1"/>
            <a:r>
              <a:rPr lang="pt-BR" dirty="0"/>
              <a:t>Provisão de informação de custo para o Gerenciamento de Portfólio de Serviço;</a:t>
            </a:r>
          </a:p>
          <a:p>
            <a:pPr lvl="1"/>
            <a:r>
              <a:rPr lang="pt-BR" dirty="0"/>
              <a:t>Manter a conformidade regulatória de acordo com questões que influenciam finanças de TI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548796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/>
              <a:t>Atividades: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Definir mercado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ofertas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ativos estratégicos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Preparar para execução</a:t>
            </a:r>
            <a:r>
              <a:rPr lang="pt-BR" dirty="0"/>
              <a:t>.</a:t>
            </a:r>
          </a:p>
          <a:p>
            <a:pPr lvl="0"/>
            <a:r>
              <a:rPr lang="pt-BR" dirty="0">
                <a:solidFill>
                  <a:srgbClr val="FFFF00"/>
                </a:solidFill>
              </a:rPr>
              <a:t>Processos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Gerenciamento Financeiro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Gerenciamento da Demanda</a:t>
            </a:r>
            <a:r>
              <a:rPr lang="pt-BR" dirty="0"/>
              <a:t>;</a:t>
            </a:r>
          </a:p>
          <a:p>
            <a:pPr lvl="1"/>
            <a:r>
              <a:rPr lang="pt-BR" dirty="0"/>
              <a:t>Gerenciamento do Portfólio de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24954810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da Demanda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397853"/>
          </a:xfrm>
        </p:spPr>
        <p:txBody>
          <a:bodyPr/>
          <a:lstStyle/>
          <a:p>
            <a:pPr lvl="0"/>
            <a:r>
              <a:rPr lang="pt-BR" dirty="0" smtClean="0"/>
              <a:t>Gerenciar demanda é fator crítico;</a:t>
            </a:r>
          </a:p>
          <a:p>
            <a:pPr lvl="0"/>
            <a:r>
              <a:rPr lang="pt-BR" dirty="0" smtClean="0"/>
              <a:t>Capacidade em excesso gera custo;</a:t>
            </a:r>
          </a:p>
          <a:p>
            <a:pPr lvl="0"/>
            <a:r>
              <a:rPr lang="pt-BR" dirty="0" smtClean="0"/>
              <a:t>Capacidade insuficiente tem impacto na qualidade do serviço e no crescimento;</a:t>
            </a:r>
          </a:p>
          <a:p>
            <a:pPr lvl="0"/>
            <a:r>
              <a:rPr lang="pt-BR" dirty="0" smtClean="0"/>
              <a:t>SLA, previsões, planos e coordenação podem reduzir a incerteza de demanda, mas não a eliminam inteiramente.</a:t>
            </a:r>
          </a:p>
        </p:txBody>
      </p:sp>
    </p:spTree>
    <p:extLst>
      <p:ext uri="{BB962C8B-B14F-4D97-AF65-F5344CB8AC3E}">
        <p14:creationId xmlns:p14="http://schemas.microsoft.com/office/powerpoint/2010/main" val="418302133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</a:t>
            </a: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5595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00"/>
                </a:solidFill>
              </a:rPr>
              <a:t>Primeira fase </a:t>
            </a:r>
            <a:r>
              <a:rPr lang="pt-BR" dirty="0" smtClean="0"/>
              <a:t>do ciclo de vida de serviços;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Eixo central que </a:t>
            </a:r>
            <a:r>
              <a:rPr lang="pt-BR" dirty="0" smtClean="0">
                <a:solidFill>
                  <a:srgbClr val="FFFF00"/>
                </a:solidFill>
              </a:rPr>
              <a:t>move todas as outras </a:t>
            </a:r>
            <a:r>
              <a:rPr lang="pt-BR" dirty="0" smtClean="0"/>
              <a:t>fases;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00"/>
                </a:solidFill>
              </a:rPr>
              <a:t>Tudo </a:t>
            </a:r>
            <a:r>
              <a:rPr lang="pt-BR" dirty="0">
                <a:solidFill>
                  <a:srgbClr val="FFFF00"/>
                </a:solidFill>
              </a:rPr>
              <a:t>gira em torno </a:t>
            </a:r>
            <a:r>
              <a:rPr lang="pt-BR" dirty="0"/>
              <a:t>da </a:t>
            </a:r>
            <a:r>
              <a:rPr lang="pt-BR" dirty="0" smtClean="0"/>
              <a:t>estratégia</a:t>
            </a:r>
            <a:r>
              <a:rPr lang="pt-BR" dirty="0" smtClean="0">
                <a:solidFill>
                  <a:srgbClr val="FFFFFF"/>
                </a:solidFill>
                <a:latin typeface="Calibri"/>
              </a:rPr>
              <a:t>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O propósito é ajudar as organizações a </a:t>
            </a:r>
            <a:r>
              <a:rPr lang="pt-BR" dirty="0" smtClean="0">
                <a:solidFill>
                  <a:srgbClr val="FFFF00"/>
                </a:solidFill>
              </a:rPr>
              <a:t>desenvolver a </a:t>
            </a:r>
            <a:r>
              <a:rPr lang="pt-BR" dirty="0">
                <a:solidFill>
                  <a:srgbClr val="FFFF00"/>
                </a:solidFill>
              </a:rPr>
              <a:t>habilidade de pensar e agir de maneira </a:t>
            </a:r>
            <a:r>
              <a:rPr lang="pt-BR" dirty="0" smtClean="0">
                <a:solidFill>
                  <a:srgbClr val="FFFF00"/>
                </a:solidFill>
              </a:rPr>
              <a:t>estratégica</a:t>
            </a:r>
            <a:r>
              <a:rPr lang="pt-BR" dirty="0" smtClean="0">
                <a:solidFill>
                  <a:srgbClr val="FFFFFF"/>
                </a:solidFill>
              </a:rPr>
              <a:t>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/>
              <a:t>Alcançar metas ou objetivos estratégicos requer o </a:t>
            </a:r>
            <a:r>
              <a:rPr lang="pt-BR" dirty="0">
                <a:solidFill>
                  <a:srgbClr val="FFFF00"/>
                </a:solidFill>
              </a:rPr>
              <a:t>uso de ativos </a:t>
            </a:r>
            <a:r>
              <a:rPr lang="pt-BR" dirty="0" smtClean="0">
                <a:solidFill>
                  <a:srgbClr val="FFFF00"/>
                </a:solidFill>
              </a:rPr>
              <a:t>estratégicos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89837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da Demanda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87273"/>
          </a:xfrm>
        </p:spPr>
        <p:txBody>
          <a:bodyPr/>
          <a:lstStyle/>
          <a:p>
            <a:pPr lvl="0"/>
            <a:r>
              <a:rPr lang="pt-BR" dirty="0" smtClean="0"/>
              <a:t>É preciso fazer uma </a:t>
            </a:r>
            <a:r>
              <a:rPr lang="pt-BR" dirty="0"/>
              <a:t>previsão de </a:t>
            </a:r>
            <a:r>
              <a:rPr lang="pt-BR" dirty="0" smtClean="0"/>
              <a:t>quanto </a:t>
            </a:r>
            <a:r>
              <a:rPr lang="pt-BR" dirty="0"/>
              <a:t>o serviço será utilizado antes de ele ir para o ambiente de </a:t>
            </a:r>
            <a:r>
              <a:rPr lang="pt-BR" dirty="0" smtClean="0"/>
              <a:t>operações, esta informação será utilizada no Desenho de Serviço;</a:t>
            </a:r>
          </a:p>
          <a:p>
            <a:pPr lvl="0"/>
            <a:r>
              <a:rPr lang="pt-BR" dirty="0" smtClean="0"/>
              <a:t>Analisa, rastreia, monitora e documenta os </a:t>
            </a:r>
            <a:r>
              <a:rPr lang="pt-BR" dirty="0"/>
              <a:t>Padrões de Atividade do Negócio - PAN (</a:t>
            </a:r>
            <a:r>
              <a:rPr lang="pt-BR" i="1" dirty="0" err="1"/>
              <a:t>Patterns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Business </a:t>
            </a:r>
            <a:r>
              <a:rPr lang="pt-BR" i="1" dirty="0" err="1"/>
              <a:t>Activity</a:t>
            </a:r>
            <a:r>
              <a:rPr lang="pt-BR" i="1" dirty="0"/>
              <a:t> - PBA</a:t>
            </a:r>
            <a:r>
              <a:rPr lang="pt-BR" dirty="0" smtClean="0"/>
              <a:t>) - </a:t>
            </a:r>
            <a:r>
              <a:rPr lang="pt-BR" dirty="0"/>
              <a:t>para prever as demandas atuais e futuras por </a:t>
            </a:r>
            <a:r>
              <a:rPr lang="pt-BR" dirty="0" smtClean="0"/>
              <a:t>serviços.</a:t>
            </a:r>
          </a:p>
        </p:txBody>
      </p:sp>
    </p:spTree>
    <p:extLst>
      <p:ext uri="{BB962C8B-B14F-4D97-AF65-F5344CB8AC3E}">
        <p14:creationId xmlns:p14="http://schemas.microsoft.com/office/powerpoint/2010/main" val="39242198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da Demanda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087273"/>
          </a:xfrm>
        </p:spPr>
        <p:txBody>
          <a:bodyPr/>
          <a:lstStyle/>
          <a:p>
            <a:pPr lvl="0"/>
            <a:r>
              <a:rPr lang="pt-BR" dirty="0" smtClean="0"/>
              <a:t>Fazer uma </a:t>
            </a:r>
            <a:r>
              <a:rPr lang="pt-BR" dirty="0"/>
              <a:t>previsão de </a:t>
            </a:r>
            <a:r>
              <a:rPr lang="pt-BR" dirty="0" smtClean="0"/>
              <a:t>quanto </a:t>
            </a:r>
            <a:r>
              <a:rPr lang="pt-BR" dirty="0"/>
              <a:t>o serviço será utilizado antes de ele ir para o ambiente de </a:t>
            </a:r>
            <a:r>
              <a:rPr lang="pt-BR" dirty="0" smtClean="0"/>
              <a:t>operações, esta informação será utilizada no Desenho de Serviço;</a:t>
            </a:r>
          </a:p>
          <a:p>
            <a:pPr lvl="0"/>
            <a:r>
              <a:rPr lang="pt-BR" dirty="0" smtClean="0"/>
              <a:t>Analisa, rastreia, monitora e documenta os </a:t>
            </a:r>
            <a:r>
              <a:rPr lang="pt-BR" dirty="0"/>
              <a:t>Padrões de Atividade do Negócio - PAN (</a:t>
            </a:r>
            <a:r>
              <a:rPr lang="pt-BR" i="1" dirty="0" err="1"/>
              <a:t>Patterns</a:t>
            </a:r>
            <a:r>
              <a:rPr lang="pt-BR" i="1" dirty="0"/>
              <a:t> </a:t>
            </a:r>
            <a:r>
              <a:rPr lang="pt-BR" i="1" dirty="0" err="1"/>
              <a:t>of</a:t>
            </a:r>
            <a:r>
              <a:rPr lang="pt-BR" i="1" dirty="0"/>
              <a:t> Business </a:t>
            </a:r>
            <a:r>
              <a:rPr lang="pt-BR" i="1" dirty="0" err="1"/>
              <a:t>Activity</a:t>
            </a:r>
            <a:r>
              <a:rPr lang="pt-BR" i="1" dirty="0"/>
              <a:t> - PBA</a:t>
            </a:r>
            <a:r>
              <a:rPr lang="pt-BR" dirty="0" smtClean="0"/>
              <a:t>) - </a:t>
            </a:r>
            <a:r>
              <a:rPr lang="pt-BR" dirty="0"/>
              <a:t>para prever as demandas atuais e futuras por </a:t>
            </a:r>
            <a:r>
              <a:rPr lang="pt-BR" dirty="0" smtClean="0"/>
              <a:t>serviços.</a:t>
            </a:r>
          </a:p>
        </p:txBody>
      </p:sp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603492" y="1396403"/>
            <a:ext cx="7937015" cy="1584176"/>
          </a:xfrm>
          <a:prstGeom prst="wedgeRoundRectCallout">
            <a:avLst>
              <a:gd name="adj1" fmla="val -46847"/>
              <a:gd name="adj2" fmla="val 93642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/>
              <a:t>Os padrões de atividade vão dizer como o cliente usa os serviços e quais são os períodos de pico. Por exemplo: o sistema de faturamento é mais usado no final do mês para o fechamento financeiro da organização.</a:t>
            </a:r>
          </a:p>
        </p:txBody>
      </p:sp>
      <p:sp>
        <p:nvSpPr>
          <p:cNvPr id="6" name="Espaço Reservado para Texto 2"/>
          <p:cNvSpPr txBox="1">
            <a:spLocks/>
          </p:cNvSpPr>
          <p:nvPr/>
        </p:nvSpPr>
        <p:spPr>
          <a:xfrm>
            <a:off x="786020" y="3696628"/>
            <a:ext cx="7935416" cy="88639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396875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3"/>
              </a:buBlip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8888" indent="-344488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4963" indent="-3460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41513" indent="-336550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FontTx/>
              <a:buBlip>
                <a:blip r:embed="rId4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499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5" indent="-228591" algn="l" defTabSz="91436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dirty="0" smtClean="0"/>
              <a:t>Padrões de Atividade do Negócio - PAN (</a:t>
            </a:r>
            <a:r>
              <a:rPr lang="pt-BR" i="1" dirty="0" err="1" smtClean="0"/>
              <a:t>Patterns</a:t>
            </a:r>
            <a:r>
              <a:rPr lang="pt-BR" i="1" dirty="0" smtClean="0"/>
              <a:t> </a:t>
            </a:r>
            <a:r>
              <a:rPr lang="pt-BR" i="1" dirty="0" err="1" smtClean="0"/>
              <a:t>of</a:t>
            </a:r>
            <a:r>
              <a:rPr lang="pt-BR" i="1" dirty="0" smtClean="0"/>
              <a:t> Business </a:t>
            </a:r>
            <a:r>
              <a:rPr lang="pt-BR" i="1" dirty="0" err="1" smtClean="0"/>
              <a:t>Activity</a:t>
            </a:r>
            <a:r>
              <a:rPr lang="pt-BR" i="1" dirty="0" smtClean="0"/>
              <a:t> - PBA</a:t>
            </a:r>
            <a:r>
              <a:rPr lang="pt-B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3030914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da Demanda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4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76473"/>
          </a:xfrm>
        </p:spPr>
        <p:txBody>
          <a:bodyPr/>
          <a:lstStyle/>
          <a:p>
            <a:r>
              <a:rPr lang="pt-BR" dirty="0" smtClean="0"/>
              <a:t>Responsável: </a:t>
            </a:r>
            <a:r>
              <a:rPr lang="pt-BR" dirty="0" smtClean="0">
                <a:solidFill>
                  <a:srgbClr val="FFFF00"/>
                </a:solidFill>
              </a:rPr>
              <a:t>Gerente de Demanda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/>
              <a:t>Criar e gerenciar políticas de incentivos e penalidades;</a:t>
            </a:r>
          </a:p>
          <a:p>
            <a:pPr lvl="1"/>
            <a:r>
              <a:rPr lang="pt-BR" dirty="0"/>
              <a:t>Participar na criação dos Acordos de Nível de Serviço (</a:t>
            </a:r>
            <a:r>
              <a:rPr lang="pt-BR" dirty="0" err="1"/>
              <a:t>ANSs</a:t>
            </a:r>
            <a:r>
              <a:rPr lang="pt-BR" dirty="0"/>
              <a:t>, ou em inglês:</a:t>
            </a:r>
            <a:r>
              <a:rPr lang="pt-BR" i="1" dirty="0"/>
              <a:t> </a:t>
            </a:r>
            <a:r>
              <a:rPr lang="pt-BR" i="1" dirty="0" err="1"/>
              <a:t>SLAs</a:t>
            </a:r>
            <a:r>
              <a:rPr lang="pt-BR" dirty="0"/>
              <a:t>);</a:t>
            </a:r>
          </a:p>
          <a:p>
            <a:pPr lvl="1"/>
            <a:r>
              <a:rPr lang="pt-BR" dirty="0"/>
              <a:t>Monitorar toda a demanda e capacidade;</a:t>
            </a:r>
          </a:p>
          <a:p>
            <a:pPr lvl="1"/>
            <a:r>
              <a:rPr lang="pt-BR" dirty="0"/>
              <a:t>Gerenciar recursos do processo;</a:t>
            </a:r>
          </a:p>
          <a:p>
            <a:pPr lvl="1"/>
            <a:r>
              <a:rPr lang="pt-BR" dirty="0"/>
              <a:t>Responde às mudanças no PAN (Padrão de Atividade de Negócio).</a:t>
            </a:r>
          </a:p>
        </p:txBody>
      </p:sp>
    </p:spTree>
    <p:extLst>
      <p:ext uri="{BB962C8B-B14F-4D97-AF65-F5344CB8AC3E}">
        <p14:creationId xmlns:p14="http://schemas.microsoft.com/office/powerpoint/2010/main" val="41519003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370427"/>
          </a:xfrm>
        </p:spPr>
        <p:txBody>
          <a:bodyPr/>
          <a:lstStyle/>
          <a:p>
            <a:pPr lvl="0"/>
            <a:r>
              <a:rPr lang="pt-BR" dirty="0"/>
              <a:t>Atividades: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Definir mercado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ofertas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Desenvolver ativos estratégicos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Preparar para execução</a:t>
            </a:r>
            <a:r>
              <a:rPr lang="pt-BR" dirty="0"/>
              <a:t>.</a:t>
            </a:r>
          </a:p>
          <a:p>
            <a:pPr lvl="0"/>
            <a:r>
              <a:rPr lang="pt-BR" dirty="0">
                <a:solidFill>
                  <a:srgbClr val="FFFF00"/>
                </a:solidFill>
              </a:rPr>
              <a:t>Processos</a:t>
            </a:r>
            <a:r>
              <a:rPr lang="pt-BR" dirty="0"/>
              <a:t>: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Gerenciamento Financeiro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chemeClr val="accent2"/>
                </a:solidFill>
              </a:rPr>
              <a:t>Gerenciamento da Demanda</a:t>
            </a:r>
            <a:r>
              <a:rPr lang="pt-BR" dirty="0"/>
              <a:t>;</a:t>
            </a:r>
          </a:p>
          <a:p>
            <a:pPr lvl="1"/>
            <a:r>
              <a:rPr lang="pt-BR" dirty="0">
                <a:solidFill>
                  <a:srgbClr val="FFFF00"/>
                </a:solidFill>
              </a:rPr>
              <a:t>Gerenciamento do Portfólio de </a:t>
            </a:r>
            <a:r>
              <a:rPr lang="pt-BR" dirty="0" smtClean="0">
                <a:solidFill>
                  <a:srgbClr val="FFFF00"/>
                </a:solidFill>
              </a:rPr>
              <a:t>Serviços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39133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443198"/>
          </a:xfrm>
        </p:spPr>
        <p:txBody>
          <a:bodyPr/>
          <a:lstStyle/>
          <a:p>
            <a:pPr lvl="0"/>
            <a:r>
              <a:rPr lang="pt-BR" dirty="0" smtClean="0"/>
              <a:t>Já conhecemos Portfólio;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825985" y="2636912"/>
            <a:ext cx="7937015" cy="1584176"/>
          </a:xfrm>
          <a:prstGeom prst="wedgeRoundRectCallout">
            <a:avLst>
              <a:gd name="adj1" fmla="val -3776"/>
              <a:gd name="adj2" fmla="val -93950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/>
              <a:t>O Portfólio de Serviços descreve os serviços de um provedor em termos de valor para o negócio. Ele define as necessidades do negócio e as soluções do provedor para estas necessidades</a:t>
            </a:r>
            <a:r>
              <a:rPr lang="pt-BR" sz="2400" dirty="0" smtClean="0"/>
              <a:t>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0621984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99365"/>
          </a:xfrm>
        </p:spPr>
        <p:txBody>
          <a:bodyPr/>
          <a:lstStyle/>
          <a:p>
            <a:pPr lvl="0"/>
            <a:r>
              <a:rPr lang="pt-BR" dirty="0" smtClean="0"/>
              <a:t>Já conhecemos Portfólio;</a:t>
            </a:r>
            <a:endParaRPr lang="pt-BR" dirty="0"/>
          </a:p>
          <a:p>
            <a:pPr lvl="0"/>
            <a:r>
              <a:rPr lang="pt-BR" dirty="0" smtClean="0"/>
              <a:t>Compara os serviços </a:t>
            </a:r>
            <a:r>
              <a:rPr lang="pt-BR" dirty="0"/>
              <a:t>do provedor com base na sua descrição e no seu valor com os serviços fornecidos por um outro </a:t>
            </a:r>
            <a:r>
              <a:rPr lang="pt-BR" dirty="0" smtClean="0"/>
              <a:t>provedor;</a:t>
            </a:r>
          </a:p>
          <a:p>
            <a:pPr lvl="0"/>
            <a:r>
              <a:rPr lang="pt-BR" dirty="0"/>
              <a:t>Esta é uma forma de analisar a competitividade de serviços entre vários provedores, verificar pontos fracos e </a:t>
            </a:r>
            <a:r>
              <a:rPr lang="pt-BR" dirty="0" smtClean="0"/>
              <a:t>fortes.</a:t>
            </a:r>
          </a:p>
        </p:txBody>
      </p:sp>
    </p:spTree>
    <p:extLst>
      <p:ext uri="{BB962C8B-B14F-4D97-AF65-F5344CB8AC3E}">
        <p14:creationId xmlns:p14="http://schemas.microsoft.com/office/powerpoint/2010/main" val="31867967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4068806"/>
          </a:xfrm>
        </p:spPr>
        <p:txBody>
          <a:bodyPr/>
          <a:lstStyle/>
          <a:p>
            <a:r>
              <a:rPr lang="pt-BR" dirty="0"/>
              <a:t>Este processo fornece informações sobre todos os serviços através do ciclo de </a:t>
            </a:r>
            <a:r>
              <a:rPr lang="pt-BR" dirty="0" smtClean="0"/>
              <a:t>vida;</a:t>
            </a:r>
          </a:p>
          <a:p>
            <a:r>
              <a:rPr lang="pt-BR" dirty="0" smtClean="0"/>
              <a:t>Este </a:t>
            </a:r>
            <a:r>
              <a:rPr lang="pt-BR" dirty="0"/>
              <a:t>é um processo que ajuda na Governança de TI, que diz o que a TI está </a:t>
            </a:r>
            <a:r>
              <a:rPr lang="pt-BR" dirty="0" smtClean="0"/>
              <a:t>fazendo:</a:t>
            </a:r>
          </a:p>
          <a:p>
            <a:pPr lvl="1"/>
            <a:r>
              <a:rPr lang="pt-BR" dirty="0" smtClean="0"/>
              <a:t>Saberemos </a:t>
            </a:r>
            <a:r>
              <a:rPr lang="pt-BR" dirty="0"/>
              <a:t>o que está na fila para desenvolver (funil de </a:t>
            </a:r>
            <a:r>
              <a:rPr lang="pt-BR" dirty="0" smtClean="0"/>
              <a:t>serviço);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que está em operação (catálogo de </a:t>
            </a:r>
            <a:r>
              <a:rPr lang="pt-BR" dirty="0" smtClean="0"/>
              <a:t>serviço);</a:t>
            </a:r>
          </a:p>
          <a:p>
            <a:pPr lvl="1"/>
            <a:r>
              <a:rPr lang="pt-BR" dirty="0" smtClean="0"/>
              <a:t>O </a:t>
            </a:r>
            <a:r>
              <a:rPr lang="pt-BR" dirty="0"/>
              <a:t>que deve ser aposentado ou já foi retirado do portfólio</a:t>
            </a:r>
            <a:r>
              <a:rPr lang="pt-BR" dirty="0" smtClean="0"/>
              <a:t>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807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00876"/>
          </a:xfrm>
        </p:spPr>
        <p:txBody>
          <a:bodyPr/>
          <a:lstStyle/>
          <a:p>
            <a:r>
              <a:rPr lang="pt-BR" dirty="0" smtClean="0"/>
              <a:t>Não confunda Gerenciamento de Portfólio de Serviço com Gerenciamento de Catálogo de Serviço;</a:t>
            </a:r>
          </a:p>
          <a:p>
            <a:r>
              <a:rPr lang="pt-BR" dirty="0" smtClean="0"/>
              <a:t>Aqui apenas gerenciamos os serviços e seus status e não entramos em detalhes na documentação de funcionalidades do serviço dentro do catálogo.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337759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25498"/>
          </a:xfrm>
        </p:spPr>
        <p:txBody>
          <a:bodyPr/>
          <a:lstStyle/>
          <a:p>
            <a:r>
              <a:rPr lang="pt-BR" dirty="0"/>
              <a:t>Se pensarmos no </a:t>
            </a:r>
            <a:r>
              <a:rPr lang="pt-BR" dirty="0" smtClean="0"/>
              <a:t>Ger. </a:t>
            </a:r>
            <a:r>
              <a:rPr lang="pt-BR" dirty="0"/>
              <a:t>de Portfólio de Serviços como um conjunto dinâmico de processos, ele deve incluir as seguintes </a:t>
            </a:r>
            <a:r>
              <a:rPr lang="pt-BR" dirty="0" smtClean="0"/>
              <a:t>atividades:</a:t>
            </a:r>
          </a:p>
          <a:p>
            <a:pPr lvl="1"/>
            <a:r>
              <a:rPr lang="pt-BR" dirty="0" smtClean="0"/>
              <a:t>Definir;</a:t>
            </a:r>
          </a:p>
          <a:p>
            <a:pPr lvl="1"/>
            <a:r>
              <a:rPr lang="pt-BR" dirty="0" smtClean="0"/>
              <a:t>Analisar;</a:t>
            </a:r>
          </a:p>
          <a:p>
            <a:pPr lvl="1"/>
            <a:r>
              <a:rPr lang="pt-BR" dirty="0" smtClean="0"/>
              <a:t>Aprovar;</a:t>
            </a:r>
          </a:p>
          <a:p>
            <a:pPr lvl="1"/>
            <a:r>
              <a:rPr lang="pt-BR" dirty="0" smtClean="0"/>
              <a:t>Contratar.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727890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25498"/>
          </a:xfrm>
        </p:spPr>
        <p:txBody>
          <a:bodyPr/>
          <a:lstStyle/>
          <a:p>
            <a:r>
              <a:rPr lang="pt-BR" dirty="0"/>
              <a:t>Se pensarmos no </a:t>
            </a:r>
            <a:r>
              <a:rPr lang="pt-BR" dirty="0" smtClean="0"/>
              <a:t>Ger. </a:t>
            </a:r>
            <a:r>
              <a:rPr lang="pt-BR" dirty="0"/>
              <a:t>de Portfólio de Serviços como um conjunto dinâmico de processos, ele deve incluir as seguintes </a:t>
            </a:r>
            <a:r>
              <a:rPr lang="pt-BR" dirty="0" smtClean="0"/>
              <a:t>atividades: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Definir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Analisar;</a:t>
            </a:r>
          </a:p>
          <a:p>
            <a:pPr lvl="1"/>
            <a:r>
              <a:rPr lang="pt-BR" dirty="0" smtClean="0"/>
              <a:t>Aprovar;</a:t>
            </a:r>
          </a:p>
          <a:p>
            <a:pPr lvl="1"/>
            <a:r>
              <a:rPr lang="pt-BR" dirty="0" smtClean="0"/>
              <a:t>Contratar.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4005064"/>
            <a:ext cx="7937015" cy="2448272"/>
          </a:xfrm>
          <a:prstGeom prst="wedgeRoundRectCallout">
            <a:avLst>
              <a:gd name="adj1" fmla="val -48942"/>
              <a:gd name="adj2" fmla="val -812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Fazer um </a:t>
            </a:r>
            <a:r>
              <a:rPr lang="pt-BR" sz="2400" dirty="0"/>
              <a:t>inventário de serviços e validar os dados do portfólio. Levantam-se também os custos do portfólio existente. Cada serviço no portfólio deve ter um business case, que é um plano que demonstra como o serviço irá gerar valor para negócio. Aqui deve ser definido o que se pode ou não fazer. </a:t>
            </a:r>
          </a:p>
        </p:txBody>
      </p:sp>
    </p:spTree>
    <p:extLst>
      <p:ext uri="{BB962C8B-B14F-4D97-AF65-F5344CB8AC3E}">
        <p14:creationId xmlns:p14="http://schemas.microsoft.com/office/powerpoint/2010/main" val="9508318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761782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Muitos provedores internos de TI não possuem planejamento e vivem “</a:t>
            </a:r>
            <a:r>
              <a:rPr lang="pt-BR" dirty="0" smtClean="0">
                <a:solidFill>
                  <a:srgbClr val="FFFF00"/>
                </a:solidFill>
              </a:rPr>
              <a:t>apagando incêndios</a:t>
            </a:r>
            <a:r>
              <a:rPr lang="pt-BR" dirty="0" smtClean="0"/>
              <a:t>” e recebendo projetos com “</a:t>
            </a:r>
            <a:r>
              <a:rPr lang="pt-BR" dirty="0" smtClean="0">
                <a:solidFill>
                  <a:srgbClr val="FFFF00"/>
                </a:solidFill>
              </a:rPr>
              <a:t>prazos estourados</a:t>
            </a:r>
            <a:r>
              <a:rPr lang="pt-BR" dirty="0" smtClean="0"/>
              <a:t>”;</a:t>
            </a:r>
          </a:p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Com o ambiente competitivo as organizações dependem mais da TI para </a:t>
            </a:r>
            <a:r>
              <a:rPr lang="pt-BR" dirty="0" smtClean="0">
                <a:solidFill>
                  <a:srgbClr val="FFFF00"/>
                </a:solidFill>
              </a:rPr>
              <a:t>criar iniciativas de negócios</a:t>
            </a:r>
            <a:r>
              <a:rPr lang="pt-BR" dirty="0" smtClean="0"/>
              <a:t>.</a:t>
            </a:r>
          </a:p>
        </p:txBody>
      </p:sp>
      <p:sp>
        <p:nvSpPr>
          <p:cNvPr id="6" name="Texto explicativo retangular com cantos arredondados 5"/>
          <p:cNvSpPr/>
          <p:nvPr/>
        </p:nvSpPr>
        <p:spPr bwMode="auto">
          <a:xfrm>
            <a:off x="381000" y="4365104"/>
            <a:ext cx="7488832" cy="2088232"/>
          </a:xfrm>
          <a:prstGeom prst="wedgeRoundRectCallout">
            <a:avLst>
              <a:gd name="adj1" fmla="val 38363"/>
              <a:gd name="adj2" fmla="val -8063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Decide disponibilizar seus produtos na internet;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Decide oferecer um programa de fidelidade com cartão de pontuação;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Decide criar modelos de negócio;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/>
              <a:t>Decide criar novos produtos...</a:t>
            </a:r>
          </a:p>
        </p:txBody>
      </p:sp>
    </p:spTree>
    <p:extLst>
      <p:ext uri="{BB962C8B-B14F-4D97-AF65-F5344CB8AC3E}">
        <p14:creationId xmlns:p14="http://schemas.microsoft.com/office/powerpoint/2010/main" val="15794504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25498"/>
          </a:xfrm>
        </p:spPr>
        <p:txBody>
          <a:bodyPr/>
          <a:lstStyle/>
          <a:p>
            <a:r>
              <a:rPr lang="pt-BR" dirty="0"/>
              <a:t>Se pensarmos no </a:t>
            </a:r>
            <a:r>
              <a:rPr lang="pt-BR" dirty="0" smtClean="0"/>
              <a:t>Ger. </a:t>
            </a:r>
            <a:r>
              <a:rPr lang="pt-BR" dirty="0"/>
              <a:t>de Portfólio de Serviços como um conjunto dinâmico de processos, ele deve incluir as seguintes </a:t>
            </a:r>
            <a:r>
              <a:rPr lang="pt-BR" dirty="0" smtClean="0"/>
              <a:t>atividades:</a:t>
            </a:r>
          </a:p>
          <a:p>
            <a:pPr lvl="1"/>
            <a:r>
              <a:rPr lang="pt-BR" dirty="0" smtClean="0"/>
              <a:t>Definir;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Analisar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Aprovar;</a:t>
            </a:r>
          </a:p>
          <a:p>
            <a:pPr lvl="1"/>
            <a:r>
              <a:rPr lang="pt-BR" dirty="0" smtClean="0"/>
              <a:t>Contratar.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4365104"/>
            <a:ext cx="7937015" cy="2088232"/>
          </a:xfrm>
          <a:prstGeom prst="wedgeRoundRectCallout">
            <a:avLst>
              <a:gd name="adj1" fmla="val -48942"/>
              <a:gd name="adj2" fmla="val -81217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Fazer uma </a:t>
            </a:r>
            <a:r>
              <a:rPr lang="pt-BR" sz="2400" dirty="0"/>
              <a:t>proposição de valor, priorizando e balanceando oferta e demanda. Aqui se identificam quais recursos são necessários para manter o serviço. Analisam-se quais serviços servem apenas para operar o negócio, e quais irão fazer o negócio crescer </a:t>
            </a:r>
            <a:r>
              <a:rPr lang="pt-BR" sz="2400"/>
              <a:t>ou </a:t>
            </a:r>
            <a:r>
              <a:rPr lang="pt-BR" sz="2400" smtClean="0"/>
              <a:t>transformá-lo.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54497525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25498"/>
          </a:xfrm>
        </p:spPr>
        <p:txBody>
          <a:bodyPr/>
          <a:lstStyle/>
          <a:p>
            <a:r>
              <a:rPr lang="pt-BR" dirty="0"/>
              <a:t>Se pensarmos no </a:t>
            </a:r>
            <a:r>
              <a:rPr lang="pt-BR" dirty="0" smtClean="0"/>
              <a:t>Ger. </a:t>
            </a:r>
            <a:r>
              <a:rPr lang="pt-BR" dirty="0"/>
              <a:t>de Portfólio de Serviços como um conjunto dinâmico de processos, ele deve incluir as seguintes </a:t>
            </a:r>
            <a:r>
              <a:rPr lang="pt-BR" dirty="0" smtClean="0"/>
              <a:t>atividades:</a:t>
            </a:r>
          </a:p>
          <a:p>
            <a:pPr lvl="1"/>
            <a:r>
              <a:rPr lang="pt-BR" dirty="0" smtClean="0"/>
              <a:t>Definir;</a:t>
            </a:r>
          </a:p>
          <a:p>
            <a:pPr lvl="1"/>
            <a:r>
              <a:rPr lang="pt-BR" dirty="0" smtClean="0"/>
              <a:t>Analisar;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Aprovar</a:t>
            </a:r>
            <a:r>
              <a:rPr lang="pt-BR" dirty="0" smtClean="0"/>
              <a:t>;</a:t>
            </a:r>
          </a:p>
          <a:p>
            <a:pPr lvl="1"/>
            <a:r>
              <a:rPr lang="pt-BR" dirty="0" smtClean="0"/>
              <a:t>Contratar.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4941168"/>
            <a:ext cx="7937015" cy="1512168"/>
          </a:xfrm>
          <a:prstGeom prst="wedgeRoundRectCallout">
            <a:avLst>
              <a:gd name="adj1" fmla="val -48942"/>
              <a:gd name="adj2" fmla="val -103206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Aprovar o </a:t>
            </a:r>
            <a:r>
              <a:rPr lang="pt-BR" sz="2400" dirty="0"/>
              <a:t>portfólio proposto, autorizar serviços e recursos para o futuro. Aqui se pode incluir também a decisão de eliminar um </a:t>
            </a:r>
            <a:r>
              <a:rPr lang="pt-BR" sz="2400" dirty="0" smtClean="0"/>
              <a:t>serviço.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747710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25498"/>
          </a:xfrm>
        </p:spPr>
        <p:txBody>
          <a:bodyPr/>
          <a:lstStyle/>
          <a:p>
            <a:r>
              <a:rPr lang="pt-BR" dirty="0"/>
              <a:t>Se pensarmos no </a:t>
            </a:r>
            <a:r>
              <a:rPr lang="pt-BR" dirty="0" smtClean="0"/>
              <a:t>Ger. </a:t>
            </a:r>
            <a:r>
              <a:rPr lang="pt-BR" dirty="0"/>
              <a:t>de Portfólio de Serviços como um conjunto dinâmico de processos, ele deve incluir as seguintes </a:t>
            </a:r>
            <a:r>
              <a:rPr lang="pt-BR" dirty="0" smtClean="0"/>
              <a:t>atividades:</a:t>
            </a:r>
          </a:p>
          <a:p>
            <a:pPr lvl="1"/>
            <a:r>
              <a:rPr lang="pt-BR" dirty="0" smtClean="0"/>
              <a:t>Definir;</a:t>
            </a:r>
          </a:p>
          <a:p>
            <a:pPr lvl="1"/>
            <a:r>
              <a:rPr lang="pt-BR" dirty="0" smtClean="0"/>
              <a:t>Analisar;</a:t>
            </a:r>
          </a:p>
          <a:p>
            <a:pPr lvl="1"/>
            <a:r>
              <a:rPr lang="pt-BR" dirty="0" smtClean="0"/>
              <a:t>Aprovar;</a:t>
            </a:r>
          </a:p>
          <a:p>
            <a:pPr lvl="1"/>
            <a:r>
              <a:rPr lang="pt-BR" dirty="0" smtClean="0">
                <a:solidFill>
                  <a:srgbClr val="FFFF00"/>
                </a:solidFill>
              </a:rPr>
              <a:t>Contratar</a:t>
            </a:r>
            <a:r>
              <a:rPr lang="pt-BR" dirty="0" smtClean="0"/>
              <a:t>.</a:t>
            </a:r>
            <a:endParaRPr lang="pt-BR" dirty="0"/>
          </a:p>
        </p:txBody>
      </p:sp>
      <p:sp>
        <p:nvSpPr>
          <p:cNvPr id="4" name="Texto explicativo retangular com cantos arredondados 3"/>
          <p:cNvSpPr/>
          <p:nvPr/>
        </p:nvSpPr>
        <p:spPr bwMode="auto">
          <a:xfrm>
            <a:off x="1043608" y="1412776"/>
            <a:ext cx="7937015" cy="2232248"/>
          </a:xfrm>
          <a:prstGeom prst="wedgeRoundRectCallout">
            <a:avLst>
              <a:gd name="adj1" fmla="val -48418"/>
              <a:gd name="adj2" fmla="val 80198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 smtClean="0"/>
              <a:t>Comunicar decisões</a:t>
            </a:r>
            <a:r>
              <a:rPr lang="pt-BR" sz="2400" dirty="0"/>
              <a:t>, alocar recursos, contratar serviços. Fornecer todo o planejamento para começar a fazer o Desenho do Serviço no caso de novos serviços. Depois desta atividade, renova-se o catálogo de serviço, pois podem haver alterações. E aí se inicia novamente todo o ciclo de atividades deste </a:t>
            </a:r>
            <a:r>
              <a:rPr lang="pt-BR" sz="2400" dirty="0" smtClean="0"/>
              <a:t>processo.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13587874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94680"/>
            <a:ext cx="8382000" cy="3225498"/>
          </a:xfrm>
        </p:spPr>
        <p:txBody>
          <a:bodyPr/>
          <a:lstStyle/>
          <a:p>
            <a:r>
              <a:rPr lang="pt-BR" dirty="0"/>
              <a:t>Se pensarmos no </a:t>
            </a:r>
            <a:r>
              <a:rPr lang="pt-BR" dirty="0" smtClean="0"/>
              <a:t>Ger. </a:t>
            </a:r>
            <a:r>
              <a:rPr lang="pt-BR" dirty="0"/>
              <a:t>de Portfólio de Serviços como um conjunto dinâmico de processos, ele deve incluir as seguintes </a:t>
            </a:r>
            <a:r>
              <a:rPr lang="pt-BR" dirty="0" smtClean="0"/>
              <a:t>atividades:</a:t>
            </a:r>
          </a:p>
          <a:p>
            <a:pPr lvl="1"/>
            <a:r>
              <a:rPr lang="pt-BR" dirty="0" smtClean="0"/>
              <a:t>Definir;</a:t>
            </a:r>
          </a:p>
          <a:p>
            <a:pPr lvl="1"/>
            <a:r>
              <a:rPr lang="pt-BR" dirty="0" smtClean="0"/>
              <a:t>Analisar;</a:t>
            </a:r>
          </a:p>
          <a:p>
            <a:pPr lvl="1"/>
            <a:r>
              <a:rPr lang="pt-BR" dirty="0" smtClean="0"/>
              <a:t>Aprovar;</a:t>
            </a:r>
          </a:p>
          <a:p>
            <a:pPr lvl="1"/>
            <a:r>
              <a:rPr lang="pt-BR" dirty="0" smtClean="0"/>
              <a:t>Contratar.</a:t>
            </a:r>
            <a:endParaRPr lang="pt-BR" dirty="0"/>
          </a:p>
        </p:txBody>
      </p:sp>
      <p:sp>
        <p:nvSpPr>
          <p:cNvPr id="5" name="Retângulo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81000"/>
            </a:schemeClr>
          </a:solidFill>
          <a:ln>
            <a:headEnd type="none" w="med" len="med"/>
            <a:tailEnd type="none" w="med" len="med"/>
          </a:ln>
          <a:effec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6" name="Imagem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494680"/>
            <a:ext cx="6192688" cy="48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24285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1274195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Processo: </a:t>
            </a:r>
            <a:r>
              <a:rPr lang="pt-BR" sz="440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Gerenciamento de Portfólio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5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665893"/>
          </a:xfrm>
        </p:spPr>
        <p:txBody>
          <a:bodyPr/>
          <a:lstStyle/>
          <a:p>
            <a:r>
              <a:rPr lang="pt-BR" dirty="0" smtClean="0"/>
              <a:t>Responsável: </a:t>
            </a:r>
            <a:r>
              <a:rPr lang="pt-BR" dirty="0" smtClean="0">
                <a:solidFill>
                  <a:srgbClr val="FFFF00"/>
                </a:solidFill>
              </a:rPr>
              <a:t>Gerente de Produto</a:t>
            </a:r>
            <a:r>
              <a:rPr lang="pt-BR" dirty="0" smtClean="0"/>
              <a:t>:</a:t>
            </a:r>
            <a:endParaRPr lang="pt-BR" dirty="0"/>
          </a:p>
          <a:p>
            <a:pPr lvl="1"/>
            <a:r>
              <a:rPr lang="pt-BR" dirty="0"/>
              <a:t>Gerenciar serviços como se fosse um produto no do ciclo de vida;</a:t>
            </a:r>
          </a:p>
          <a:p>
            <a:pPr lvl="1"/>
            <a:r>
              <a:rPr lang="pt-BR" dirty="0"/>
              <a:t>Trabalhar muito próximo com os Gerentes de Relacionamento de Negócio - focando o portfólio do cliente;</a:t>
            </a:r>
          </a:p>
          <a:p>
            <a:pPr lvl="1"/>
            <a:r>
              <a:rPr lang="pt-BR" dirty="0"/>
              <a:t>Ser reconhecido com um especialista nas linhas de serviço;</a:t>
            </a:r>
          </a:p>
          <a:p>
            <a:pPr lvl="1"/>
            <a:r>
              <a:rPr lang="pt-BR" dirty="0"/>
              <a:t>Avaliar novas oportunidades de mercado, modelos de operação, tecnologias e necessidades emergentes dos clientes.</a:t>
            </a:r>
          </a:p>
        </p:txBody>
      </p:sp>
    </p:spTree>
    <p:extLst>
      <p:ext uri="{BB962C8B-B14F-4D97-AF65-F5344CB8AC3E}">
        <p14:creationId xmlns:p14="http://schemas.microsoft.com/office/powerpoint/2010/main" val="13165522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Conclusão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4842351"/>
          </a:xfrm>
        </p:spPr>
        <p:txBody>
          <a:bodyPr/>
          <a:lstStyle/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dirty="0" smtClean="0">
                <a:solidFill>
                  <a:srgbClr val="FFFFFF"/>
                </a:solidFill>
                <a:latin typeface="Calibri"/>
              </a:rPr>
              <a:t>Fomos apresentados a primeira fase do ciclo de vida do Gerenciamento de Serviços de TI segundo a ITIL V3;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Entendemos seu propósito e objetivos;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Vimos todas as suas atividades e processos;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Foi apresentada uma introdução a Análise SWOT;</a:t>
            </a:r>
          </a:p>
          <a:p>
            <a:pPr marL="393192" indent="-393192" algn="l" defTabSz="914400">
              <a:lnSpc>
                <a:spcPct val="90000"/>
              </a:lnSpc>
              <a:spcBef>
                <a:spcPts val="768"/>
              </a:spcBef>
              <a:buClr>
                <a:srgbClr val="FFFFFF"/>
              </a:buClr>
              <a:buFontTx/>
            </a:pPr>
            <a:r>
              <a:rPr lang="pt-BR" sz="3200" b="0" i="0" dirty="0" smtClean="0">
                <a:solidFill>
                  <a:srgbClr val="FFFFFF"/>
                </a:solidFill>
                <a:latin typeface="Calibri"/>
                <a:ea typeface="+mn-ea"/>
                <a:cs typeface="+mn-cs"/>
              </a:rPr>
              <a:t>Observamos três novos donos de processo, o Gerente Financeiro, o Gerente de Demanda e o Gerente de Produto.</a:t>
            </a:r>
          </a:p>
        </p:txBody>
      </p:sp>
    </p:spTree>
    <p:extLst>
      <p:ext uri="{BB962C8B-B14F-4D97-AF65-F5344CB8AC3E}">
        <p14:creationId xmlns:p14="http://schemas.microsoft.com/office/powerpoint/2010/main" val="21166606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Atividades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886397"/>
          </a:xfrm>
        </p:spPr>
        <p:txBody>
          <a:bodyPr/>
          <a:lstStyle/>
          <a:p>
            <a:pPr marL="393192" indent="-393192" defTabSz="914400">
              <a:spcBef>
                <a:spcPts val="0"/>
              </a:spcBef>
              <a:buClr>
                <a:srgbClr val="FFFFFF"/>
              </a:buClr>
            </a:pPr>
            <a:r>
              <a:rPr lang="pt-BR" dirty="0" smtClean="0">
                <a:solidFill>
                  <a:srgbClr val="FFFFFF"/>
                </a:solidFill>
              </a:rPr>
              <a:t>Verificar o conteúdo disponível no site, principalmente até a página 42 da apostila.</a:t>
            </a:r>
          </a:p>
        </p:txBody>
      </p:sp>
    </p:spTree>
    <p:extLst>
      <p:ext uri="{BB962C8B-B14F-4D97-AF65-F5344CB8AC3E}">
        <p14:creationId xmlns:p14="http://schemas.microsoft.com/office/powerpoint/2010/main" val="26463531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algn="l" defTabSz="914400">
              <a:lnSpc>
                <a:spcPct val="90000"/>
              </a:lnSpc>
              <a:spcBef>
                <a:spcPts val="0"/>
              </a:spcBef>
              <a:buNone/>
            </a:pPr>
            <a:r>
              <a:rPr lang="pt-BR" sz="4800" b="0" i="0" spc="-150" dirty="0" smtClean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latin typeface="Calibri"/>
                <a:ea typeface="+mn-ea"/>
                <a:cs typeface="Arial"/>
              </a:rPr>
              <a:t>Referências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r>
              <a:rPr lang="pt-BR" dirty="0"/>
              <a:t>VARAJÃO, F. F.. </a:t>
            </a:r>
            <a:r>
              <a:rPr lang="pt-BR" i="1" dirty="0" smtClean="0"/>
              <a:t>Gerência de Infraestrutura de TI</a:t>
            </a:r>
            <a:r>
              <a:rPr lang="pt-BR" dirty="0" smtClean="0"/>
              <a:t>. </a:t>
            </a:r>
            <a:r>
              <a:rPr lang="pt-BR" dirty="0"/>
              <a:t>FIC – Faculdades Integradas </a:t>
            </a:r>
            <a:r>
              <a:rPr lang="pt-BR" dirty="0" err="1"/>
              <a:t>Campograndenses</a:t>
            </a:r>
            <a:r>
              <a:rPr lang="pt-BR" dirty="0"/>
              <a:t>. Rio de Janeiro, </a:t>
            </a:r>
            <a:r>
              <a:rPr lang="pt-BR" dirty="0" smtClean="0"/>
              <a:t>2016. </a:t>
            </a:r>
            <a:r>
              <a:rPr lang="pt-BR" dirty="0"/>
              <a:t>(Apostila)</a:t>
            </a:r>
          </a:p>
        </p:txBody>
      </p:sp>
    </p:spTree>
    <p:extLst>
      <p:ext uri="{BB962C8B-B14F-4D97-AF65-F5344CB8AC3E}">
        <p14:creationId xmlns:p14="http://schemas.microsoft.com/office/powerpoint/2010/main" val="395371723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23528" y="1268760"/>
            <a:ext cx="8728233" cy="4579715"/>
          </a:xfrm>
        </p:spPr>
        <p:txBody>
          <a:bodyPr/>
          <a:lstStyle/>
          <a:p>
            <a:pPr lvl="0"/>
            <a:r>
              <a:rPr lang="pt-BR" dirty="0" smtClean="0"/>
              <a:t>Objetivos</a:t>
            </a:r>
            <a:endParaRPr lang="pt-BR" sz="2200" dirty="0" smtClean="0"/>
          </a:p>
          <a:p>
            <a:pPr lvl="1"/>
            <a:r>
              <a:rPr lang="pt-BR" sz="2100" dirty="0" smtClean="0"/>
              <a:t>Quais </a:t>
            </a:r>
            <a:r>
              <a:rPr lang="pt-BR" sz="2100" dirty="0"/>
              <a:t>serviços devemos oferecer, e para quem?</a:t>
            </a:r>
          </a:p>
          <a:p>
            <a:pPr lvl="1"/>
            <a:r>
              <a:rPr lang="pt-BR" sz="2100" dirty="0"/>
              <a:t>Como nos diferenciamos dos nossos concorrentes?</a:t>
            </a:r>
          </a:p>
          <a:p>
            <a:pPr lvl="1"/>
            <a:r>
              <a:rPr lang="pt-BR" sz="2100" dirty="0"/>
              <a:t>Como realmente criamos valor para nossos clientes?</a:t>
            </a:r>
          </a:p>
          <a:p>
            <a:pPr lvl="1"/>
            <a:r>
              <a:rPr lang="pt-BR" sz="2100" dirty="0"/>
              <a:t>Como capturamos valor para nossos </a:t>
            </a:r>
            <a:r>
              <a:rPr lang="pt-BR" sz="2100" i="1" dirty="0" err="1" smtClean="0"/>
              <a:t>stakeholders</a:t>
            </a:r>
            <a:r>
              <a:rPr lang="pt-BR" sz="2100" dirty="0" smtClean="0"/>
              <a:t>?</a:t>
            </a:r>
            <a:endParaRPr lang="pt-BR" sz="2100" dirty="0"/>
          </a:p>
          <a:p>
            <a:pPr lvl="1"/>
            <a:r>
              <a:rPr lang="pt-BR" sz="2100" dirty="0"/>
              <a:t>Como elaboramos </a:t>
            </a:r>
            <a:r>
              <a:rPr lang="pt-BR" sz="2100" dirty="0" smtClean="0"/>
              <a:t>plano </a:t>
            </a:r>
            <a:r>
              <a:rPr lang="pt-BR" sz="2100" dirty="0"/>
              <a:t>de </a:t>
            </a:r>
            <a:r>
              <a:rPr lang="pt-BR" sz="2100" dirty="0" smtClean="0"/>
              <a:t>negócio </a:t>
            </a:r>
            <a:r>
              <a:rPr lang="pt-BR" sz="2100" dirty="0"/>
              <a:t>para investimentos estratégicos?</a:t>
            </a:r>
          </a:p>
          <a:p>
            <a:pPr lvl="1"/>
            <a:r>
              <a:rPr lang="pt-BR" sz="2100" dirty="0"/>
              <a:t>Como Gerenciamento Financeiro pode proporcionar visão e controle sobre a criação de valor?</a:t>
            </a:r>
          </a:p>
          <a:p>
            <a:pPr lvl="1"/>
            <a:r>
              <a:rPr lang="pt-BR" sz="2100" dirty="0"/>
              <a:t>Como devemos definir a qualidade de serviço?</a:t>
            </a:r>
          </a:p>
          <a:p>
            <a:pPr lvl="1"/>
            <a:r>
              <a:rPr lang="pt-BR" sz="2100" dirty="0"/>
              <a:t>Como escolher entre caminhos diferentes para melhorar a qualidade do serviço?</a:t>
            </a:r>
          </a:p>
          <a:p>
            <a:pPr lvl="1"/>
            <a:r>
              <a:rPr lang="pt-BR" sz="2100" dirty="0"/>
              <a:t>Como </a:t>
            </a:r>
            <a:r>
              <a:rPr lang="pt-BR" sz="2100" dirty="0" smtClean="0"/>
              <a:t>alocar </a:t>
            </a:r>
            <a:r>
              <a:rPr lang="pt-BR" sz="2100" dirty="0"/>
              <a:t>recursos de forma eficiente em um portfólio de serviços?</a:t>
            </a:r>
          </a:p>
          <a:p>
            <a:pPr lvl="1"/>
            <a:r>
              <a:rPr lang="pt-BR" sz="2100" dirty="0"/>
              <a:t>Como resolver conflitos de demanda em recursos compartilhados</a:t>
            </a:r>
            <a:r>
              <a:rPr lang="pt-BR" sz="2100" dirty="0" smtClean="0"/>
              <a:t>?</a:t>
            </a:r>
            <a:endParaRPr lang="pt-BR" sz="2100" dirty="0"/>
          </a:p>
        </p:txBody>
      </p:sp>
    </p:spTree>
    <p:extLst>
      <p:ext uri="{BB962C8B-B14F-4D97-AF65-F5344CB8AC3E}">
        <p14:creationId xmlns:p14="http://schemas.microsoft.com/office/powerpoint/2010/main" val="3271646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1329595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>
                <a:solidFill>
                  <a:srgbClr val="FFFF00"/>
                </a:solidFill>
              </a:rPr>
              <a:t>Para que a TI possa se integrar com o negócio, o pessoal de TI precisa falar a mesma língua, precisa de fato entender um pouco de </a:t>
            </a:r>
            <a:r>
              <a:rPr lang="pt-BR" dirty="0" smtClean="0">
                <a:solidFill>
                  <a:srgbClr val="FFFF00"/>
                </a:solidFill>
              </a:rPr>
              <a:t>negócio</a:t>
            </a:r>
            <a:r>
              <a:rPr lang="pt-B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291862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911080" cy="3988784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Traz conhecimentos de Gerenciamento de operações, marketing, finanças, sistemas de informação, desenvolvimento organizacional, dinâmicas de sistema e engenharia industrial.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68760"/>
            <a:ext cx="36766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779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</p:spPr>
        <p:txBody>
          <a:bodyPr/>
          <a:lstStyle/>
          <a:p>
            <a:pPr defTabSz="914400">
              <a:spcBef>
                <a:spcPts val="0"/>
              </a:spcBef>
            </a:pPr>
            <a:r>
              <a:rPr lang="pt-BR" dirty="0">
                <a:effectLst>
                  <a:outerShdw blurRad="50800" dist="38100" dir="2700000" algn="tl">
                    <a:prstClr val="black">
                      <a:alpha val="40000"/>
                    </a:prstClr>
                  </a:outerShdw>
                </a:effectLst>
                <a:cs typeface="Arial"/>
              </a:rPr>
              <a:t>Estratégia de Serviços</a:t>
            </a:r>
            <a:endParaRPr lang="pt-BR" sz="4800" b="0" i="0" spc="-150" dirty="0">
              <a:effectLst>
                <a:outerShdw blurRad="50800" dist="38100" dir="2700000" algn="tl">
                  <a:prstClr val="black">
                    <a:alpha val="40000"/>
                  </a:prstClr>
                </a:outerShdw>
              </a:effectLst>
              <a:latin typeface="Calibri"/>
              <a:ea typeface="+mn-ea"/>
              <a:cs typeface="Arial"/>
            </a:endParaRP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4911080" cy="3988784"/>
          </a:xfrm>
        </p:spPr>
        <p:txBody>
          <a:bodyPr/>
          <a:lstStyle/>
          <a:p>
            <a:pPr marL="393192" indent="-393192" defTabSz="914400">
              <a:spcBef>
                <a:spcPts val="768"/>
              </a:spcBef>
              <a:buClr>
                <a:srgbClr val="FFFFFF"/>
              </a:buClr>
            </a:pPr>
            <a:r>
              <a:rPr lang="pt-BR" dirty="0" smtClean="0"/>
              <a:t>Traz conhecimentos de Gerenciamento de operações, marketing, finanças, sistemas de informação, desenvolvimento organizacional, dinâmicas de sistema e engenharia industrial.</a:t>
            </a:r>
          </a:p>
        </p:txBody>
      </p:sp>
      <p:sp>
        <p:nvSpPr>
          <p:cNvPr id="6" name="Retângulo 5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headEnd type="none" w="med" len="med"/>
            <a:tailEnd type="none" w="med" len="med"/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pt-BR" sz="2300" dirty="0" smtClean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" pitchFamily="34" charset="0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8" y="1268760"/>
            <a:ext cx="3676650" cy="4762500"/>
          </a:xfrm>
          <a:prstGeom prst="rect">
            <a:avLst/>
          </a:prstGeom>
        </p:spPr>
      </p:pic>
      <p:sp>
        <p:nvSpPr>
          <p:cNvPr id="5" name="Texto explicativo retangular com cantos arredondados 4"/>
          <p:cNvSpPr/>
          <p:nvPr/>
        </p:nvSpPr>
        <p:spPr bwMode="auto">
          <a:xfrm>
            <a:off x="667433" y="2996952"/>
            <a:ext cx="5616624" cy="2592288"/>
          </a:xfrm>
          <a:prstGeom prst="wedgeRoundRectCallout">
            <a:avLst>
              <a:gd name="adj1" fmla="val 38641"/>
              <a:gd name="adj2" fmla="val -71514"/>
              <a:gd name="adj3" fmla="val 16667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lvl="0" algn="ctr"/>
            <a:r>
              <a:rPr lang="pt-BR" sz="2400" dirty="0"/>
              <a:t>O resultado é um corpo de conhecimento robusto o suficiente para ser efetivo quando aplicado a uma vasta gama de ambientes de </a:t>
            </a:r>
            <a:r>
              <a:rPr lang="pt-BR" sz="2400" dirty="0" smtClean="0"/>
              <a:t>negócio.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7485491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7-00134_MS_Qwest_template_Segoe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99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Branco com fonte Courier para slides de código">
  <a:themeElements>
    <a:clrScheme name="Blue Template-Template">
      <a:dk1>
        <a:srgbClr val="000000"/>
      </a:dk1>
      <a:lt1>
        <a:srgbClr val="FFFFFF"/>
      </a:lt1>
      <a:dk2>
        <a:srgbClr val="050595"/>
      </a:dk2>
      <a:lt2>
        <a:srgbClr val="FFFFFF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7D3DA1"/>
      </a:accent6>
      <a:hlink>
        <a:srgbClr val="F3EB4F"/>
      </a:hlink>
      <a:folHlink>
        <a:srgbClr val="7DDD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109728" tIns="54864" rIns="109728" bIns="54864" numCol="1" rtlCol="0" anchor="ctr" anchorCtr="0" compatLnSpc="1">
        <a:prstTxWarp prst="textNoShape">
          <a:avLst/>
        </a:prstTxWarp>
      </a:bodyPr>
      <a:lstStyle>
        <a:defPPr marL="0" marR="0" indent="0" algn="ctr" defTabSz="10969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smtClean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8D45093-9C65-46FB-9332-B88902DC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Amostra de slides de apresentação (Design azul com borda de nuvem branca)</Template>
  <TotalTime>784</TotalTime>
  <Words>9360</Words>
  <Application>Microsoft Office PowerPoint</Application>
  <PresentationFormat>Apresentação na tela (4:3)</PresentationFormat>
  <Paragraphs>577</Paragraphs>
  <Slides>57</Slides>
  <Notes>57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Courier New</vt:lpstr>
      <vt:lpstr>Segoe</vt:lpstr>
      <vt:lpstr>Wingdings</vt:lpstr>
      <vt:lpstr>7-00134_MS_Qwest_template_Segoe</vt:lpstr>
      <vt:lpstr>Branco com fonte Courier para slides de código</vt:lpstr>
      <vt:lpstr>GERÊNCIA DE INFRAESTRUTURA DE TI</vt:lpstr>
      <vt:lpstr>Conteúdo</vt:lpstr>
      <vt:lpstr>Estratégia de Serviços</vt:lpstr>
      <vt:lpstr>Estratégia de Serviços</vt:lpstr>
      <vt:lpstr>Estratégia de Serviços</vt:lpstr>
      <vt:lpstr>Estratégia de Serviços</vt:lpstr>
      <vt:lpstr>Estratégia de Serviços</vt:lpstr>
      <vt:lpstr>Estratégia de Serviços</vt:lpstr>
      <vt:lpstr>Estratégia de Serviços</vt:lpstr>
      <vt:lpstr>Estratégia de Serviços</vt:lpstr>
      <vt:lpstr>Estratégia de Serviços</vt:lpstr>
      <vt:lpstr>Atividade: Definir mercado</vt:lpstr>
      <vt:lpstr>Estratégia de Serviços</vt:lpstr>
      <vt:lpstr>Atividade: Desenvolver ofertas</vt:lpstr>
      <vt:lpstr>Estratégia de Serviços</vt:lpstr>
      <vt:lpstr>Atividade: Desenvolver ativos estratégicos</vt:lpstr>
      <vt:lpstr>Estratégia de Serviços</vt:lpstr>
      <vt:lpstr>Atividade: Preparar para execução</vt:lpstr>
      <vt:lpstr>Atividade: Preparar para execução</vt:lpstr>
      <vt:lpstr>Atividade: Preparar para execução</vt:lpstr>
      <vt:lpstr>Atividade: Preparar para execução</vt:lpstr>
      <vt:lpstr>Estratégia de Serviços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Processo: Gerenciamento Financeiro</vt:lpstr>
      <vt:lpstr>Estratégia de Serviços</vt:lpstr>
      <vt:lpstr>Processo: Gerenciamento da Demanda</vt:lpstr>
      <vt:lpstr>Processo: Gerenciamento da Demanda</vt:lpstr>
      <vt:lpstr>Processo: Gerenciamento da Demanda</vt:lpstr>
      <vt:lpstr>Processo: Gerenciamento da Demanda</vt:lpstr>
      <vt:lpstr>Estratégia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Processo: Gerenciamento de Portfólio de Serviços</vt:lpstr>
      <vt:lpstr>Conclusão</vt:lpstr>
      <vt:lpstr>Atividades</vt:lpstr>
      <vt:lpstr>Referências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Gerência de Infraestrutura de TI</dc:title>
  <dc:creator>varajao</dc:creator>
  <cp:keywords/>
  <cp:lastModifiedBy>varajao</cp:lastModifiedBy>
  <cp:revision>79</cp:revision>
  <dcterms:created xsi:type="dcterms:W3CDTF">2015-06-30T13:28:46Z</dcterms:created>
  <dcterms:modified xsi:type="dcterms:W3CDTF">2017-03-28T23:42:51Z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TC102867179990</vt:lpwstr>
  </property>
</Properties>
</file>