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69"/>
  </p:notesMasterIdLst>
  <p:sldIdLst>
    <p:sldId id="257" r:id="rId4"/>
    <p:sldId id="258" r:id="rId5"/>
    <p:sldId id="282" r:id="rId6"/>
    <p:sldId id="283" r:id="rId7"/>
    <p:sldId id="284" r:id="rId8"/>
    <p:sldId id="288" r:id="rId9"/>
    <p:sldId id="289" r:id="rId10"/>
    <p:sldId id="292" r:id="rId11"/>
    <p:sldId id="290" r:id="rId12"/>
    <p:sldId id="293" r:id="rId13"/>
    <p:sldId id="294" r:id="rId14"/>
    <p:sldId id="295" r:id="rId15"/>
    <p:sldId id="296" r:id="rId16"/>
    <p:sldId id="297" r:id="rId17"/>
    <p:sldId id="291" r:id="rId18"/>
    <p:sldId id="298" r:id="rId19"/>
    <p:sldId id="301" r:id="rId20"/>
    <p:sldId id="300" r:id="rId21"/>
    <p:sldId id="302" r:id="rId22"/>
    <p:sldId id="303" r:id="rId23"/>
    <p:sldId id="299" r:id="rId24"/>
    <p:sldId id="304" r:id="rId25"/>
    <p:sldId id="305" r:id="rId26"/>
    <p:sldId id="306" r:id="rId27"/>
    <p:sldId id="308" r:id="rId28"/>
    <p:sldId id="307" r:id="rId29"/>
    <p:sldId id="309" r:id="rId30"/>
    <p:sldId id="310" r:id="rId31"/>
    <p:sldId id="311" r:id="rId32"/>
    <p:sldId id="312" r:id="rId33"/>
    <p:sldId id="313" r:id="rId34"/>
    <p:sldId id="314" r:id="rId35"/>
    <p:sldId id="315" r:id="rId36"/>
    <p:sldId id="316" r:id="rId37"/>
    <p:sldId id="317" r:id="rId38"/>
    <p:sldId id="318" r:id="rId39"/>
    <p:sldId id="319" r:id="rId40"/>
    <p:sldId id="320" r:id="rId41"/>
    <p:sldId id="321" r:id="rId42"/>
    <p:sldId id="322" r:id="rId43"/>
    <p:sldId id="325" r:id="rId44"/>
    <p:sldId id="323" r:id="rId45"/>
    <p:sldId id="326" r:id="rId46"/>
    <p:sldId id="327" r:id="rId47"/>
    <p:sldId id="328" r:id="rId48"/>
    <p:sldId id="330" r:id="rId49"/>
    <p:sldId id="331" r:id="rId50"/>
    <p:sldId id="332" r:id="rId51"/>
    <p:sldId id="329" r:id="rId52"/>
    <p:sldId id="333" r:id="rId53"/>
    <p:sldId id="334" r:id="rId54"/>
    <p:sldId id="335" r:id="rId55"/>
    <p:sldId id="336" r:id="rId56"/>
    <p:sldId id="337" r:id="rId57"/>
    <p:sldId id="338" r:id="rId58"/>
    <p:sldId id="339" r:id="rId59"/>
    <p:sldId id="340" r:id="rId60"/>
    <p:sldId id="341" r:id="rId61"/>
    <p:sldId id="342" r:id="rId62"/>
    <p:sldId id="344" r:id="rId63"/>
    <p:sldId id="343" r:id="rId64"/>
    <p:sldId id="345" r:id="rId65"/>
    <p:sldId id="285" r:id="rId66"/>
    <p:sldId id="286" r:id="rId67"/>
    <p:sldId id="287" r:id="rId6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02" autoAdjust="0"/>
    <p:restoredTop sz="94660"/>
  </p:normalViewPr>
  <p:slideViewPr>
    <p:cSldViewPr>
      <p:cViewPr varScale="1">
        <p:scale>
          <a:sx n="92" d="100"/>
          <a:sy n="92" d="100"/>
        </p:scale>
        <p:origin x="143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slide" Target="slides/slide63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theme" Target="theme/theme1.xml"/><Relationship Id="rId3" Type="http://schemas.openxmlformats.org/officeDocument/2006/relationships/slideMaster" Target="slideMasters/slideMaster2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" Type="http://schemas.openxmlformats.org/officeDocument/2006/relationships/slide" Target="slides/slide4.xml"/><Relationship Id="rId7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46323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0030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00335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16881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49903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31454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28328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15368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62569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4228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25376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87799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24562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89451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64651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5631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330712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43802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208042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472056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5567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759016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607500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768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710689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925771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510349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299644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323756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894478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546198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2358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645079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357411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231666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44835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589731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666961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054200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833752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731188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631311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51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279524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3942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971280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877080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984508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7516463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01845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9793393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8970406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3959742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14256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0379244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6768062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0538377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9328187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7635456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3899114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69645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38455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76220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4/4/2017 7:06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8619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GERÊNCIA DE INFRAESTRUTURA DE TI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</a:t>
            </a:r>
            <a:r>
              <a:rPr lang="pt-BR" sz="4000" b="0" smtClean="0">
                <a:solidFill>
                  <a:srgbClr val="FFFFFF">
                    <a:tint val="75000"/>
                  </a:srgbClr>
                </a:solidFill>
              </a:rPr>
              <a:t>: 08</a:t>
            </a:r>
            <a:endParaRPr lang="pt-BR" sz="4000" b="0" dirty="0" smtClean="0">
              <a:solidFill>
                <a:srgbClr val="FFFFFF">
                  <a:tint val="75000"/>
                </a:srgbClr>
              </a:solidFill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Desenho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200876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Aspectos necessários para a entrega de serviços:</a:t>
            </a:r>
          </a:p>
          <a:p>
            <a:pPr lvl="1"/>
            <a:r>
              <a:rPr lang="pt-BR" dirty="0">
                <a:solidFill>
                  <a:srgbClr val="FFFF00"/>
                </a:solidFill>
              </a:rPr>
              <a:t>Identificação dos requisitos de negócio, definição dos requisitos do serviço e Desenho de </a:t>
            </a:r>
            <a:r>
              <a:rPr lang="pt-BR" dirty="0" smtClean="0">
                <a:solidFill>
                  <a:srgbClr val="FFFF00"/>
                </a:solidFill>
              </a:rPr>
              <a:t>Serviço</a:t>
            </a:r>
            <a:r>
              <a:rPr lang="pt-BR" dirty="0" smtClean="0"/>
              <a:t>;</a:t>
            </a:r>
            <a:endParaRPr lang="pt-BR" dirty="0"/>
          </a:p>
          <a:p>
            <a:pPr lvl="1"/>
            <a:r>
              <a:rPr lang="pt-BR" dirty="0" smtClean="0"/>
              <a:t>Portfolio </a:t>
            </a:r>
            <a:r>
              <a:rPr lang="pt-BR" dirty="0"/>
              <a:t>de </a:t>
            </a:r>
            <a:r>
              <a:rPr lang="pt-BR" dirty="0" smtClean="0"/>
              <a:t>Serviços;</a:t>
            </a:r>
            <a:endParaRPr lang="pt-BR" dirty="0"/>
          </a:p>
          <a:p>
            <a:pPr lvl="1"/>
            <a:r>
              <a:rPr lang="pt-BR" dirty="0" smtClean="0"/>
              <a:t>Desenho </a:t>
            </a:r>
            <a:r>
              <a:rPr lang="pt-BR" dirty="0"/>
              <a:t>da Arquitetura e </a:t>
            </a:r>
            <a:r>
              <a:rPr lang="pt-BR" dirty="0" smtClean="0"/>
              <a:t>Tecnologia</a:t>
            </a:r>
            <a:r>
              <a:rPr lang="pt-BR" sz="2000" dirty="0"/>
              <a:t>;</a:t>
            </a:r>
            <a:endParaRPr lang="pt-BR" sz="2000" dirty="0" smtClean="0"/>
          </a:p>
          <a:p>
            <a:pPr lvl="1"/>
            <a:r>
              <a:rPr lang="pt-BR" dirty="0" smtClean="0"/>
              <a:t>Desenho do Processo;</a:t>
            </a:r>
          </a:p>
          <a:p>
            <a:pPr lvl="1"/>
            <a:r>
              <a:rPr lang="pt-BR" dirty="0" smtClean="0"/>
              <a:t>Desenho </a:t>
            </a:r>
            <a:r>
              <a:rPr lang="pt-BR" dirty="0"/>
              <a:t>de Métricas de </a:t>
            </a:r>
            <a:r>
              <a:rPr lang="pt-BR" dirty="0" smtClean="0"/>
              <a:t>Medição.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1475656" y="3284984"/>
            <a:ext cx="5616624" cy="1440160"/>
          </a:xfrm>
          <a:prstGeom prst="wedgeRoundRectCallout">
            <a:avLst>
              <a:gd name="adj1" fmla="val -55526"/>
              <a:gd name="adj2" fmla="val -12266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/>
              <a:t>Inclui os requisitos das novas funcionalidades ou mudanças no serviço.</a:t>
            </a:r>
          </a:p>
        </p:txBody>
      </p:sp>
    </p:spTree>
    <p:extLst>
      <p:ext uri="{BB962C8B-B14F-4D97-AF65-F5344CB8AC3E}">
        <p14:creationId xmlns:p14="http://schemas.microsoft.com/office/powerpoint/2010/main" val="29770286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Desenho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200876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Aspectos necessários para a entrega de serviços:</a:t>
            </a:r>
          </a:p>
          <a:p>
            <a:pPr lvl="1"/>
            <a:r>
              <a:rPr lang="pt-BR" dirty="0"/>
              <a:t>Identificação dos requisitos de negócio, definição dos requisitos do serviço e Desenho de </a:t>
            </a:r>
            <a:r>
              <a:rPr lang="pt-BR" dirty="0" smtClean="0"/>
              <a:t>Serviço;</a:t>
            </a:r>
            <a:endParaRPr lang="pt-BR" dirty="0"/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Portfolio </a:t>
            </a:r>
            <a:r>
              <a:rPr lang="pt-BR" dirty="0">
                <a:solidFill>
                  <a:srgbClr val="FFFF00"/>
                </a:solidFill>
              </a:rPr>
              <a:t>de </a:t>
            </a:r>
            <a:r>
              <a:rPr lang="pt-BR" dirty="0" smtClean="0">
                <a:solidFill>
                  <a:srgbClr val="FFFF00"/>
                </a:solidFill>
              </a:rPr>
              <a:t>Serviços</a:t>
            </a:r>
            <a:r>
              <a:rPr lang="pt-BR" dirty="0" smtClean="0"/>
              <a:t>;</a:t>
            </a:r>
            <a:endParaRPr lang="pt-BR" dirty="0"/>
          </a:p>
          <a:p>
            <a:pPr lvl="1"/>
            <a:r>
              <a:rPr lang="pt-BR" dirty="0" smtClean="0"/>
              <a:t>Desenho </a:t>
            </a:r>
            <a:r>
              <a:rPr lang="pt-BR" dirty="0"/>
              <a:t>da Arquitetura e </a:t>
            </a:r>
            <a:r>
              <a:rPr lang="pt-BR" dirty="0" smtClean="0"/>
              <a:t>Tecnologia</a:t>
            </a:r>
            <a:r>
              <a:rPr lang="pt-BR" sz="2000" dirty="0"/>
              <a:t>;</a:t>
            </a:r>
            <a:endParaRPr lang="pt-BR" sz="2000" dirty="0" smtClean="0"/>
          </a:p>
          <a:p>
            <a:pPr lvl="1"/>
            <a:r>
              <a:rPr lang="pt-BR" dirty="0" smtClean="0"/>
              <a:t>Desenho do Processo;</a:t>
            </a:r>
          </a:p>
          <a:p>
            <a:pPr lvl="1"/>
            <a:r>
              <a:rPr lang="pt-BR" dirty="0" smtClean="0"/>
              <a:t>Desenho </a:t>
            </a:r>
            <a:r>
              <a:rPr lang="pt-BR" dirty="0"/>
              <a:t>de Métricas de </a:t>
            </a:r>
            <a:r>
              <a:rPr lang="pt-BR" dirty="0" smtClean="0"/>
              <a:t>Medição.</a:t>
            </a:r>
            <a:endParaRPr lang="pt-BR" dirty="0"/>
          </a:p>
        </p:txBody>
      </p:sp>
      <p:sp>
        <p:nvSpPr>
          <p:cNvPr id="5" name="Texto explicativo retangular com cantos arredondados 4"/>
          <p:cNvSpPr/>
          <p:nvPr/>
        </p:nvSpPr>
        <p:spPr bwMode="auto">
          <a:xfrm>
            <a:off x="1475656" y="4149080"/>
            <a:ext cx="5616624" cy="1440160"/>
          </a:xfrm>
          <a:prstGeom prst="wedgeRoundRectCallout">
            <a:avLst>
              <a:gd name="adj1" fmla="val -55526"/>
              <a:gd name="adj2" fmla="val -12266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/>
              <a:t>Contém detalhes de todos os serviços e seus status.</a:t>
            </a:r>
          </a:p>
        </p:txBody>
      </p:sp>
    </p:spTree>
    <p:extLst>
      <p:ext uri="{BB962C8B-B14F-4D97-AF65-F5344CB8AC3E}">
        <p14:creationId xmlns:p14="http://schemas.microsoft.com/office/powerpoint/2010/main" val="33985057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Desenho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200876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Aspectos necessários para a entrega de serviços:</a:t>
            </a:r>
          </a:p>
          <a:p>
            <a:pPr lvl="1"/>
            <a:r>
              <a:rPr lang="pt-BR" dirty="0"/>
              <a:t>Identificação dos requisitos de negócio, definição dos requisitos do serviço e Desenho de </a:t>
            </a:r>
            <a:r>
              <a:rPr lang="pt-BR" dirty="0" smtClean="0"/>
              <a:t>Serviço;</a:t>
            </a:r>
            <a:endParaRPr lang="pt-BR" dirty="0"/>
          </a:p>
          <a:p>
            <a:pPr lvl="1"/>
            <a:r>
              <a:rPr lang="pt-BR" dirty="0" smtClean="0"/>
              <a:t>Portfolio </a:t>
            </a:r>
            <a:r>
              <a:rPr lang="pt-BR" dirty="0"/>
              <a:t>de </a:t>
            </a:r>
            <a:r>
              <a:rPr lang="pt-BR" dirty="0" smtClean="0"/>
              <a:t>Serviços;</a:t>
            </a:r>
            <a:endParaRPr lang="pt-BR" dirty="0"/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Desenho </a:t>
            </a:r>
            <a:r>
              <a:rPr lang="pt-BR" dirty="0">
                <a:solidFill>
                  <a:srgbClr val="FFFF00"/>
                </a:solidFill>
              </a:rPr>
              <a:t>da Arquitetura e </a:t>
            </a:r>
            <a:r>
              <a:rPr lang="pt-BR" dirty="0" smtClean="0">
                <a:solidFill>
                  <a:srgbClr val="FFFF00"/>
                </a:solidFill>
              </a:rPr>
              <a:t>Tecnologia</a:t>
            </a:r>
            <a:r>
              <a:rPr lang="pt-BR" sz="2000" dirty="0"/>
              <a:t>;</a:t>
            </a:r>
            <a:endParaRPr lang="pt-BR" sz="2000" dirty="0" smtClean="0"/>
          </a:p>
          <a:p>
            <a:pPr lvl="1"/>
            <a:r>
              <a:rPr lang="pt-BR" dirty="0" smtClean="0"/>
              <a:t>Desenho do Processo;</a:t>
            </a:r>
          </a:p>
          <a:p>
            <a:pPr lvl="1"/>
            <a:r>
              <a:rPr lang="pt-BR" dirty="0" smtClean="0"/>
              <a:t>Desenho </a:t>
            </a:r>
            <a:r>
              <a:rPr lang="pt-BR" dirty="0"/>
              <a:t>de Métricas de </a:t>
            </a:r>
            <a:r>
              <a:rPr lang="pt-BR" dirty="0" smtClean="0"/>
              <a:t>Medição.</a:t>
            </a:r>
            <a:endParaRPr lang="pt-BR" dirty="0"/>
          </a:p>
        </p:txBody>
      </p:sp>
      <p:sp>
        <p:nvSpPr>
          <p:cNvPr id="5" name="Texto explicativo retangular com cantos arredondados 4"/>
          <p:cNvSpPr/>
          <p:nvPr/>
        </p:nvSpPr>
        <p:spPr bwMode="auto">
          <a:xfrm>
            <a:off x="1331640" y="4725144"/>
            <a:ext cx="7431360" cy="1584175"/>
          </a:xfrm>
          <a:prstGeom prst="wedgeRoundRectCallout">
            <a:avLst>
              <a:gd name="adj1" fmla="val -52427"/>
              <a:gd name="adj2" fmla="val -12623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 smtClean="0"/>
              <a:t>Pode </a:t>
            </a:r>
            <a:r>
              <a:rPr lang="pt-BR" sz="2400" dirty="0"/>
              <a:t>ser definido como o desenvolvimento e manutenção de políticas de TI, estratégias, documentos, planos e sistema de Gerenciamento de Serviços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9856341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Desenho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200876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Aspectos necessários para a entrega de serviços:</a:t>
            </a:r>
          </a:p>
          <a:p>
            <a:pPr lvl="1"/>
            <a:r>
              <a:rPr lang="pt-BR" dirty="0"/>
              <a:t>Identificação dos requisitos de negócio, definição dos requisitos do serviço e Desenho de </a:t>
            </a:r>
            <a:r>
              <a:rPr lang="pt-BR" dirty="0" smtClean="0"/>
              <a:t>Serviço;</a:t>
            </a:r>
            <a:endParaRPr lang="pt-BR" dirty="0"/>
          </a:p>
          <a:p>
            <a:pPr lvl="1"/>
            <a:r>
              <a:rPr lang="pt-BR" dirty="0" smtClean="0"/>
              <a:t>Portfolio </a:t>
            </a:r>
            <a:r>
              <a:rPr lang="pt-BR" dirty="0"/>
              <a:t>de </a:t>
            </a:r>
            <a:r>
              <a:rPr lang="pt-BR" dirty="0" smtClean="0"/>
              <a:t>Serviços;</a:t>
            </a:r>
            <a:endParaRPr lang="pt-BR" dirty="0"/>
          </a:p>
          <a:p>
            <a:pPr lvl="1"/>
            <a:r>
              <a:rPr lang="pt-BR" dirty="0" smtClean="0"/>
              <a:t>Desenho </a:t>
            </a:r>
            <a:r>
              <a:rPr lang="pt-BR" dirty="0"/>
              <a:t>da Arquitetura e </a:t>
            </a:r>
            <a:r>
              <a:rPr lang="pt-BR" dirty="0" smtClean="0"/>
              <a:t>Tecnologia</a:t>
            </a:r>
            <a:r>
              <a:rPr lang="pt-BR" sz="2000" dirty="0"/>
              <a:t>;</a:t>
            </a:r>
            <a:endParaRPr lang="pt-BR" sz="2000" dirty="0" smtClean="0"/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Desenho do Processo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Desenho </a:t>
            </a:r>
            <a:r>
              <a:rPr lang="pt-BR" dirty="0"/>
              <a:t>de Métricas de </a:t>
            </a:r>
            <a:r>
              <a:rPr lang="pt-BR" dirty="0" smtClean="0"/>
              <a:t>Medição.</a:t>
            </a:r>
            <a:endParaRPr lang="pt-BR" dirty="0"/>
          </a:p>
        </p:txBody>
      </p:sp>
      <p:sp>
        <p:nvSpPr>
          <p:cNvPr id="5" name="Texto explicativo retangular com cantos arredondados 4"/>
          <p:cNvSpPr/>
          <p:nvPr/>
        </p:nvSpPr>
        <p:spPr bwMode="auto">
          <a:xfrm>
            <a:off x="539552" y="930231"/>
            <a:ext cx="8496944" cy="2376264"/>
          </a:xfrm>
          <a:prstGeom prst="wedgeRoundRectCallout">
            <a:avLst>
              <a:gd name="adj1" fmla="val -42802"/>
              <a:gd name="adj2" fmla="val 7040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/>
              <a:t>Desenho de processos necessários para transição, operação e melhoria continuada. Cada processo precisa ter um proprietário que é responsável pelo processo, pelo seu aperfeiçoamento e pela garantia que ele atenda a seus objetivos. É necessário definir e revisar políticas, padrões, diretrizes, atividades, procedimentos e instruções de trabalho que são necessárias.</a:t>
            </a:r>
          </a:p>
        </p:txBody>
      </p:sp>
    </p:spTree>
    <p:extLst>
      <p:ext uri="{BB962C8B-B14F-4D97-AF65-F5344CB8AC3E}">
        <p14:creationId xmlns:p14="http://schemas.microsoft.com/office/powerpoint/2010/main" val="30096715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Desenho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200876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Aspectos necessários para a entrega de serviços:</a:t>
            </a:r>
          </a:p>
          <a:p>
            <a:pPr lvl="1"/>
            <a:r>
              <a:rPr lang="pt-BR" dirty="0"/>
              <a:t>Identificação dos requisitos de negócio, definição dos requisitos do serviço e Desenho de </a:t>
            </a:r>
            <a:r>
              <a:rPr lang="pt-BR" dirty="0" smtClean="0"/>
              <a:t>Serviço;</a:t>
            </a:r>
            <a:endParaRPr lang="pt-BR" dirty="0"/>
          </a:p>
          <a:p>
            <a:pPr lvl="1"/>
            <a:r>
              <a:rPr lang="pt-BR" dirty="0" smtClean="0"/>
              <a:t>Portfolio </a:t>
            </a:r>
            <a:r>
              <a:rPr lang="pt-BR" dirty="0"/>
              <a:t>de </a:t>
            </a:r>
            <a:r>
              <a:rPr lang="pt-BR" dirty="0" smtClean="0"/>
              <a:t>Serviços;</a:t>
            </a:r>
            <a:endParaRPr lang="pt-BR" dirty="0"/>
          </a:p>
          <a:p>
            <a:pPr lvl="1"/>
            <a:r>
              <a:rPr lang="pt-BR" dirty="0" smtClean="0"/>
              <a:t>Desenho </a:t>
            </a:r>
            <a:r>
              <a:rPr lang="pt-BR" dirty="0"/>
              <a:t>da Arquitetura e </a:t>
            </a:r>
            <a:r>
              <a:rPr lang="pt-BR" dirty="0" smtClean="0"/>
              <a:t>Tecnologia</a:t>
            </a:r>
            <a:r>
              <a:rPr lang="pt-BR" sz="2000" dirty="0"/>
              <a:t>;</a:t>
            </a:r>
            <a:endParaRPr lang="pt-BR" sz="2000" dirty="0" smtClean="0"/>
          </a:p>
          <a:p>
            <a:pPr lvl="1"/>
            <a:r>
              <a:rPr lang="pt-BR" dirty="0" smtClean="0"/>
              <a:t>Desenho do Processo;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Desenho </a:t>
            </a:r>
            <a:r>
              <a:rPr lang="pt-BR" dirty="0">
                <a:solidFill>
                  <a:srgbClr val="FFFF00"/>
                </a:solidFill>
              </a:rPr>
              <a:t>de Métricas de </a:t>
            </a:r>
            <a:r>
              <a:rPr lang="pt-BR" dirty="0" smtClean="0">
                <a:solidFill>
                  <a:srgbClr val="FFFF00"/>
                </a:solidFill>
              </a:rPr>
              <a:t>Medição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5" name="Texto explicativo retangular com cantos arredondados 4"/>
          <p:cNvSpPr/>
          <p:nvPr/>
        </p:nvSpPr>
        <p:spPr bwMode="auto">
          <a:xfrm>
            <a:off x="827584" y="894985"/>
            <a:ext cx="7992888" cy="1922705"/>
          </a:xfrm>
          <a:prstGeom prst="wedgeRoundRectCallout">
            <a:avLst>
              <a:gd name="adj1" fmla="val -45547"/>
              <a:gd name="adj2" fmla="val 12336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/>
              <a:t>Se você não pode medir, você não pode gerenciar. Portanto, métricas precisam ser estabelecidas para todos os processos. </a:t>
            </a:r>
          </a:p>
          <a:p>
            <a:pPr lvl="0" algn="ctr"/>
            <a:r>
              <a:rPr lang="pt-BR" sz="2400" dirty="0"/>
              <a:t>Métricas devem verificar se o serviço está apto para o propósito e se tem nível de qualidade.</a:t>
            </a:r>
          </a:p>
        </p:txBody>
      </p:sp>
    </p:spTree>
    <p:extLst>
      <p:ext uri="{BB962C8B-B14F-4D97-AF65-F5344CB8AC3E}">
        <p14:creationId xmlns:p14="http://schemas.microsoft.com/office/powerpoint/2010/main" val="42395480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Desenho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875933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Opções de fornecimento de serviços: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i="1" dirty="0" err="1" smtClean="0"/>
              <a:t>Insourcing</a:t>
            </a:r>
            <a:r>
              <a:rPr lang="pt-BR" dirty="0" smtClean="0"/>
              <a:t>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i="1" dirty="0" smtClean="0"/>
              <a:t>Outsourcing</a:t>
            </a:r>
            <a:r>
              <a:rPr lang="pt-BR" dirty="0" smtClean="0"/>
              <a:t>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i="1" dirty="0" err="1" smtClean="0"/>
              <a:t>Cosourcing</a:t>
            </a:r>
            <a:r>
              <a:rPr lang="pt-BR" dirty="0" smtClean="0"/>
              <a:t>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i="1" dirty="0" err="1" smtClean="0"/>
              <a:t>Multisourcing</a:t>
            </a:r>
            <a:r>
              <a:rPr lang="pt-BR" dirty="0" smtClean="0"/>
              <a:t> – Parceria;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i="1" dirty="0" smtClean="0"/>
              <a:t>Business </a:t>
            </a:r>
            <a:r>
              <a:rPr lang="pt-BR" i="1" dirty="0" err="1" smtClean="0"/>
              <a:t>Process</a:t>
            </a:r>
            <a:r>
              <a:rPr lang="pt-BR" i="1" dirty="0" smtClean="0"/>
              <a:t> Outsourcing </a:t>
            </a:r>
            <a:r>
              <a:rPr lang="pt-BR" dirty="0" smtClean="0"/>
              <a:t>(</a:t>
            </a:r>
            <a:r>
              <a:rPr lang="pt-BR" i="1" dirty="0" smtClean="0"/>
              <a:t>BPO</a:t>
            </a:r>
            <a:r>
              <a:rPr lang="pt-BR" dirty="0" smtClean="0"/>
              <a:t>);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i="1" dirty="0" err="1" smtClean="0"/>
              <a:t>Application</a:t>
            </a:r>
            <a:r>
              <a:rPr lang="pt-BR" i="1" dirty="0" smtClean="0"/>
              <a:t> Service </a:t>
            </a:r>
            <a:r>
              <a:rPr lang="pt-BR" i="1" dirty="0" err="1" smtClean="0"/>
              <a:t>Provision</a:t>
            </a:r>
            <a:r>
              <a:rPr lang="pt-BR" i="1" dirty="0" smtClean="0"/>
              <a:t> </a:t>
            </a:r>
            <a:r>
              <a:rPr lang="pt-BR" dirty="0" smtClean="0"/>
              <a:t>(</a:t>
            </a:r>
            <a:r>
              <a:rPr lang="pt-BR" i="1" dirty="0" smtClean="0"/>
              <a:t>ASP</a:t>
            </a:r>
            <a:r>
              <a:rPr lang="pt-BR" dirty="0" smtClean="0"/>
              <a:t>);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i="1" dirty="0" err="1" smtClean="0"/>
              <a:t>Knowledge</a:t>
            </a:r>
            <a:r>
              <a:rPr lang="pt-BR" i="1" dirty="0" smtClean="0"/>
              <a:t> </a:t>
            </a:r>
            <a:r>
              <a:rPr lang="pt-BR" i="1" dirty="0" err="1" smtClean="0"/>
              <a:t>Process</a:t>
            </a:r>
            <a:r>
              <a:rPr lang="pt-BR" i="1" dirty="0" smtClean="0"/>
              <a:t> Outsourcing </a:t>
            </a:r>
            <a:r>
              <a:rPr lang="pt-BR" dirty="0" smtClean="0"/>
              <a:t>(</a:t>
            </a:r>
            <a:r>
              <a:rPr lang="pt-BR" i="1" dirty="0" smtClean="0"/>
              <a:t>KPO</a:t>
            </a:r>
            <a:r>
              <a:rPr lang="pt-BR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3047867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Desenho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82874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Processos:</a:t>
            </a:r>
          </a:p>
          <a:p>
            <a:pPr lvl="1"/>
            <a:r>
              <a:rPr lang="pt-BR" dirty="0"/>
              <a:t>Gerenciamento de Nível de Serviço;</a:t>
            </a:r>
          </a:p>
          <a:p>
            <a:pPr lvl="1"/>
            <a:r>
              <a:rPr lang="pt-BR" dirty="0"/>
              <a:t>Gerenciamento do Catálogo de Serviço;</a:t>
            </a:r>
          </a:p>
          <a:p>
            <a:pPr lvl="1"/>
            <a:r>
              <a:rPr lang="pt-BR" dirty="0"/>
              <a:t>Gerenciamento da Disponibilidade;</a:t>
            </a:r>
          </a:p>
          <a:p>
            <a:pPr lvl="1"/>
            <a:r>
              <a:rPr lang="pt-BR" dirty="0"/>
              <a:t>Gerenciamento da Segurança da Informação;</a:t>
            </a:r>
          </a:p>
          <a:p>
            <a:pPr lvl="1"/>
            <a:r>
              <a:rPr lang="pt-BR" dirty="0"/>
              <a:t>Gerenciamento de Fornecedor;</a:t>
            </a:r>
          </a:p>
          <a:p>
            <a:pPr lvl="1"/>
            <a:r>
              <a:rPr lang="pt-BR" dirty="0"/>
              <a:t>Gerenciamento da Capacidade;</a:t>
            </a:r>
          </a:p>
          <a:p>
            <a:pPr lvl="1"/>
            <a:r>
              <a:rPr lang="pt-BR" dirty="0"/>
              <a:t>Gerenciamento da Continuidade do Serviço de TI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138247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Desenho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82874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00"/>
                </a:solidFill>
              </a:rPr>
              <a:t>Processos</a:t>
            </a:r>
            <a:r>
              <a:rPr lang="pt-BR" dirty="0" smtClean="0">
                <a:solidFill>
                  <a:srgbClr val="FFFFFF"/>
                </a:solidFill>
              </a:rPr>
              <a:t>:</a:t>
            </a:r>
          </a:p>
          <a:p>
            <a:pPr lvl="1"/>
            <a:r>
              <a:rPr lang="pt-BR" dirty="0">
                <a:solidFill>
                  <a:srgbClr val="FFFF00"/>
                </a:solidFill>
              </a:rPr>
              <a:t>Gerenciamento de Nível de Serviço</a:t>
            </a:r>
            <a:r>
              <a:rPr lang="pt-BR" dirty="0"/>
              <a:t>;</a:t>
            </a:r>
          </a:p>
          <a:p>
            <a:pPr lvl="1"/>
            <a:r>
              <a:rPr lang="pt-BR" dirty="0"/>
              <a:t>Gerenciamento do Catálogo de Serviço;</a:t>
            </a:r>
          </a:p>
          <a:p>
            <a:pPr lvl="1"/>
            <a:r>
              <a:rPr lang="pt-BR" dirty="0"/>
              <a:t>Gerenciamento da Disponibilidade;</a:t>
            </a:r>
          </a:p>
          <a:p>
            <a:pPr lvl="1"/>
            <a:r>
              <a:rPr lang="pt-BR" dirty="0"/>
              <a:t>Gerenciamento da Segurança da Informação;</a:t>
            </a:r>
          </a:p>
          <a:p>
            <a:pPr lvl="1"/>
            <a:r>
              <a:rPr lang="pt-BR" dirty="0"/>
              <a:t>Gerenciamento de Fornecedor;</a:t>
            </a:r>
          </a:p>
          <a:p>
            <a:pPr lvl="1"/>
            <a:r>
              <a:rPr lang="pt-BR" dirty="0"/>
              <a:t>Gerenciamento da Capacidade;</a:t>
            </a:r>
          </a:p>
          <a:p>
            <a:pPr lvl="1"/>
            <a:r>
              <a:rPr lang="pt-BR" dirty="0"/>
              <a:t>Gerenciamento da Continuidade do Serviço de TI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99486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Ger. de Nível 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2761782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É </a:t>
            </a:r>
            <a:r>
              <a:rPr lang="pt-BR" dirty="0"/>
              <a:t>responsável por garantir um entendimento claro entre as necessidades dos clientes e o que o provedor de serviço deve </a:t>
            </a:r>
            <a:r>
              <a:rPr lang="pt-BR" dirty="0" smtClean="0"/>
              <a:t>entregar;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Processo proativo, pois monitora, reporta e revisa os níveis de serviço para negociar, acordar e documentar os serviços de TI.</a:t>
            </a:r>
          </a:p>
        </p:txBody>
      </p:sp>
    </p:spTree>
    <p:extLst>
      <p:ext uri="{BB962C8B-B14F-4D97-AF65-F5344CB8AC3E}">
        <p14:creationId xmlns:p14="http://schemas.microsoft.com/office/powerpoint/2010/main" val="2755197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Ger. de Nível 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917174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Objetivos:</a:t>
            </a:r>
          </a:p>
          <a:p>
            <a:pPr lvl="1"/>
            <a:r>
              <a:rPr lang="pt-BR" dirty="0"/>
              <a:t>Desenvolver relações com o </a:t>
            </a:r>
            <a:r>
              <a:rPr lang="pt-BR" dirty="0" smtClean="0"/>
              <a:t>negócio;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460276" y="3284984"/>
            <a:ext cx="8496944" cy="3072766"/>
          </a:xfrm>
          <a:prstGeom prst="wedgeRoundRectCallout">
            <a:avLst>
              <a:gd name="adj1" fmla="val -42191"/>
              <a:gd name="adj2" fmla="val -8456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z="2400" dirty="0"/>
              <a:t>Negociar e acordar: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Requisitos atuais (ANS);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Requisitos de Nível de Serviço (RNS) para serviços futuros.</a:t>
            </a:r>
          </a:p>
          <a:p>
            <a:pPr lvl="0"/>
            <a:r>
              <a:rPr lang="pt-BR" sz="2400" dirty="0"/>
              <a:t>Desenvolver e gerenciar: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Alinhar metas com </a:t>
            </a:r>
            <a:r>
              <a:rPr lang="pt-BR" sz="2400" dirty="0" err="1"/>
              <a:t>ANSs</a:t>
            </a:r>
            <a:r>
              <a:rPr lang="pt-BR" sz="2400" dirty="0"/>
              <a:t>, estabelecendo Acordos de Nível Operacional (ANOS) com os departamentos internos da organização.</a:t>
            </a:r>
          </a:p>
        </p:txBody>
      </p:sp>
    </p:spTree>
    <p:extLst>
      <p:ext uri="{BB962C8B-B14F-4D97-AF65-F5344CB8AC3E}">
        <p14:creationId xmlns:p14="http://schemas.microsoft.com/office/powerpoint/2010/main" val="25162474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404761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Desenho de serviço</a:t>
            </a:r>
            <a:endParaRPr lang="pt-BR" sz="3200" b="0" i="0" dirty="0" smtClean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Propósito;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Objetivos;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Processos;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Atividades.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Ger. de Nível 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75207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Objetivos:</a:t>
            </a:r>
          </a:p>
          <a:p>
            <a:pPr lvl="1"/>
            <a:r>
              <a:rPr lang="pt-BR" dirty="0"/>
              <a:t>Desenvolver relações com o </a:t>
            </a:r>
            <a:r>
              <a:rPr lang="pt-BR" dirty="0" smtClean="0"/>
              <a:t>negócio;</a:t>
            </a:r>
            <a:endParaRPr lang="pt-BR" dirty="0"/>
          </a:p>
          <a:p>
            <a:pPr lvl="1"/>
            <a:r>
              <a:rPr lang="pt-BR" dirty="0"/>
              <a:t>Revisar contratos em conjunto com o processo de Gerenciamento de Fornecedor para garantir que as metas estejam alinhadas com as metas </a:t>
            </a:r>
            <a:r>
              <a:rPr lang="pt-BR" dirty="0" smtClean="0"/>
              <a:t>dos </a:t>
            </a:r>
            <a:r>
              <a:rPr lang="pt-BR" dirty="0" err="1"/>
              <a:t>ANSs</a:t>
            </a:r>
            <a:r>
              <a:rPr lang="pt-BR" dirty="0"/>
              <a:t>;</a:t>
            </a:r>
          </a:p>
          <a:p>
            <a:pPr lvl="1"/>
            <a:r>
              <a:rPr lang="pt-BR" dirty="0"/>
              <a:t>Prevenir pró-ativamente falhas nos serviços;</a:t>
            </a:r>
          </a:p>
          <a:p>
            <a:pPr lvl="1"/>
            <a:r>
              <a:rPr lang="pt-BR" dirty="0"/>
              <a:t>Reportar e gerenciar serviços para limitar brechas nos </a:t>
            </a:r>
            <a:r>
              <a:rPr lang="pt-BR" dirty="0" err="1"/>
              <a:t>ANSs</a:t>
            </a:r>
            <a:r>
              <a:rPr lang="pt-BR" dirty="0"/>
              <a:t>;</a:t>
            </a:r>
          </a:p>
          <a:p>
            <a:pPr lvl="1"/>
            <a:r>
              <a:rPr lang="pt-BR" dirty="0"/>
              <a:t>Elaborar o Plano de Aperfeiçoamento de Serviço (PAS) para gerenciar, planejar e implantar melhorias nos serviços e processos.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6367241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Ger. de Nível 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159600"/>
          </a:xfrm>
        </p:spPr>
        <p:txBody>
          <a:bodyPr/>
          <a:lstStyle/>
          <a:p>
            <a:r>
              <a:rPr lang="pt-BR" dirty="0" smtClean="0"/>
              <a:t>Responsável: </a:t>
            </a:r>
            <a:r>
              <a:rPr lang="pt-BR" dirty="0" smtClean="0">
                <a:solidFill>
                  <a:srgbClr val="FFFF00"/>
                </a:solidFill>
              </a:rPr>
              <a:t>Gerente de Nível de Serviço</a:t>
            </a:r>
            <a:r>
              <a:rPr lang="pt-BR" dirty="0" smtClean="0"/>
              <a:t>:</a:t>
            </a:r>
            <a:endParaRPr lang="pt-BR" dirty="0"/>
          </a:p>
          <a:p>
            <a:pPr lvl="1"/>
            <a:r>
              <a:rPr lang="pt-BR" sz="2100" dirty="0"/>
              <a:t>Estar ciente das necessidades de mudanças nos ambientes do negócio;</a:t>
            </a:r>
          </a:p>
          <a:p>
            <a:pPr lvl="1"/>
            <a:r>
              <a:rPr lang="pt-BR" sz="2100" dirty="0" smtClean="0"/>
              <a:t>Identificar</a:t>
            </a:r>
            <a:r>
              <a:rPr lang="pt-BR" sz="2100" dirty="0"/>
              <a:t>, entender e documentar os requisitos de serviço atuais e futuros</a:t>
            </a:r>
          </a:p>
          <a:p>
            <a:pPr lvl="1"/>
            <a:r>
              <a:rPr lang="pt-BR" sz="2100" dirty="0" smtClean="0"/>
              <a:t>Garantir </a:t>
            </a:r>
            <a:r>
              <a:rPr lang="pt-BR" sz="2100" dirty="0"/>
              <a:t>que as metas de </a:t>
            </a:r>
            <a:r>
              <a:rPr lang="pt-BR" sz="2100" dirty="0" err="1" smtClean="0"/>
              <a:t>ANSs</a:t>
            </a:r>
            <a:r>
              <a:rPr lang="pt-BR" sz="2100" dirty="0" smtClean="0"/>
              <a:t> </a:t>
            </a:r>
            <a:r>
              <a:rPr lang="pt-BR" sz="2100" dirty="0"/>
              <a:t>com terceiros em contratos estão alinhadas com os </a:t>
            </a:r>
            <a:r>
              <a:rPr lang="pt-BR" sz="2100" dirty="0" err="1"/>
              <a:t>ANSs</a:t>
            </a:r>
            <a:r>
              <a:rPr lang="pt-BR" sz="2100" dirty="0"/>
              <a:t> estabelecidos com cliente;</a:t>
            </a:r>
          </a:p>
          <a:p>
            <a:pPr lvl="1"/>
            <a:r>
              <a:rPr lang="pt-BR" sz="2100" dirty="0"/>
              <a:t>Agendar revisões de desempenho dos serviços;</a:t>
            </a:r>
          </a:p>
          <a:p>
            <a:pPr lvl="1"/>
            <a:r>
              <a:rPr lang="pt-BR" sz="2100" dirty="0"/>
              <a:t>Estabelecer iniciativas de melhorias e relatórios de progresso;</a:t>
            </a:r>
          </a:p>
          <a:p>
            <a:pPr lvl="1"/>
            <a:r>
              <a:rPr lang="pt-BR" sz="2100" dirty="0"/>
              <a:t>Revisar acordos internos e externos;</a:t>
            </a:r>
          </a:p>
          <a:p>
            <a:pPr lvl="1"/>
            <a:r>
              <a:rPr lang="pt-BR" sz="2100" dirty="0"/>
              <a:t>Desenvolver relacionamento e comunicação com </a:t>
            </a:r>
            <a:r>
              <a:rPr lang="pt-BR" sz="2100" i="1" dirty="0" err="1"/>
              <a:t>stakeholders</a:t>
            </a:r>
            <a:r>
              <a:rPr lang="pt-BR" sz="2100" dirty="0"/>
              <a:t>, clientes e usuários-chave</a:t>
            </a:r>
          </a:p>
          <a:p>
            <a:pPr lvl="1"/>
            <a:r>
              <a:rPr lang="pt-BR" sz="2100" dirty="0" smtClean="0"/>
              <a:t>Medir</a:t>
            </a:r>
            <a:r>
              <a:rPr lang="pt-BR" sz="2100" dirty="0"/>
              <a:t>, registrar e analisar a melhoria de satisfação do cliente</a:t>
            </a:r>
            <a:r>
              <a:rPr lang="pt-BR" sz="2100" dirty="0" smtClean="0"/>
              <a:t>.</a:t>
            </a:r>
            <a:endParaRPr lang="pt-BR" sz="2100" dirty="0"/>
          </a:p>
        </p:txBody>
      </p:sp>
    </p:spTree>
    <p:extLst>
      <p:ext uri="{BB962C8B-B14F-4D97-AF65-F5344CB8AC3E}">
        <p14:creationId xmlns:p14="http://schemas.microsoft.com/office/powerpoint/2010/main" val="20538259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Ger. de Nível 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159600"/>
          </a:xfrm>
        </p:spPr>
        <p:txBody>
          <a:bodyPr/>
          <a:lstStyle/>
          <a:p>
            <a:r>
              <a:rPr lang="pt-BR" dirty="0" smtClean="0"/>
              <a:t>Responsável: </a:t>
            </a:r>
            <a:r>
              <a:rPr lang="pt-BR" dirty="0" smtClean="0">
                <a:solidFill>
                  <a:srgbClr val="FFFF00"/>
                </a:solidFill>
              </a:rPr>
              <a:t>Gerente de Nível de Serviço</a:t>
            </a:r>
            <a:r>
              <a:rPr lang="pt-BR" dirty="0" smtClean="0"/>
              <a:t>:</a:t>
            </a:r>
            <a:endParaRPr lang="pt-BR" dirty="0"/>
          </a:p>
          <a:p>
            <a:pPr lvl="1"/>
            <a:r>
              <a:rPr lang="pt-BR" sz="2100" dirty="0">
                <a:solidFill>
                  <a:srgbClr val="FFFF00"/>
                </a:solidFill>
              </a:rPr>
              <a:t>Estar ciente das necessidades de mudanças nos ambientes do negócio;</a:t>
            </a:r>
          </a:p>
          <a:p>
            <a:pPr lvl="1"/>
            <a:r>
              <a:rPr lang="pt-BR" sz="2100" dirty="0" smtClean="0">
                <a:solidFill>
                  <a:srgbClr val="FFFF00"/>
                </a:solidFill>
              </a:rPr>
              <a:t>Identificar</a:t>
            </a:r>
            <a:r>
              <a:rPr lang="pt-BR" sz="2100" dirty="0">
                <a:solidFill>
                  <a:srgbClr val="FFFF00"/>
                </a:solidFill>
              </a:rPr>
              <a:t>, entender e documentar os requisitos de serviço atuais e futuros</a:t>
            </a:r>
          </a:p>
          <a:p>
            <a:pPr lvl="1"/>
            <a:r>
              <a:rPr lang="pt-BR" sz="2100" dirty="0" smtClean="0"/>
              <a:t>Garantir </a:t>
            </a:r>
            <a:r>
              <a:rPr lang="pt-BR" sz="2100" dirty="0"/>
              <a:t>que as metas de </a:t>
            </a:r>
            <a:r>
              <a:rPr lang="pt-BR" sz="2100" dirty="0" err="1" smtClean="0"/>
              <a:t>ANSs</a:t>
            </a:r>
            <a:r>
              <a:rPr lang="pt-BR" sz="2100" dirty="0" smtClean="0"/>
              <a:t> </a:t>
            </a:r>
            <a:r>
              <a:rPr lang="pt-BR" sz="2100" dirty="0"/>
              <a:t>com terceiros em contratos estão alinhadas com os </a:t>
            </a:r>
            <a:r>
              <a:rPr lang="pt-BR" sz="2100" dirty="0" err="1"/>
              <a:t>ANSs</a:t>
            </a:r>
            <a:r>
              <a:rPr lang="pt-BR" sz="2100" dirty="0"/>
              <a:t> estabelecidos com cliente;</a:t>
            </a:r>
          </a:p>
          <a:p>
            <a:pPr lvl="1"/>
            <a:r>
              <a:rPr lang="pt-BR" sz="2100" dirty="0"/>
              <a:t>Agendar revisões de desempenho dos serviços;</a:t>
            </a:r>
          </a:p>
          <a:p>
            <a:pPr lvl="1"/>
            <a:r>
              <a:rPr lang="pt-BR" sz="2100" dirty="0"/>
              <a:t>Estabelecer iniciativas de melhorias e relatórios de progresso;</a:t>
            </a:r>
          </a:p>
          <a:p>
            <a:pPr lvl="1"/>
            <a:r>
              <a:rPr lang="pt-BR" sz="2100" dirty="0"/>
              <a:t>Revisar acordos internos e externos;</a:t>
            </a:r>
          </a:p>
          <a:p>
            <a:pPr lvl="1"/>
            <a:r>
              <a:rPr lang="pt-BR" sz="2100" dirty="0">
                <a:solidFill>
                  <a:srgbClr val="FFFF00"/>
                </a:solidFill>
              </a:rPr>
              <a:t>Desenvolver relacionamento e comunicação com </a:t>
            </a:r>
            <a:r>
              <a:rPr lang="pt-BR" sz="2100" i="1" dirty="0" err="1">
                <a:solidFill>
                  <a:srgbClr val="FFFF00"/>
                </a:solidFill>
              </a:rPr>
              <a:t>stakeholders</a:t>
            </a:r>
            <a:r>
              <a:rPr lang="pt-BR" sz="2100" dirty="0">
                <a:solidFill>
                  <a:srgbClr val="FFFF00"/>
                </a:solidFill>
              </a:rPr>
              <a:t>, clientes e usuários-chave</a:t>
            </a:r>
          </a:p>
          <a:p>
            <a:pPr lvl="1"/>
            <a:r>
              <a:rPr lang="pt-BR" sz="2100" dirty="0" smtClean="0"/>
              <a:t>Medir</a:t>
            </a:r>
            <a:r>
              <a:rPr lang="pt-BR" sz="2100" dirty="0"/>
              <a:t>, registrar e analisar a melhoria de satisfação do cliente</a:t>
            </a:r>
            <a:r>
              <a:rPr lang="pt-BR" sz="2100" dirty="0" smtClean="0"/>
              <a:t>.</a:t>
            </a:r>
            <a:endParaRPr lang="pt-BR" sz="2100" dirty="0"/>
          </a:p>
        </p:txBody>
      </p:sp>
      <p:sp>
        <p:nvSpPr>
          <p:cNvPr id="7" name="Texto explicativo retangular com cantos arredondados 6"/>
          <p:cNvSpPr/>
          <p:nvPr/>
        </p:nvSpPr>
        <p:spPr bwMode="auto">
          <a:xfrm>
            <a:off x="4860032" y="1847743"/>
            <a:ext cx="4032448" cy="1299561"/>
          </a:xfrm>
          <a:prstGeom prst="wedgeRoundRectCallout">
            <a:avLst>
              <a:gd name="adj1" fmla="val -141290"/>
              <a:gd name="adj2" fmla="val -3486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/>
              <a:t>Avaliar impacto dos níveis de serviço;</a:t>
            </a:r>
          </a:p>
          <a:p>
            <a:pPr lvl="0"/>
            <a:r>
              <a:rPr lang="pt-BR" dirty="0"/>
              <a:t>Identificar quem são os </a:t>
            </a:r>
            <a:r>
              <a:rPr lang="pt-BR" dirty="0" err="1"/>
              <a:t>stakeholders</a:t>
            </a:r>
            <a:r>
              <a:rPr lang="pt-BR" dirty="0"/>
              <a:t> (interessados) em cada serviço;</a:t>
            </a:r>
          </a:p>
        </p:txBody>
      </p:sp>
      <p:sp>
        <p:nvSpPr>
          <p:cNvPr id="8" name="Texto explicativo retangular com cantos arredondados 7"/>
          <p:cNvSpPr/>
          <p:nvPr/>
        </p:nvSpPr>
        <p:spPr bwMode="auto">
          <a:xfrm>
            <a:off x="3203848" y="3441212"/>
            <a:ext cx="5400600" cy="918016"/>
          </a:xfrm>
          <a:prstGeom prst="wedgeRoundRectCallout">
            <a:avLst>
              <a:gd name="adj1" fmla="val -88818"/>
              <a:gd name="adj2" fmla="val -15738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/>
              <a:t>Negociar e acordar níveis de serviço para o cliente usando </a:t>
            </a:r>
            <a:r>
              <a:rPr lang="pt-BR" dirty="0" err="1"/>
              <a:t>ANSs</a:t>
            </a:r>
            <a:r>
              <a:rPr lang="pt-BR" dirty="0"/>
              <a:t> e </a:t>
            </a:r>
            <a:r>
              <a:rPr lang="pt-BR" dirty="0" err="1"/>
              <a:t>RNSs</a:t>
            </a:r>
            <a:r>
              <a:rPr lang="pt-BR" dirty="0"/>
              <a:t> (RNS é o documento que tem os requisitos do cliente), </a:t>
            </a:r>
            <a:r>
              <a:rPr lang="pt-BR" dirty="0" err="1"/>
              <a:t>ANOs</a:t>
            </a:r>
            <a:r>
              <a:rPr lang="pt-BR" dirty="0"/>
              <a:t> e contratos com terceiros.</a:t>
            </a:r>
          </a:p>
        </p:txBody>
      </p:sp>
      <p:sp>
        <p:nvSpPr>
          <p:cNvPr id="9" name="Texto explicativo retangular com cantos arredondados 8"/>
          <p:cNvSpPr/>
          <p:nvPr/>
        </p:nvSpPr>
        <p:spPr bwMode="auto">
          <a:xfrm>
            <a:off x="3235943" y="5230317"/>
            <a:ext cx="5400600" cy="487789"/>
          </a:xfrm>
          <a:prstGeom prst="wedgeRoundRectCallout">
            <a:avLst>
              <a:gd name="adj1" fmla="val -88818"/>
              <a:gd name="adj2" fmla="val -15738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/>
              <a:t>Definir e acordar resoluções para as reclamações.</a:t>
            </a:r>
          </a:p>
        </p:txBody>
      </p:sp>
    </p:spTree>
    <p:extLst>
      <p:ext uri="{BB962C8B-B14F-4D97-AF65-F5344CB8AC3E}">
        <p14:creationId xmlns:p14="http://schemas.microsoft.com/office/powerpoint/2010/main" val="5566145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Desenho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82874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00"/>
                </a:solidFill>
              </a:rPr>
              <a:t>Processos</a:t>
            </a:r>
            <a:r>
              <a:rPr lang="pt-BR" dirty="0" smtClean="0">
                <a:solidFill>
                  <a:srgbClr val="FFFFFF"/>
                </a:solidFill>
              </a:rPr>
              <a:t>:</a:t>
            </a:r>
          </a:p>
          <a:p>
            <a:pPr lvl="1"/>
            <a:r>
              <a:rPr lang="pt-BR" dirty="0">
                <a:solidFill>
                  <a:schemeClr val="accent2"/>
                </a:solidFill>
              </a:rPr>
              <a:t>Gerenciamento de Nível de Serviço</a:t>
            </a:r>
            <a:r>
              <a:rPr lang="pt-BR" dirty="0"/>
              <a:t>;</a:t>
            </a:r>
          </a:p>
          <a:p>
            <a:pPr lvl="1"/>
            <a:r>
              <a:rPr lang="pt-BR" dirty="0">
                <a:solidFill>
                  <a:srgbClr val="FFFF00"/>
                </a:solidFill>
              </a:rPr>
              <a:t>Gerenciamento do Catálogo de Serviço</a:t>
            </a:r>
            <a:r>
              <a:rPr lang="pt-BR" dirty="0"/>
              <a:t>;</a:t>
            </a:r>
          </a:p>
          <a:p>
            <a:pPr lvl="1"/>
            <a:r>
              <a:rPr lang="pt-BR" dirty="0"/>
              <a:t>Gerenciamento da Disponibilidade;</a:t>
            </a:r>
          </a:p>
          <a:p>
            <a:pPr lvl="1"/>
            <a:r>
              <a:rPr lang="pt-BR" dirty="0"/>
              <a:t>Gerenciamento da Segurança da Informação;</a:t>
            </a:r>
          </a:p>
          <a:p>
            <a:pPr lvl="1"/>
            <a:r>
              <a:rPr lang="pt-BR" dirty="0"/>
              <a:t>Gerenciamento de Fornecedor;</a:t>
            </a:r>
          </a:p>
          <a:p>
            <a:pPr lvl="1"/>
            <a:r>
              <a:rPr lang="pt-BR" dirty="0"/>
              <a:t>Gerenciamento da Capacidade;</a:t>
            </a:r>
          </a:p>
          <a:p>
            <a:pPr lvl="1"/>
            <a:r>
              <a:rPr lang="pt-BR" dirty="0"/>
              <a:t>Gerenciamento da Continuidade do Serviço de TI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644968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</a:t>
            </a:r>
            <a:r>
              <a:rPr lang="pt-BR" sz="4400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Ger. de </a:t>
            </a:r>
            <a:r>
              <a:rPr lang="pt-BR" sz="440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Catálogo </a:t>
            </a:r>
            <a:r>
              <a:rPr lang="pt-BR" sz="4400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087273"/>
          </a:xfrm>
        </p:spPr>
        <p:txBody>
          <a:bodyPr/>
          <a:lstStyle/>
          <a:p>
            <a:r>
              <a:rPr lang="pt-BR" dirty="0" smtClean="0"/>
              <a:t>Proporcionar um </a:t>
            </a:r>
            <a:r>
              <a:rPr lang="pt-BR" dirty="0"/>
              <a:t>único local de informações consistentes sobre todos os serviços acordados, e assegurar que ele esteja amplamente disponível para quem tem autorização para </a:t>
            </a:r>
            <a:r>
              <a:rPr lang="pt-BR" dirty="0" smtClean="0"/>
              <a:t>acessá-lo;</a:t>
            </a:r>
          </a:p>
          <a:p>
            <a:r>
              <a:rPr lang="pt-BR" dirty="0"/>
              <a:t>A informação contida no catálogo de serviço precisa estar correta e refletir detalhes, status, interfaces e dependências atuais de todos os serviços que estão em operações ou sendo preparados para ir para o ambiente de produção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83126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</a:t>
            </a:r>
            <a:r>
              <a:rPr lang="pt-BR" sz="4400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Ger. de </a:t>
            </a:r>
            <a:r>
              <a:rPr lang="pt-BR" sz="440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Catálogo </a:t>
            </a:r>
            <a:r>
              <a:rPr lang="pt-BR" sz="4400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256550"/>
          </a:xfrm>
        </p:spPr>
        <p:txBody>
          <a:bodyPr/>
          <a:lstStyle/>
          <a:p>
            <a:r>
              <a:rPr lang="pt-BR" dirty="0" smtClean="0"/>
              <a:t>Atividades:</a:t>
            </a:r>
          </a:p>
          <a:p>
            <a:pPr lvl="1"/>
            <a:r>
              <a:rPr lang="pt-BR" sz="2100" dirty="0"/>
              <a:t>Produzir e manter um catálogo de serviços;</a:t>
            </a:r>
          </a:p>
          <a:p>
            <a:pPr lvl="1"/>
            <a:r>
              <a:rPr lang="pt-BR" sz="2100" dirty="0"/>
              <a:t>Estabelecer interfaces, dependências e consistências entre o catálogo de serviço e o </a:t>
            </a:r>
            <a:r>
              <a:rPr lang="pt-BR" sz="2100" dirty="0" smtClean="0"/>
              <a:t>Portfólio </a:t>
            </a:r>
            <a:r>
              <a:rPr lang="pt-BR" sz="2100" dirty="0"/>
              <a:t>de Serviço;</a:t>
            </a:r>
          </a:p>
          <a:p>
            <a:pPr lvl="1"/>
            <a:r>
              <a:rPr lang="pt-BR" sz="2100" dirty="0"/>
              <a:t>Estabelecer interfaces e dependências entre todos os serviços e os serviços de suporte do catálogo de serviço;</a:t>
            </a:r>
          </a:p>
          <a:p>
            <a:pPr lvl="1"/>
            <a:r>
              <a:rPr lang="pt-BR" sz="2100" dirty="0"/>
              <a:t>Estabelecer interfaces e dependências entre todos os serviços e componentes de suporte e itens de configuração relacionados aos serviços que estão no catálogo de serviço;</a:t>
            </a:r>
          </a:p>
          <a:p>
            <a:pPr lvl="1"/>
            <a:r>
              <a:rPr lang="pt-BR" sz="2100" dirty="0" smtClean="0"/>
              <a:t>Assegurar </a:t>
            </a:r>
            <a:r>
              <a:rPr lang="pt-BR" sz="2100" dirty="0"/>
              <a:t>que todas as áreas do negócio possam ter uma visão exata e consistente dos serviços de TI em uso, como eles devem ser usados, os processos de negócio que eles habilitam e os níveis e qualidade que o cliente pode esperar de cada serviço</a:t>
            </a:r>
            <a:r>
              <a:rPr lang="pt-BR" sz="2100" dirty="0" smtClean="0"/>
              <a:t>.</a:t>
            </a:r>
            <a:endParaRPr lang="pt-BR" sz="2100" dirty="0"/>
          </a:p>
        </p:txBody>
      </p:sp>
    </p:spTree>
    <p:extLst>
      <p:ext uri="{BB962C8B-B14F-4D97-AF65-F5344CB8AC3E}">
        <p14:creationId xmlns:p14="http://schemas.microsoft.com/office/powerpoint/2010/main" val="20387418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</a:t>
            </a:r>
            <a:r>
              <a:rPr lang="pt-BR" sz="4400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Ger. de </a:t>
            </a:r>
            <a:r>
              <a:rPr lang="pt-BR" sz="440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Catálogo </a:t>
            </a:r>
            <a:r>
              <a:rPr lang="pt-BR" sz="4400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345805"/>
          </a:xfrm>
        </p:spPr>
        <p:txBody>
          <a:bodyPr/>
          <a:lstStyle/>
          <a:p>
            <a:r>
              <a:rPr lang="pt-BR" dirty="0" smtClean="0"/>
              <a:t>Responsável: </a:t>
            </a:r>
            <a:r>
              <a:rPr lang="pt-BR" dirty="0" smtClean="0">
                <a:solidFill>
                  <a:srgbClr val="FFFF00"/>
                </a:solidFill>
              </a:rPr>
              <a:t>Gerente de Catálogo de Serviço</a:t>
            </a:r>
            <a:r>
              <a:rPr lang="pt-BR" dirty="0" smtClean="0"/>
              <a:t>:</a:t>
            </a:r>
            <a:endParaRPr lang="pt-BR" dirty="0"/>
          </a:p>
          <a:p>
            <a:pPr lvl="1"/>
            <a:r>
              <a:rPr lang="pt-BR" dirty="0" smtClean="0"/>
              <a:t>Produzir e </a:t>
            </a:r>
            <a:r>
              <a:rPr lang="pt-BR" dirty="0"/>
              <a:t>manter o catálogo de </a:t>
            </a:r>
            <a:r>
              <a:rPr lang="pt-BR" dirty="0" smtClean="0"/>
              <a:t>serviço;</a:t>
            </a:r>
          </a:p>
          <a:p>
            <a:pPr lvl="1"/>
            <a:r>
              <a:rPr lang="pt-BR" dirty="0" smtClean="0"/>
              <a:t>As </a:t>
            </a:r>
            <a:r>
              <a:rPr lang="pt-BR" dirty="0"/>
              <a:t>suas responsabilidades estão relacionadas a garantir a execução das atividades citadas acima. </a:t>
            </a:r>
          </a:p>
          <a:p>
            <a:endParaRPr lang="pt-BR" dirty="0" smtClean="0"/>
          </a:p>
          <a:p>
            <a:r>
              <a:rPr lang="pt-BR" sz="2800" dirty="0" smtClean="0"/>
              <a:t>Um </a:t>
            </a:r>
            <a:r>
              <a:rPr lang="pt-BR" sz="2800" dirty="0"/>
              <a:t>forte candidato a assumir este papel seria o cargo de Gerente da Central de Serviços. Como esta função está em constante relacionamento com os clientes da TI, é comum assumir a responsabilidade de manter o catálogo de </a:t>
            </a:r>
            <a:r>
              <a:rPr lang="pt-BR" sz="2800" dirty="0" smtClean="0"/>
              <a:t>serviço</a:t>
            </a:r>
            <a:r>
              <a:rPr lang="pt-B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49262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Desenho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82874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00"/>
                </a:solidFill>
              </a:rPr>
              <a:t>Processos</a:t>
            </a:r>
            <a:r>
              <a:rPr lang="pt-BR" dirty="0" smtClean="0">
                <a:solidFill>
                  <a:srgbClr val="FFFFFF"/>
                </a:solidFill>
              </a:rPr>
              <a:t>:</a:t>
            </a:r>
          </a:p>
          <a:p>
            <a:pPr lvl="1"/>
            <a:r>
              <a:rPr lang="pt-BR" dirty="0">
                <a:solidFill>
                  <a:schemeClr val="accent2"/>
                </a:solidFill>
              </a:rPr>
              <a:t>Gerenciamento de Nível de Serviço</a:t>
            </a:r>
            <a:r>
              <a:rPr lang="pt-BR" dirty="0"/>
              <a:t>;</a:t>
            </a:r>
          </a:p>
          <a:p>
            <a:pPr lvl="1"/>
            <a:r>
              <a:rPr lang="pt-BR" dirty="0">
                <a:solidFill>
                  <a:schemeClr val="accent2"/>
                </a:solidFill>
              </a:rPr>
              <a:t>Gerenciamento do Catálogo de Serviço</a:t>
            </a:r>
            <a:r>
              <a:rPr lang="pt-BR" dirty="0"/>
              <a:t>;</a:t>
            </a:r>
          </a:p>
          <a:p>
            <a:pPr lvl="1"/>
            <a:r>
              <a:rPr lang="pt-BR" dirty="0">
                <a:solidFill>
                  <a:srgbClr val="FFFF00"/>
                </a:solidFill>
              </a:rPr>
              <a:t>Gerenciamento da Disponibilidade</a:t>
            </a:r>
            <a:r>
              <a:rPr lang="pt-BR" dirty="0"/>
              <a:t>;</a:t>
            </a:r>
          </a:p>
          <a:p>
            <a:pPr lvl="1"/>
            <a:r>
              <a:rPr lang="pt-BR" dirty="0"/>
              <a:t>Gerenciamento da Segurança da Informação;</a:t>
            </a:r>
          </a:p>
          <a:p>
            <a:pPr lvl="1"/>
            <a:r>
              <a:rPr lang="pt-BR" dirty="0"/>
              <a:t>Gerenciamento de Fornecedor;</a:t>
            </a:r>
          </a:p>
          <a:p>
            <a:pPr lvl="1"/>
            <a:r>
              <a:rPr lang="pt-BR" dirty="0"/>
              <a:t>Gerenciamento da Capacidade;</a:t>
            </a:r>
          </a:p>
          <a:p>
            <a:pPr lvl="1"/>
            <a:r>
              <a:rPr lang="pt-BR" dirty="0"/>
              <a:t>Gerenciamento da Continuidade do Serviço de TI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41387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Ger.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Disponibilidade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841052"/>
          </a:xfrm>
        </p:spPr>
        <p:txBody>
          <a:bodyPr/>
          <a:lstStyle/>
          <a:p>
            <a:r>
              <a:rPr lang="pt-BR" dirty="0" smtClean="0"/>
              <a:t>Tem como </a:t>
            </a:r>
            <a:r>
              <a:rPr lang="pt-BR" dirty="0"/>
              <a:t>meta assegurar que os serviços sejam entregues dentro dos níveis </a:t>
            </a:r>
            <a:r>
              <a:rPr lang="pt-BR" dirty="0" smtClean="0"/>
              <a:t>acordados;</a:t>
            </a:r>
          </a:p>
          <a:p>
            <a:r>
              <a:rPr lang="pt-BR" dirty="0"/>
              <a:t>Temos que trabalhar com a condição que atingir 100% de disponibilidade não é algo </a:t>
            </a:r>
            <a:r>
              <a:rPr lang="pt-BR" dirty="0" smtClean="0"/>
              <a:t>possível;</a:t>
            </a:r>
          </a:p>
          <a:p>
            <a:r>
              <a:rPr lang="pt-BR" dirty="0"/>
              <a:t>Para ter-se boa disponibilidade nos serviços é preciso planejar e </a:t>
            </a:r>
            <a:r>
              <a:rPr lang="pt-BR" dirty="0" smtClean="0"/>
              <a:t>gerenciar;</a:t>
            </a:r>
          </a:p>
          <a:p>
            <a:r>
              <a:rPr lang="pt-BR" dirty="0" smtClean="0"/>
              <a:t>Somente comprar </a:t>
            </a:r>
            <a:r>
              <a:rPr lang="pt-BR" dirty="0"/>
              <a:t>a última tecnologia não é sinônimo de alta disponibilidade.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4425120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Ger.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Disponibilidade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965701"/>
          </a:xfrm>
        </p:spPr>
        <p:txBody>
          <a:bodyPr/>
          <a:lstStyle/>
          <a:p>
            <a:r>
              <a:rPr lang="pt-BR" dirty="0" smtClean="0"/>
              <a:t>Objetivos:</a:t>
            </a:r>
          </a:p>
          <a:p>
            <a:pPr lvl="1"/>
            <a:r>
              <a:rPr lang="pt-BR" sz="2100" dirty="0"/>
              <a:t>Produzir e manter um planejamento de disponibilidade apropriado e atualizado, que reflita as necessidades atuais e futuras do negócio;</a:t>
            </a:r>
          </a:p>
          <a:p>
            <a:pPr lvl="1"/>
            <a:r>
              <a:rPr lang="pt-BR" sz="2100" dirty="0"/>
              <a:t>Proporcionar aconselhamento para todas as outras áreas do negócio e da TI sobre todos os assuntos relacionados à disponibilidade;</a:t>
            </a:r>
          </a:p>
          <a:p>
            <a:pPr lvl="1"/>
            <a:r>
              <a:rPr lang="pt-BR" sz="2100" dirty="0"/>
              <a:t>Gerenciar recursos e serviços relacionados ao desempenho da disponibilidade, para assegurar que </a:t>
            </a:r>
            <a:r>
              <a:rPr lang="pt-BR" sz="2100" dirty="0" smtClean="0"/>
              <a:t>o atingido exceda os </a:t>
            </a:r>
            <a:r>
              <a:rPr lang="pt-BR" sz="2100" dirty="0"/>
              <a:t>objetivos acordados;</a:t>
            </a:r>
          </a:p>
          <a:p>
            <a:pPr lvl="1"/>
            <a:r>
              <a:rPr lang="pt-BR" sz="2100" dirty="0"/>
              <a:t>Avaliar o impacto de todas as mudanças no planejamento de disponibilidade;</a:t>
            </a:r>
          </a:p>
          <a:p>
            <a:pPr lvl="1"/>
            <a:r>
              <a:rPr lang="pt-BR" sz="2100" dirty="0"/>
              <a:t>Assegurar que medidas proativas para melhorar a disponibilidade do negócio sejam implantadas sempre que o custo se justifique</a:t>
            </a:r>
            <a:r>
              <a:rPr lang="pt-BR" sz="2100" dirty="0" smtClean="0"/>
              <a:t>.</a:t>
            </a:r>
            <a:endParaRPr lang="pt-BR" sz="2100" dirty="0"/>
          </a:p>
        </p:txBody>
      </p:sp>
    </p:spTree>
    <p:extLst>
      <p:ext uri="{BB962C8B-B14F-4D97-AF65-F5344CB8AC3E}">
        <p14:creationId xmlns:p14="http://schemas.microsoft.com/office/powerpoint/2010/main" val="2123148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Desenho de 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4" name="Imagem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340768"/>
            <a:ext cx="4896544" cy="489654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0166758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Ger.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Disponibilidade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717941"/>
          </a:xfrm>
        </p:spPr>
        <p:txBody>
          <a:bodyPr/>
          <a:lstStyle/>
          <a:p>
            <a:r>
              <a:rPr lang="pt-BR" dirty="0" smtClean="0"/>
              <a:t>É </a:t>
            </a:r>
            <a:r>
              <a:rPr lang="pt-BR" dirty="0"/>
              <a:t>completado por dois níveis interconectados: </a:t>
            </a:r>
          </a:p>
          <a:p>
            <a:pPr lvl="1"/>
            <a:r>
              <a:rPr lang="pt-BR" dirty="0">
                <a:solidFill>
                  <a:srgbClr val="FFFF00"/>
                </a:solidFill>
              </a:rPr>
              <a:t>Disponibilidade do Serviço</a:t>
            </a:r>
            <a:r>
              <a:rPr lang="pt-BR" dirty="0"/>
              <a:t>: envolve todos os aspectos da disponibilidade e indisponibilidade do serviço, e impacto da disponibilidade do componente ou potencial impacto da indisponibilidade de um componente na disponibilidade do serviço;</a:t>
            </a:r>
          </a:p>
          <a:p>
            <a:pPr lvl="1"/>
            <a:r>
              <a:rPr lang="pt-BR" dirty="0">
                <a:solidFill>
                  <a:srgbClr val="FFFF00"/>
                </a:solidFill>
              </a:rPr>
              <a:t>Disponibilidade do Componente</a:t>
            </a:r>
            <a:r>
              <a:rPr lang="pt-BR" dirty="0" smtClean="0"/>
              <a:t>: </a:t>
            </a:r>
            <a:r>
              <a:rPr lang="pt-BR" dirty="0"/>
              <a:t>envolve todos os aspectos na disponibilidade ou indisponibilidade do componente.</a:t>
            </a:r>
          </a:p>
        </p:txBody>
      </p:sp>
    </p:spTree>
    <p:extLst>
      <p:ext uri="{BB962C8B-B14F-4D97-AF65-F5344CB8AC3E}">
        <p14:creationId xmlns:p14="http://schemas.microsoft.com/office/powerpoint/2010/main" val="21179526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Ger.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Disponibilidade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2339102"/>
          </a:xfrm>
        </p:spPr>
        <p:txBody>
          <a:bodyPr/>
          <a:lstStyle/>
          <a:p>
            <a:r>
              <a:rPr lang="pt-BR" dirty="0" smtClean="0"/>
              <a:t>Aspectos envolvidos na disponibilidade:</a:t>
            </a:r>
          </a:p>
          <a:p>
            <a:pPr lvl="1"/>
            <a:r>
              <a:rPr lang="pt-BR" dirty="0" smtClean="0"/>
              <a:t>Disponibilidade (</a:t>
            </a:r>
            <a:r>
              <a:rPr lang="pt-BR" i="1" dirty="0" err="1" smtClean="0"/>
              <a:t>Availability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/>
              <a:t>Confiabilidade (</a:t>
            </a:r>
            <a:r>
              <a:rPr lang="pt-BR" i="1" dirty="0" err="1" smtClean="0"/>
              <a:t>Reliability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/>
              <a:t>Sustentabilidade (</a:t>
            </a:r>
            <a:r>
              <a:rPr lang="pt-BR" i="1" dirty="0" err="1" smtClean="0"/>
              <a:t>Maintainability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/>
              <a:t>Funcionalidade (</a:t>
            </a:r>
            <a:r>
              <a:rPr lang="pt-BR" i="1" dirty="0" err="1" smtClean="0"/>
              <a:t>Serviceability</a:t>
            </a:r>
            <a:r>
              <a:rPr lang="pt-BR" dirty="0" smtClean="0"/>
              <a:t>);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940133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Ger.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Disponibilidade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2339102"/>
          </a:xfrm>
        </p:spPr>
        <p:txBody>
          <a:bodyPr/>
          <a:lstStyle/>
          <a:p>
            <a:r>
              <a:rPr lang="pt-BR" dirty="0" smtClean="0"/>
              <a:t>Aspectos envolvidos na disponibilidade: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Disponibilidade</a:t>
            </a:r>
            <a:r>
              <a:rPr lang="pt-BR" dirty="0" smtClean="0"/>
              <a:t> (</a:t>
            </a:r>
            <a:r>
              <a:rPr lang="pt-BR" i="1" dirty="0" err="1" smtClean="0"/>
              <a:t>Availability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/>
              <a:t>Confiabilidade (</a:t>
            </a:r>
            <a:r>
              <a:rPr lang="pt-BR" i="1" dirty="0" err="1" smtClean="0"/>
              <a:t>Reliability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/>
              <a:t>Sustentabilidade (</a:t>
            </a:r>
            <a:r>
              <a:rPr lang="pt-BR" i="1" dirty="0" err="1" smtClean="0"/>
              <a:t>Maintainability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/>
              <a:t>Funcionalidade (</a:t>
            </a:r>
            <a:r>
              <a:rPr lang="pt-BR" i="1" dirty="0" err="1" smtClean="0"/>
              <a:t>Serviceability</a:t>
            </a:r>
            <a:r>
              <a:rPr lang="pt-BR" dirty="0" smtClean="0"/>
              <a:t>);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799182" y="4077072"/>
            <a:ext cx="7937015" cy="1584176"/>
          </a:xfrm>
          <a:prstGeom prst="wedgeRoundRectCallout">
            <a:avLst>
              <a:gd name="adj1" fmla="val -45407"/>
              <a:gd name="adj2" fmla="val -16806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 smtClean="0"/>
              <a:t>Refere-se à </a:t>
            </a:r>
            <a:r>
              <a:rPr lang="pt-BR" sz="2400" dirty="0"/>
              <a:t>habilidade de um serviço, componente ou item de configuração executar sua função acordada quando </a:t>
            </a:r>
            <a:r>
              <a:rPr lang="pt-BR" sz="2400" dirty="0" smtClean="0"/>
              <a:t>requerida.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499075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Ger.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Disponibilidade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2339102"/>
          </a:xfrm>
        </p:spPr>
        <p:txBody>
          <a:bodyPr/>
          <a:lstStyle/>
          <a:p>
            <a:r>
              <a:rPr lang="pt-BR" dirty="0" smtClean="0"/>
              <a:t>Aspectos envolvidos na disponibilidade:</a:t>
            </a:r>
          </a:p>
          <a:p>
            <a:pPr lvl="1"/>
            <a:r>
              <a:rPr lang="pt-BR" dirty="0" smtClean="0"/>
              <a:t>Disponibilidade (</a:t>
            </a:r>
            <a:r>
              <a:rPr lang="pt-BR" i="1" dirty="0" err="1" smtClean="0"/>
              <a:t>Availability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Confiabilidade</a:t>
            </a:r>
            <a:r>
              <a:rPr lang="pt-BR" dirty="0" smtClean="0"/>
              <a:t> (</a:t>
            </a:r>
            <a:r>
              <a:rPr lang="pt-BR" i="1" dirty="0" err="1" smtClean="0"/>
              <a:t>Reliability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/>
              <a:t>Sustentabilidade (</a:t>
            </a:r>
            <a:r>
              <a:rPr lang="pt-BR" i="1" dirty="0" err="1" smtClean="0"/>
              <a:t>Maintainability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/>
              <a:t>Funcionalidade (</a:t>
            </a:r>
            <a:r>
              <a:rPr lang="pt-BR" i="1" dirty="0" err="1" smtClean="0"/>
              <a:t>Serviceability</a:t>
            </a:r>
            <a:r>
              <a:rPr lang="pt-BR" dirty="0" smtClean="0"/>
              <a:t>);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799182" y="4077072"/>
            <a:ext cx="7937015" cy="1584176"/>
          </a:xfrm>
          <a:prstGeom prst="wedgeRoundRectCallout">
            <a:avLst>
              <a:gd name="adj1" fmla="val -45669"/>
              <a:gd name="adj2" fmla="val -13789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 smtClean="0"/>
              <a:t>É a </a:t>
            </a:r>
            <a:r>
              <a:rPr lang="pt-BR" sz="2400" dirty="0"/>
              <a:t>medida de quanto tempo um serviço, componente ou item de configuração pode executar sua função acordada sem interrupção. Depende muito da qualidade do </a:t>
            </a:r>
            <a:r>
              <a:rPr lang="pt-BR" sz="2400" i="1" dirty="0"/>
              <a:t>hardware</a:t>
            </a:r>
            <a:r>
              <a:rPr lang="pt-BR" sz="2400" dirty="0"/>
              <a:t> ou </a:t>
            </a:r>
            <a:r>
              <a:rPr lang="pt-BR" sz="2400" i="1" dirty="0" smtClean="0"/>
              <a:t>software.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5174637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Ger.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Disponibilidade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2339102"/>
          </a:xfrm>
        </p:spPr>
        <p:txBody>
          <a:bodyPr/>
          <a:lstStyle/>
          <a:p>
            <a:r>
              <a:rPr lang="pt-BR" dirty="0" smtClean="0"/>
              <a:t>Aspectos envolvidos na disponibilidade:</a:t>
            </a:r>
          </a:p>
          <a:p>
            <a:pPr lvl="1"/>
            <a:r>
              <a:rPr lang="pt-BR" dirty="0" smtClean="0"/>
              <a:t>Disponibilidade (</a:t>
            </a:r>
            <a:r>
              <a:rPr lang="pt-BR" i="1" dirty="0" err="1" smtClean="0"/>
              <a:t>Availability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/>
              <a:t>Confiabilidade (</a:t>
            </a:r>
            <a:r>
              <a:rPr lang="pt-BR" i="1" dirty="0" err="1" smtClean="0"/>
              <a:t>Reliability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Sustentabilidade</a:t>
            </a:r>
            <a:r>
              <a:rPr lang="pt-BR" dirty="0" smtClean="0"/>
              <a:t> (</a:t>
            </a:r>
            <a:r>
              <a:rPr lang="pt-BR" i="1" dirty="0" err="1" smtClean="0"/>
              <a:t>Maintainability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/>
              <a:t>Funcionalidade (</a:t>
            </a:r>
            <a:r>
              <a:rPr lang="pt-BR" i="1" dirty="0" err="1" smtClean="0"/>
              <a:t>Serviceability</a:t>
            </a:r>
            <a:r>
              <a:rPr lang="pt-BR" dirty="0" smtClean="0"/>
              <a:t>);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740240" y="4149080"/>
            <a:ext cx="7937015" cy="2088232"/>
          </a:xfrm>
          <a:prstGeom prst="wedgeRoundRectCallout">
            <a:avLst>
              <a:gd name="adj1" fmla="val -45145"/>
              <a:gd name="adj2" fmla="val -9809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 smtClean="0"/>
              <a:t>Mede a </a:t>
            </a:r>
            <a:r>
              <a:rPr lang="pt-BR" sz="2400" dirty="0"/>
              <a:t>rapidez que um serviço, componente ou item de configuração consegue ser restaurado para o seu estado normal após uma falha. Para obter-se sustentabilidade é necessário que a equipe de TI esteja preparada para suportar o serviço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4480249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Ger.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Disponibilidade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2339102"/>
          </a:xfrm>
        </p:spPr>
        <p:txBody>
          <a:bodyPr/>
          <a:lstStyle/>
          <a:p>
            <a:r>
              <a:rPr lang="pt-BR" dirty="0" smtClean="0"/>
              <a:t>Aspectos envolvidos na disponibilidade:</a:t>
            </a:r>
          </a:p>
          <a:p>
            <a:pPr lvl="1"/>
            <a:r>
              <a:rPr lang="pt-BR" dirty="0" smtClean="0"/>
              <a:t>Disponibilidade (</a:t>
            </a:r>
            <a:r>
              <a:rPr lang="pt-BR" i="1" dirty="0" err="1" smtClean="0"/>
              <a:t>Availability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/>
              <a:t>Confiabilidade (</a:t>
            </a:r>
            <a:r>
              <a:rPr lang="pt-BR" i="1" dirty="0" err="1" smtClean="0"/>
              <a:t>Reliability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/>
              <a:t>Sustentabilidade (</a:t>
            </a:r>
            <a:r>
              <a:rPr lang="pt-BR" i="1" dirty="0" err="1" smtClean="0"/>
              <a:t>Maintainability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Funcionalidade</a:t>
            </a:r>
            <a:r>
              <a:rPr lang="pt-BR" dirty="0" smtClean="0"/>
              <a:t> (</a:t>
            </a:r>
            <a:r>
              <a:rPr lang="pt-BR" i="1" dirty="0" err="1" smtClean="0"/>
              <a:t>Serviceability</a:t>
            </a:r>
            <a:r>
              <a:rPr lang="pt-BR" dirty="0" smtClean="0"/>
              <a:t>);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740240" y="4149080"/>
            <a:ext cx="7937015" cy="2088232"/>
          </a:xfrm>
          <a:prstGeom prst="wedgeRoundRectCallout">
            <a:avLst>
              <a:gd name="adj1" fmla="val -44359"/>
              <a:gd name="adj2" fmla="val -7420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 smtClean="0"/>
              <a:t>É a </a:t>
            </a:r>
            <a:r>
              <a:rPr lang="pt-BR" sz="2400" dirty="0"/>
              <a:t>habilidade de um fornecedor externo em atender os termos de seu contrato. Frequentemente este contrato irá incluir níveis acordados de disponibilidade, confiabilidade e sustentabilidade para suportar um serviço ou componente que ele entrega. </a:t>
            </a:r>
          </a:p>
        </p:txBody>
      </p:sp>
    </p:spTree>
    <p:extLst>
      <p:ext uri="{BB962C8B-B14F-4D97-AF65-F5344CB8AC3E}">
        <p14:creationId xmlns:p14="http://schemas.microsoft.com/office/powerpoint/2010/main" val="18821891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Ger.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Disponibilidade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pSp>
        <p:nvGrpSpPr>
          <p:cNvPr id="16" name="Grupo 15"/>
          <p:cNvGrpSpPr/>
          <p:nvPr/>
        </p:nvGrpSpPr>
        <p:grpSpPr>
          <a:xfrm>
            <a:off x="381000" y="1196752"/>
            <a:ext cx="8361861" cy="4984546"/>
            <a:chOff x="674635" y="1196752"/>
            <a:chExt cx="8361861" cy="4984546"/>
          </a:xfrm>
        </p:grpSpPr>
        <p:sp>
          <p:nvSpPr>
            <p:cNvPr id="8" name="Retângulo 7"/>
            <p:cNvSpPr/>
            <p:nvPr/>
          </p:nvSpPr>
          <p:spPr bwMode="auto">
            <a:xfrm>
              <a:off x="1043608" y="1196752"/>
              <a:ext cx="6840760" cy="720080"/>
            </a:xfrm>
            <a:prstGeom prst="rect">
              <a:avLst/>
            </a:prstGeom>
            <a:solidFill>
              <a:schemeClr val="tx1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9" name="Retângulo 8"/>
            <p:cNvSpPr/>
            <p:nvPr/>
          </p:nvSpPr>
          <p:spPr bwMode="auto">
            <a:xfrm>
              <a:off x="982184" y="2369830"/>
              <a:ext cx="6840760" cy="1152128"/>
            </a:xfrm>
            <a:prstGeom prst="rect">
              <a:avLst/>
            </a:prstGeom>
            <a:solidFill>
              <a:schemeClr val="tx1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10" name="Retângulo 9"/>
            <p:cNvSpPr/>
            <p:nvPr/>
          </p:nvSpPr>
          <p:spPr bwMode="auto">
            <a:xfrm>
              <a:off x="693812" y="3897655"/>
              <a:ext cx="5534372" cy="1152128"/>
            </a:xfrm>
            <a:prstGeom prst="rect">
              <a:avLst/>
            </a:prstGeom>
            <a:solidFill>
              <a:schemeClr val="tx1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11" name="Retângulo 10"/>
            <p:cNvSpPr/>
            <p:nvPr/>
          </p:nvSpPr>
          <p:spPr bwMode="auto">
            <a:xfrm>
              <a:off x="3584670" y="5128090"/>
              <a:ext cx="4958308" cy="1022034"/>
            </a:xfrm>
            <a:prstGeom prst="rect">
              <a:avLst/>
            </a:prstGeom>
            <a:solidFill>
              <a:schemeClr val="tx1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635" y="1201788"/>
              <a:ext cx="7974241" cy="4979510"/>
            </a:xfrm>
            <a:prstGeom prst="rect">
              <a:avLst/>
            </a:prstGeom>
          </p:spPr>
        </p:pic>
        <p:sp>
          <p:nvSpPr>
            <p:cNvPr id="13" name="CaixaDeTexto 12"/>
            <p:cNvSpPr txBox="1"/>
            <p:nvPr/>
          </p:nvSpPr>
          <p:spPr>
            <a:xfrm>
              <a:off x="4318251" y="1959764"/>
              <a:ext cx="16385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>
                  <a:solidFill>
                    <a:srgbClr val="FFFF00"/>
                  </a:solidFill>
                </a:rPr>
                <a:t>Disponibilidade</a:t>
              </a:r>
              <a:endParaRPr lang="pt-BR" dirty="0">
                <a:solidFill>
                  <a:srgbClr val="FFFF00"/>
                </a:solidFill>
              </a:endParaRPr>
            </a:p>
          </p:txBody>
        </p:sp>
        <p:sp>
          <p:nvSpPr>
            <p:cNvPr id="14" name="CaixaDeTexto 13"/>
            <p:cNvSpPr txBox="1"/>
            <p:nvPr/>
          </p:nvSpPr>
          <p:spPr>
            <a:xfrm>
              <a:off x="2483768" y="3542942"/>
              <a:ext cx="39275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>
                  <a:solidFill>
                    <a:srgbClr val="FFFF00"/>
                  </a:solidFill>
                </a:rPr>
                <a:t>Confiabilidade + Sustentabilidade (ANO)</a:t>
              </a:r>
              <a:endParaRPr lang="pt-BR" dirty="0">
                <a:solidFill>
                  <a:srgbClr val="FFFF00"/>
                </a:solidFill>
              </a:endParaRPr>
            </a:p>
          </p:txBody>
        </p:sp>
        <p:sp>
          <p:nvSpPr>
            <p:cNvPr id="15" name="CaixaDeTexto 14"/>
            <p:cNvSpPr txBox="1"/>
            <p:nvPr/>
          </p:nvSpPr>
          <p:spPr>
            <a:xfrm>
              <a:off x="7401337" y="3897655"/>
              <a:ext cx="163515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>
                  <a:solidFill>
                    <a:srgbClr val="FFFF00"/>
                  </a:solidFill>
                </a:rPr>
                <a:t>Funcionalidade de um serviço (contratos)</a:t>
              </a:r>
              <a:endParaRPr lang="pt-BR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51312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Ger.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Disponibilidade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256550"/>
          </a:xfrm>
        </p:spPr>
        <p:txBody>
          <a:bodyPr/>
          <a:lstStyle/>
          <a:p>
            <a:r>
              <a:rPr lang="pt-BR" dirty="0" smtClean="0"/>
              <a:t>Responsável: </a:t>
            </a:r>
            <a:r>
              <a:rPr lang="pt-BR" dirty="0" smtClean="0">
                <a:solidFill>
                  <a:srgbClr val="FFFF00"/>
                </a:solidFill>
              </a:rPr>
              <a:t>Gerente de Disponibilidade</a:t>
            </a:r>
            <a:r>
              <a:rPr lang="pt-BR" dirty="0" smtClean="0"/>
              <a:t>:</a:t>
            </a:r>
            <a:endParaRPr lang="pt-BR" dirty="0"/>
          </a:p>
          <a:p>
            <a:pPr lvl="1"/>
            <a:r>
              <a:rPr lang="pt-BR" sz="2100" dirty="0"/>
              <a:t>Garantir que todos os serviços existentes entregam os níveis de disponibilidade </a:t>
            </a:r>
            <a:r>
              <a:rPr lang="pt-BR" sz="2100" dirty="0" smtClean="0"/>
              <a:t>dos </a:t>
            </a:r>
            <a:r>
              <a:rPr lang="pt-BR" sz="2100" dirty="0" err="1" smtClean="0"/>
              <a:t>ANSs</a:t>
            </a:r>
            <a:r>
              <a:rPr lang="pt-BR" sz="2100" dirty="0" smtClean="0"/>
              <a:t>; Monitorar a disponibilidade;</a:t>
            </a:r>
            <a:endParaRPr lang="pt-BR" sz="2100" dirty="0"/>
          </a:p>
          <a:p>
            <a:pPr lvl="1"/>
            <a:r>
              <a:rPr lang="pt-BR" sz="2100" dirty="0"/>
              <a:t>Garantir que todos os novos serviços são desenhados para entregar o nível de disponibilidade requerido pelo </a:t>
            </a:r>
            <a:r>
              <a:rPr lang="pt-BR" sz="2100" dirty="0" smtClean="0"/>
              <a:t>negócio; Participar do desenho e da infra para suportar o serviço;</a:t>
            </a:r>
            <a:endParaRPr lang="pt-BR" sz="2100" dirty="0"/>
          </a:p>
          <a:p>
            <a:pPr lvl="1"/>
            <a:r>
              <a:rPr lang="pt-BR" sz="2100" dirty="0"/>
              <a:t>Fornecer suporte na investigação de diagnósticos para todos os incidentes e problemas que causam indisponibilidade no serviço e em outros componentes;</a:t>
            </a:r>
          </a:p>
          <a:p>
            <a:pPr lvl="1"/>
            <a:r>
              <a:rPr lang="pt-BR" sz="2100" dirty="0"/>
              <a:t>Participar do comitê consultivo de mudanças quando este envolver aspectos de disponibilidade;</a:t>
            </a:r>
          </a:p>
          <a:p>
            <a:pPr lvl="1"/>
            <a:r>
              <a:rPr lang="pt-BR" sz="2100" dirty="0"/>
              <a:t>Apoiar o processo de Gerenciamento da Segurança da Informação e Gerenciamento da Continuidade no que se refere à gestão de riscos.</a:t>
            </a:r>
          </a:p>
        </p:txBody>
      </p:sp>
    </p:spTree>
    <p:extLst>
      <p:ext uri="{BB962C8B-B14F-4D97-AF65-F5344CB8AC3E}">
        <p14:creationId xmlns:p14="http://schemas.microsoft.com/office/powerpoint/2010/main" val="22307131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Desenho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82874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00"/>
                </a:solidFill>
              </a:rPr>
              <a:t>Processos</a:t>
            </a:r>
            <a:r>
              <a:rPr lang="pt-BR" dirty="0" smtClean="0">
                <a:solidFill>
                  <a:srgbClr val="FFFFFF"/>
                </a:solidFill>
              </a:rPr>
              <a:t>:</a:t>
            </a:r>
          </a:p>
          <a:p>
            <a:pPr lvl="1"/>
            <a:r>
              <a:rPr lang="pt-BR" dirty="0">
                <a:solidFill>
                  <a:schemeClr val="accent2"/>
                </a:solidFill>
              </a:rPr>
              <a:t>Gerenciamento de Nível de Serviço</a:t>
            </a:r>
            <a:r>
              <a:rPr lang="pt-BR" dirty="0"/>
              <a:t>;</a:t>
            </a:r>
          </a:p>
          <a:p>
            <a:pPr lvl="1"/>
            <a:r>
              <a:rPr lang="pt-BR" dirty="0">
                <a:solidFill>
                  <a:schemeClr val="accent2"/>
                </a:solidFill>
              </a:rPr>
              <a:t>Gerenciamento do Catálogo de Serviço</a:t>
            </a:r>
            <a:r>
              <a:rPr lang="pt-BR" dirty="0"/>
              <a:t>;</a:t>
            </a:r>
          </a:p>
          <a:p>
            <a:pPr lvl="1"/>
            <a:r>
              <a:rPr lang="pt-BR" dirty="0">
                <a:solidFill>
                  <a:schemeClr val="accent2"/>
                </a:solidFill>
              </a:rPr>
              <a:t>Gerenciamento da Disponibilidade</a:t>
            </a:r>
            <a:r>
              <a:rPr lang="pt-BR" dirty="0"/>
              <a:t>;</a:t>
            </a:r>
          </a:p>
          <a:p>
            <a:pPr lvl="1"/>
            <a:r>
              <a:rPr lang="pt-BR" dirty="0">
                <a:solidFill>
                  <a:srgbClr val="FFFF00"/>
                </a:solidFill>
              </a:rPr>
              <a:t>Gerenciamento da Segurança da Informação</a:t>
            </a:r>
            <a:r>
              <a:rPr lang="pt-BR" dirty="0"/>
              <a:t>;</a:t>
            </a:r>
          </a:p>
          <a:p>
            <a:pPr lvl="1"/>
            <a:r>
              <a:rPr lang="pt-BR" dirty="0"/>
              <a:t>Gerenciamento de Fornecedor;</a:t>
            </a:r>
          </a:p>
          <a:p>
            <a:pPr lvl="1"/>
            <a:r>
              <a:rPr lang="pt-BR" dirty="0"/>
              <a:t>Gerenciamento da Capacidade;</a:t>
            </a:r>
          </a:p>
          <a:p>
            <a:pPr lvl="1"/>
            <a:r>
              <a:rPr lang="pt-BR" dirty="0"/>
              <a:t>Gerenciamento da Continuidade do Serviço de TI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534114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Ger.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Segurança Inform.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2856167"/>
          </a:xfrm>
        </p:spPr>
        <p:txBody>
          <a:bodyPr/>
          <a:lstStyle/>
          <a:p>
            <a:r>
              <a:rPr lang="pt-BR" dirty="0" smtClean="0"/>
              <a:t>Visa controlar </a:t>
            </a:r>
            <a:r>
              <a:rPr lang="pt-BR" dirty="0"/>
              <a:t>a provisão de informações e evitar seu uso </a:t>
            </a:r>
            <a:r>
              <a:rPr lang="pt-BR" dirty="0" smtClean="0"/>
              <a:t>não-autorizado;</a:t>
            </a:r>
          </a:p>
          <a:p>
            <a:r>
              <a:rPr lang="pt-BR" dirty="0" smtClean="0"/>
              <a:t>Produzir a Política de Segurança da Informação;</a:t>
            </a:r>
          </a:p>
          <a:p>
            <a:r>
              <a:rPr lang="pt-BR" dirty="0" smtClean="0"/>
              <a:t>Eventualmente o ambiente externo impõe requisitos de segurança que devem ser cumpridos.</a:t>
            </a:r>
          </a:p>
        </p:txBody>
      </p:sp>
    </p:spTree>
    <p:extLst>
      <p:ext uri="{BB962C8B-B14F-4D97-AF65-F5344CB8AC3E}">
        <p14:creationId xmlns:p14="http://schemas.microsoft.com/office/powerpoint/2010/main" val="7803612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Desenho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318583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Vem após a Estratégia de Serviço;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Proporciona um guia para a criação e manutenção de políticas de TI, arquiteturas e documentos para o desenho de infraestruturas de solução de serviços e processos de TI.</a:t>
            </a:r>
          </a:p>
        </p:txBody>
      </p:sp>
    </p:spTree>
    <p:extLst>
      <p:ext uri="{BB962C8B-B14F-4D97-AF65-F5344CB8AC3E}">
        <p14:creationId xmlns:p14="http://schemas.microsoft.com/office/powerpoint/2010/main" val="31729372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Ger.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Segurança Inform.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395049"/>
          </a:xfrm>
        </p:spPr>
        <p:txBody>
          <a:bodyPr/>
          <a:lstStyle/>
          <a:p>
            <a:r>
              <a:rPr lang="pt-BR" dirty="0" smtClean="0"/>
              <a:t>Objetivos:</a:t>
            </a:r>
          </a:p>
          <a:p>
            <a:pPr lvl="1"/>
            <a:r>
              <a:rPr lang="pt-BR" sz="2400" dirty="0"/>
              <a:t>Garantir que o acesso à informação seja fornecido de maneira correta (confidencialidade dos dados);</a:t>
            </a:r>
          </a:p>
          <a:p>
            <a:pPr lvl="1"/>
            <a:r>
              <a:rPr lang="pt-BR" sz="2400" dirty="0"/>
              <a:t>Garantir que a informação seja entregue completa, precisa e protegida contra a modificação (integridade dos dados);</a:t>
            </a:r>
          </a:p>
          <a:p>
            <a:pPr lvl="1"/>
            <a:r>
              <a:rPr lang="pt-BR" sz="2400" dirty="0"/>
              <a:t>Disponibilizar a informação e deixá-la usável quando requerida, preparando os sistemas de TI para que eles possam resistir aos ataques e fazendo a prevenção a falhas de segurança (disponibilidade dos dados);</a:t>
            </a:r>
          </a:p>
          <a:p>
            <a:pPr lvl="1"/>
            <a:r>
              <a:rPr lang="pt-BR" sz="2400" dirty="0"/>
              <a:t>Garantir a confiabilidade das transações (troca de informações) que existem na corporação e entre parceiros (autenticidade</a:t>
            </a:r>
            <a:r>
              <a:rPr lang="pt-BR" sz="2400" dirty="0" smtClean="0"/>
              <a:t>).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5573230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Ger.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Segurança Inform.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2813078"/>
          </a:xfrm>
        </p:spPr>
        <p:txBody>
          <a:bodyPr/>
          <a:lstStyle/>
          <a:p>
            <a:r>
              <a:rPr lang="pt-BR" dirty="0" smtClean="0"/>
              <a:t>Atividades (baseadas </a:t>
            </a:r>
            <a:r>
              <a:rPr lang="pt-BR" dirty="0"/>
              <a:t>na ISO/IEC </a:t>
            </a:r>
            <a:r>
              <a:rPr lang="pt-BR" dirty="0" smtClean="0"/>
              <a:t>27001):</a:t>
            </a:r>
          </a:p>
          <a:p>
            <a:pPr lvl="1"/>
            <a:r>
              <a:rPr lang="pt-BR" dirty="0" smtClean="0"/>
              <a:t>Controlar;</a:t>
            </a:r>
          </a:p>
          <a:p>
            <a:pPr lvl="1"/>
            <a:r>
              <a:rPr lang="pt-BR" dirty="0" smtClean="0"/>
              <a:t>Planejar;</a:t>
            </a:r>
          </a:p>
          <a:p>
            <a:pPr lvl="1"/>
            <a:r>
              <a:rPr lang="pt-BR" dirty="0" smtClean="0"/>
              <a:t>Implantar;</a:t>
            </a:r>
          </a:p>
          <a:p>
            <a:pPr lvl="1"/>
            <a:r>
              <a:rPr lang="pt-BR" dirty="0" smtClean="0"/>
              <a:t>Avaliar;</a:t>
            </a:r>
          </a:p>
          <a:p>
            <a:pPr lvl="1"/>
            <a:r>
              <a:rPr lang="pt-BR" dirty="0" smtClean="0"/>
              <a:t>Manter.</a:t>
            </a:r>
          </a:p>
        </p:txBody>
      </p:sp>
    </p:spTree>
    <p:extLst>
      <p:ext uri="{BB962C8B-B14F-4D97-AF65-F5344CB8AC3E}">
        <p14:creationId xmlns:p14="http://schemas.microsoft.com/office/powerpoint/2010/main" val="41456395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Ger.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Segurança Inform.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7" name="Seta em curva para a direita 6"/>
          <p:cNvSpPr/>
          <p:nvPr/>
        </p:nvSpPr>
        <p:spPr bwMode="auto">
          <a:xfrm flipH="1">
            <a:off x="4295369" y="1731663"/>
            <a:ext cx="1728192" cy="3513828"/>
          </a:xfrm>
          <a:prstGeom prst="curved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8" name="Seta em curva para a direita 7"/>
          <p:cNvSpPr/>
          <p:nvPr/>
        </p:nvSpPr>
        <p:spPr bwMode="auto">
          <a:xfrm rot="10800000" flipH="1">
            <a:off x="2437674" y="1717096"/>
            <a:ext cx="1728192" cy="3513826"/>
          </a:xfrm>
          <a:prstGeom prst="curved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855209" y="2873844"/>
            <a:ext cx="28663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CONTROLAR: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Organizar;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Estabelecer estrutura;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Alocar responsabilidades.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6110081" y="1412776"/>
            <a:ext cx="26831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PLANEJAR: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ANS; ANO;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Contratos de suporte;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Declaração de políticas.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6110081" y="3861048"/>
            <a:ext cx="265136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IMPLANTAR: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Criar conscientização;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Classificação e registro;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Segurança pessoal;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Segurança física;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Direitos de acesso;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Gestão de incidentes.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661582" y="1412776"/>
            <a:ext cx="142237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MANTER: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Aprender;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Melhorar;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Planejar;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Implantar.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61582" y="4399944"/>
            <a:ext cx="28631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AVALIAR: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Auditorias internas           e externas;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err="1" smtClean="0"/>
              <a:t>Auto-avaliações</a:t>
            </a:r>
            <a:r>
              <a:rPr lang="pt-BR" dirty="0" smtClean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Incidentes de segurança.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55600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Ger. de Segurança Inform.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416320"/>
          </a:xfrm>
        </p:spPr>
        <p:txBody>
          <a:bodyPr/>
          <a:lstStyle/>
          <a:p>
            <a:r>
              <a:rPr lang="pt-BR" dirty="0" smtClean="0"/>
              <a:t>Responsável: </a:t>
            </a:r>
            <a:r>
              <a:rPr lang="pt-BR" dirty="0" smtClean="0">
                <a:solidFill>
                  <a:srgbClr val="FFFF00"/>
                </a:solidFill>
              </a:rPr>
              <a:t>Gerente de Segurança</a:t>
            </a:r>
            <a:r>
              <a:rPr lang="pt-BR" dirty="0" smtClean="0"/>
              <a:t>:</a:t>
            </a:r>
            <a:endParaRPr lang="pt-BR" dirty="0"/>
          </a:p>
          <a:p>
            <a:pPr lvl="1"/>
            <a:r>
              <a:rPr lang="pt-BR" dirty="0"/>
              <a:t>Desenvolver e manter a Política de Segurança da Informação;</a:t>
            </a:r>
          </a:p>
          <a:p>
            <a:pPr lvl="1"/>
            <a:r>
              <a:rPr lang="pt-BR" dirty="0"/>
              <a:t>Comunicar e publicar a Política de Segurança da Informação para todas as partes apropriadas;</a:t>
            </a:r>
          </a:p>
          <a:p>
            <a:pPr lvl="1"/>
            <a:r>
              <a:rPr lang="pt-BR" dirty="0"/>
              <a:t>Garantir que a Política de Segurança da Informação esteja adequada e de fato sendo seguida na organização.</a:t>
            </a:r>
          </a:p>
        </p:txBody>
      </p:sp>
    </p:spTree>
    <p:extLst>
      <p:ext uri="{BB962C8B-B14F-4D97-AF65-F5344CB8AC3E}">
        <p14:creationId xmlns:p14="http://schemas.microsoft.com/office/powerpoint/2010/main" val="23632709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Desenho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82874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00"/>
                </a:solidFill>
              </a:rPr>
              <a:t>Processos</a:t>
            </a:r>
            <a:r>
              <a:rPr lang="pt-BR" dirty="0" smtClean="0">
                <a:solidFill>
                  <a:srgbClr val="FFFFFF"/>
                </a:solidFill>
              </a:rPr>
              <a:t>:</a:t>
            </a:r>
          </a:p>
          <a:p>
            <a:pPr lvl="1"/>
            <a:r>
              <a:rPr lang="pt-BR" dirty="0">
                <a:solidFill>
                  <a:schemeClr val="accent2"/>
                </a:solidFill>
              </a:rPr>
              <a:t>Gerenciamento de Nível de Serviço</a:t>
            </a:r>
            <a:r>
              <a:rPr lang="pt-BR" dirty="0"/>
              <a:t>;</a:t>
            </a:r>
          </a:p>
          <a:p>
            <a:pPr lvl="1"/>
            <a:r>
              <a:rPr lang="pt-BR" dirty="0">
                <a:solidFill>
                  <a:schemeClr val="accent2"/>
                </a:solidFill>
              </a:rPr>
              <a:t>Gerenciamento do Catálogo de Serviço</a:t>
            </a:r>
            <a:r>
              <a:rPr lang="pt-BR" dirty="0"/>
              <a:t>;</a:t>
            </a:r>
          </a:p>
          <a:p>
            <a:pPr lvl="1"/>
            <a:r>
              <a:rPr lang="pt-BR" dirty="0">
                <a:solidFill>
                  <a:schemeClr val="accent2"/>
                </a:solidFill>
              </a:rPr>
              <a:t>Gerenciamento da Disponibilidade</a:t>
            </a:r>
            <a:r>
              <a:rPr lang="pt-BR" dirty="0"/>
              <a:t>;</a:t>
            </a:r>
          </a:p>
          <a:p>
            <a:pPr lvl="1"/>
            <a:r>
              <a:rPr lang="pt-BR" dirty="0">
                <a:solidFill>
                  <a:schemeClr val="accent2"/>
                </a:solidFill>
              </a:rPr>
              <a:t>Gerenciamento da Segurança da Informação</a:t>
            </a:r>
            <a:r>
              <a:rPr lang="pt-BR" dirty="0"/>
              <a:t>;</a:t>
            </a:r>
          </a:p>
          <a:p>
            <a:pPr lvl="1"/>
            <a:r>
              <a:rPr lang="pt-BR" dirty="0">
                <a:solidFill>
                  <a:srgbClr val="FFFF00"/>
                </a:solidFill>
              </a:rPr>
              <a:t>Gerenciamento de Fornecedor</a:t>
            </a:r>
            <a:r>
              <a:rPr lang="pt-BR" dirty="0"/>
              <a:t>;</a:t>
            </a:r>
          </a:p>
          <a:p>
            <a:pPr lvl="1"/>
            <a:r>
              <a:rPr lang="pt-BR" dirty="0"/>
              <a:t>Gerenciamento da Capacidade;</a:t>
            </a:r>
          </a:p>
          <a:p>
            <a:pPr lvl="1"/>
            <a:r>
              <a:rPr lang="pt-BR" dirty="0"/>
              <a:t>Gerenciamento da Continuidade do Serviço de TI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75277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</a:t>
            </a:r>
            <a:r>
              <a:rPr lang="pt-BR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Gerenc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. </a:t>
            </a: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Fornecedor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2757678"/>
          </a:xfrm>
        </p:spPr>
        <p:txBody>
          <a:bodyPr/>
          <a:lstStyle/>
          <a:p>
            <a:r>
              <a:rPr lang="pt-BR" dirty="0"/>
              <a:t>A meta deste processo é aumentar a consciência da entrega dos serviços fornecidos por parceiros e fornecedores externos, e </a:t>
            </a:r>
            <a:r>
              <a:rPr lang="pt-BR" dirty="0" smtClean="0"/>
              <a:t>com </a:t>
            </a:r>
            <a:r>
              <a:rPr lang="pt-BR" dirty="0"/>
              <a:t>isto trazer benefícios ao negócio e à </a:t>
            </a:r>
            <a:r>
              <a:rPr lang="pt-BR" dirty="0" smtClean="0"/>
              <a:t>organização;</a:t>
            </a:r>
          </a:p>
          <a:p>
            <a:r>
              <a:rPr lang="pt-BR" dirty="0" smtClean="0"/>
              <a:t>Nesta fase se </a:t>
            </a:r>
            <a:r>
              <a:rPr lang="pt-BR" dirty="0"/>
              <a:t>precisa identificar e selecionar fornecedores para projetar um novo </a:t>
            </a:r>
            <a:r>
              <a:rPr lang="pt-BR" dirty="0" smtClean="0"/>
              <a:t>serviço.</a:t>
            </a:r>
          </a:p>
        </p:txBody>
      </p:sp>
    </p:spTree>
    <p:extLst>
      <p:ext uri="{BB962C8B-B14F-4D97-AF65-F5344CB8AC3E}">
        <p14:creationId xmlns:p14="http://schemas.microsoft.com/office/powerpoint/2010/main" val="16490855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</a:t>
            </a:r>
            <a:r>
              <a:rPr lang="pt-BR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Gerenc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. </a:t>
            </a: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Fornecedor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542782"/>
          </a:xfrm>
        </p:spPr>
        <p:txBody>
          <a:bodyPr/>
          <a:lstStyle/>
          <a:p>
            <a:r>
              <a:rPr lang="pt-BR" dirty="0" smtClean="0"/>
              <a:t>Objetivos:</a:t>
            </a:r>
          </a:p>
          <a:p>
            <a:pPr lvl="1"/>
            <a:r>
              <a:rPr lang="pt-BR" sz="2400" dirty="0"/>
              <a:t>Obter valor pelo dinheiro em contratos com fornecedores;</a:t>
            </a:r>
          </a:p>
          <a:p>
            <a:pPr lvl="1"/>
            <a:r>
              <a:rPr lang="pt-BR" sz="2400" dirty="0"/>
              <a:t>Assegurar que contratos e acordos com fornecedores estejam alinhados com as necessidades do negócio e com as metas dos </a:t>
            </a:r>
            <a:r>
              <a:rPr lang="pt-BR" sz="2400" dirty="0" err="1" smtClean="0"/>
              <a:t>ANSs</a:t>
            </a:r>
            <a:r>
              <a:rPr lang="pt-BR" sz="2400" dirty="0" smtClean="0"/>
              <a:t> e </a:t>
            </a:r>
            <a:r>
              <a:rPr lang="pt-BR" sz="2400" dirty="0" err="1" smtClean="0"/>
              <a:t>ANOs</a:t>
            </a:r>
            <a:r>
              <a:rPr lang="pt-BR" sz="2400" dirty="0" smtClean="0"/>
              <a:t>;</a:t>
            </a:r>
            <a:endParaRPr lang="pt-BR" sz="2400" dirty="0"/>
          </a:p>
          <a:p>
            <a:pPr lvl="1"/>
            <a:r>
              <a:rPr lang="pt-BR" sz="2400" dirty="0"/>
              <a:t>Gerenciar relações com fornecedores;</a:t>
            </a:r>
          </a:p>
          <a:p>
            <a:pPr lvl="1"/>
            <a:r>
              <a:rPr lang="pt-BR" sz="2400" dirty="0"/>
              <a:t>Gerenciar desempenho de fornecedores;</a:t>
            </a:r>
          </a:p>
          <a:p>
            <a:pPr lvl="1"/>
            <a:r>
              <a:rPr lang="pt-BR" sz="2400" dirty="0"/>
              <a:t>Negociar contratos com fornecedores e gerenciá-los durante seu ciclo de vida;</a:t>
            </a:r>
          </a:p>
          <a:p>
            <a:pPr lvl="1"/>
            <a:r>
              <a:rPr lang="pt-BR" sz="2400" dirty="0"/>
              <a:t>Manter uma política de fornecedores e uma base de dados de fornecedores e contratos (</a:t>
            </a:r>
            <a:r>
              <a:rPr lang="pt-BR" sz="2400" i="1" dirty="0"/>
              <a:t>SCD - </a:t>
            </a:r>
            <a:r>
              <a:rPr lang="pt-BR" sz="2400" i="1" dirty="0" err="1"/>
              <a:t>Supplier</a:t>
            </a:r>
            <a:r>
              <a:rPr lang="pt-BR" sz="2400" i="1" dirty="0"/>
              <a:t> </a:t>
            </a:r>
            <a:r>
              <a:rPr lang="pt-BR" sz="2400" i="1" dirty="0" err="1"/>
              <a:t>and</a:t>
            </a:r>
            <a:r>
              <a:rPr lang="pt-BR" sz="2400" i="1" dirty="0"/>
              <a:t> </a:t>
            </a:r>
            <a:r>
              <a:rPr lang="pt-BR" sz="2400" i="1" dirty="0" err="1"/>
              <a:t>Contract</a:t>
            </a:r>
            <a:r>
              <a:rPr lang="pt-BR" sz="2400" i="1" dirty="0"/>
              <a:t> </a:t>
            </a:r>
            <a:r>
              <a:rPr lang="pt-BR" sz="2400" i="1" dirty="0" err="1"/>
              <a:t>Database</a:t>
            </a:r>
            <a:r>
              <a:rPr lang="pt-BR" sz="2400" dirty="0" smtClean="0"/>
              <a:t>).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1780629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</a:t>
            </a:r>
            <a:r>
              <a:rPr lang="pt-BR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Gerenc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. </a:t>
            </a: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Fornecedor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776692"/>
          </a:xfrm>
        </p:spPr>
        <p:txBody>
          <a:bodyPr/>
          <a:lstStyle/>
          <a:p>
            <a:r>
              <a:rPr lang="pt-BR" dirty="0"/>
              <a:t>Sugere-se que os fornecedores sejam </a:t>
            </a:r>
            <a:r>
              <a:rPr lang="pt-BR" dirty="0">
                <a:solidFill>
                  <a:srgbClr val="FFFF00"/>
                </a:solidFill>
              </a:rPr>
              <a:t>classificados</a:t>
            </a:r>
            <a:r>
              <a:rPr lang="pt-BR" dirty="0"/>
              <a:t> conforme a sua avaliação de risco e impacto, e de valor e importância: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Estratégicos</a:t>
            </a:r>
            <a:r>
              <a:rPr lang="pt-BR" dirty="0" smtClean="0"/>
              <a:t>: </a:t>
            </a:r>
            <a:r>
              <a:rPr lang="pt-BR" dirty="0"/>
              <a:t>que envolvem troca de informação confidencial ou estratégica;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Táticos</a:t>
            </a:r>
            <a:r>
              <a:rPr lang="pt-BR" dirty="0" smtClean="0"/>
              <a:t>: </a:t>
            </a:r>
            <a:r>
              <a:rPr lang="pt-BR" dirty="0"/>
              <a:t>que envolvem atividades comerciais significativas;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Operacionais</a:t>
            </a:r>
            <a:r>
              <a:rPr lang="pt-BR" dirty="0" smtClean="0"/>
              <a:t>: </a:t>
            </a:r>
            <a:r>
              <a:rPr lang="pt-BR" dirty="0"/>
              <a:t>que fornecem serviços ou produtos operacionais;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De </a:t>
            </a:r>
            <a:r>
              <a:rPr lang="pt-BR" i="1" dirty="0" smtClean="0">
                <a:solidFill>
                  <a:srgbClr val="FFFF00"/>
                </a:solidFill>
              </a:rPr>
              <a:t>commodity</a:t>
            </a:r>
            <a:r>
              <a:rPr lang="pt-BR" dirty="0"/>
              <a:t>: fornecedores de papel, cartuchos de tinta </a:t>
            </a:r>
            <a:r>
              <a:rPr lang="pt-BR" dirty="0" err="1"/>
              <a:t>etc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2549006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</a:t>
            </a:r>
            <a:r>
              <a:rPr lang="pt-BR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Gerenc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. </a:t>
            </a: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Fornecedor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pSp>
        <p:nvGrpSpPr>
          <p:cNvPr id="23" name="Grupo 22"/>
          <p:cNvGrpSpPr/>
          <p:nvPr/>
        </p:nvGrpSpPr>
        <p:grpSpPr>
          <a:xfrm>
            <a:off x="539552" y="1379885"/>
            <a:ext cx="5923758" cy="4589692"/>
            <a:chOff x="1034897" y="1656331"/>
            <a:chExt cx="5923758" cy="4589692"/>
          </a:xfrm>
        </p:grpSpPr>
        <p:cxnSp>
          <p:nvCxnSpPr>
            <p:cNvPr id="7" name="Conector de seta reta 6"/>
            <p:cNvCxnSpPr/>
            <p:nvPr/>
          </p:nvCxnSpPr>
          <p:spPr>
            <a:xfrm flipV="1">
              <a:off x="2516544" y="1691146"/>
              <a:ext cx="0" cy="3528392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de seta reta 7"/>
            <p:cNvCxnSpPr/>
            <p:nvPr/>
          </p:nvCxnSpPr>
          <p:spPr>
            <a:xfrm flipV="1">
              <a:off x="2494159" y="5157192"/>
              <a:ext cx="4464496" cy="72008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Elipse 9"/>
            <p:cNvSpPr/>
            <p:nvPr/>
          </p:nvSpPr>
          <p:spPr bwMode="auto">
            <a:xfrm>
              <a:off x="2627784" y="1691146"/>
              <a:ext cx="1512168" cy="1512168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Operacional</a:t>
              </a:r>
            </a:p>
          </p:txBody>
        </p:sp>
        <p:sp>
          <p:nvSpPr>
            <p:cNvPr id="11" name="Elipse 10"/>
            <p:cNvSpPr/>
            <p:nvPr/>
          </p:nvSpPr>
          <p:spPr bwMode="auto">
            <a:xfrm>
              <a:off x="2627784" y="3481222"/>
              <a:ext cx="1512168" cy="1512168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De Commodity</a:t>
              </a:r>
            </a:p>
          </p:txBody>
        </p:sp>
        <p:sp>
          <p:nvSpPr>
            <p:cNvPr id="12" name="Elipse 11"/>
            <p:cNvSpPr/>
            <p:nvPr/>
          </p:nvSpPr>
          <p:spPr bwMode="auto">
            <a:xfrm>
              <a:off x="5292080" y="1656331"/>
              <a:ext cx="1512168" cy="1512168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Estratégico</a:t>
              </a:r>
            </a:p>
          </p:txBody>
        </p:sp>
        <p:sp>
          <p:nvSpPr>
            <p:cNvPr id="13" name="Elipse 12"/>
            <p:cNvSpPr/>
            <p:nvPr/>
          </p:nvSpPr>
          <p:spPr bwMode="auto">
            <a:xfrm>
              <a:off x="5292080" y="3446407"/>
              <a:ext cx="1512168" cy="1512168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Operacional</a:t>
              </a:r>
            </a:p>
          </p:txBody>
        </p:sp>
        <p:sp>
          <p:nvSpPr>
            <p:cNvPr id="14" name="Elipse 13"/>
            <p:cNvSpPr/>
            <p:nvPr/>
          </p:nvSpPr>
          <p:spPr bwMode="auto">
            <a:xfrm>
              <a:off x="3959932" y="2576217"/>
              <a:ext cx="1512168" cy="1512168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Tático</a:t>
              </a:r>
            </a:p>
          </p:txBody>
        </p:sp>
        <p:sp>
          <p:nvSpPr>
            <p:cNvPr id="15" name="CaixaDeTexto 14"/>
            <p:cNvSpPr txBox="1"/>
            <p:nvPr/>
          </p:nvSpPr>
          <p:spPr>
            <a:xfrm>
              <a:off x="1844617" y="2101510"/>
              <a:ext cx="5671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Alto</a:t>
              </a:r>
              <a:endParaRPr lang="pt-BR" dirty="0"/>
            </a:p>
          </p:txBody>
        </p:sp>
        <p:sp>
          <p:nvSpPr>
            <p:cNvPr id="16" name="CaixaDeTexto 15"/>
            <p:cNvSpPr txBox="1"/>
            <p:nvPr/>
          </p:nvSpPr>
          <p:spPr>
            <a:xfrm>
              <a:off x="1723558" y="4052640"/>
              <a:ext cx="688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Baixo</a:t>
              </a:r>
              <a:endParaRPr lang="pt-BR" dirty="0"/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1617953" y="3077075"/>
              <a:ext cx="7938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Médio</a:t>
              </a:r>
              <a:endParaRPr lang="pt-BR" dirty="0"/>
            </a:p>
          </p:txBody>
        </p:sp>
        <p:sp>
          <p:nvSpPr>
            <p:cNvPr id="18" name="CaixaDeTexto 17"/>
            <p:cNvSpPr txBox="1"/>
            <p:nvPr/>
          </p:nvSpPr>
          <p:spPr>
            <a:xfrm>
              <a:off x="5784657" y="5373216"/>
              <a:ext cx="5671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Alto</a:t>
              </a:r>
              <a:endParaRPr lang="pt-BR" dirty="0"/>
            </a:p>
          </p:txBody>
        </p:sp>
        <p:sp>
          <p:nvSpPr>
            <p:cNvPr id="19" name="CaixaDeTexto 18"/>
            <p:cNvSpPr txBox="1"/>
            <p:nvPr/>
          </p:nvSpPr>
          <p:spPr>
            <a:xfrm>
              <a:off x="3059832" y="5373216"/>
              <a:ext cx="688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Baixo</a:t>
              </a:r>
              <a:endParaRPr lang="pt-BR" dirty="0"/>
            </a:p>
          </p:txBody>
        </p:sp>
        <p:sp>
          <p:nvSpPr>
            <p:cNvPr id="20" name="CaixaDeTexto 19"/>
            <p:cNvSpPr txBox="1"/>
            <p:nvPr/>
          </p:nvSpPr>
          <p:spPr>
            <a:xfrm>
              <a:off x="4369442" y="5373216"/>
              <a:ext cx="7938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Médio</a:t>
              </a:r>
              <a:endParaRPr lang="pt-BR" dirty="0"/>
            </a:p>
          </p:txBody>
        </p:sp>
        <p:sp>
          <p:nvSpPr>
            <p:cNvPr id="21" name="CaixaDeTexto 20"/>
            <p:cNvSpPr txBox="1"/>
            <p:nvPr/>
          </p:nvSpPr>
          <p:spPr>
            <a:xfrm rot="16200000">
              <a:off x="-438295" y="3156568"/>
              <a:ext cx="35311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3200" dirty="0" smtClean="0">
                  <a:solidFill>
                    <a:schemeClr val="bg1"/>
                  </a:solidFill>
                </a:rPr>
                <a:t>Valor &amp; Importância</a:t>
              </a:r>
              <a:endParaRPr lang="pt-BR" sz="3200" dirty="0">
                <a:solidFill>
                  <a:schemeClr val="bg1"/>
                </a:solidFill>
              </a:endParaRPr>
            </a:p>
          </p:txBody>
        </p:sp>
        <p:sp>
          <p:nvSpPr>
            <p:cNvPr id="22" name="CaixaDeTexto 21"/>
            <p:cNvSpPr txBox="1"/>
            <p:nvPr/>
          </p:nvSpPr>
          <p:spPr>
            <a:xfrm>
              <a:off x="3273666" y="5661248"/>
              <a:ext cx="288470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3200" dirty="0" smtClean="0">
                  <a:solidFill>
                    <a:schemeClr val="bg1"/>
                  </a:solidFill>
                </a:rPr>
                <a:t>Risco &amp; Impacto</a:t>
              </a:r>
              <a:endParaRPr lang="pt-BR" sz="3200" dirty="0">
                <a:solidFill>
                  <a:schemeClr val="bg1"/>
                </a:solidFill>
              </a:endParaRPr>
            </a:p>
          </p:txBody>
        </p:sp>
      </p:grpSp>
      <p:sp>
        <p:nvSpPr>
          <p:cNvPr id="24" name="Texto explicativo retangular com cantos arredondados 23"/>
          <p:cNvSpPr/>
          <p:nvPr/>
        </p:nvSpPr>
        <p:spPr bwMode="auto">
          <a:xfrm>
            <a:off x="2741279" y="1058786"/>
            <a:ext cx="6167979" cy="2874269"/>
          </a:xfrm>
          <a:prstGeom prst="wedgeRoundRectCallout">
            <a:avLst>
              <a:gd name="adj1" fmla="val -61594"/>
              <a:gd name="adj2" fmla="val 8432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r>
              <a:rPr lang="pt-BR" sz="2000" dirty="0"/>
              <a:t>O Gerenciamento de Fornecedor será baseado na classificação de fornecedores.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Por exemplo: um fornecedor estratégico é gerenciado por alguém da alta direção. Já um fornecedor operacional pode ser por alguém em função de menor escalão.</a:t>
            </a:r>
          </a:p>
          <a:p>
            <a:r>
              <a:rPr lang="pt-BR" sz="2000" dirty="0"/>
              <a:t>Cada fornecedor precisa de um tratamento diferenciado conforme sua importância.</a:t>
            </a:r>
          </a:p>
        </p:txBody>
      </p:sp>
    </p:spTree>
    <p:extLst>
      <p:ext uri="{BB962C8B-B14F-4D97-AF65-F5344CB8AC3E}">
        <p14:creationId xmlns:p14="http://schemas.microsoft.com/office/powerpoint/2010/main" val="41736881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</a:t>
            </a:r>
            <a:r>
              <a:rPr lang="pt-BR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Gerenc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. </a:t>
            </a: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Fornecedor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633576"/>
          </a:xfrm>
        </p:spPr>
        <p:txBody>
          <a:bodyPr/>
          <a:lstStyle/>
          <a:p>
            <a:r>
              <a:rPr lang="pt-BR" dirty="0" smtClean="0"/>
              <a:t>Responsável: </a:t>
            </a:r>
            <a:r>
              <a:rPr lang="pt-BR" dirty="0" smtClean="0">
                <a:solidFill>
                  <a:srgbClr val="FFFF00"/>
                </a:solidFill>
              </a:rPr>
              <a:t>Gerente de Fornecedor</a:t>
            </a:r>
            <a:r>
              <a:rPr lang="pt-BR" dirty="0" smtClean="0"/>
              <a:t>:</a:t>
            </a:r>
            <a:endParaRPr lang="pt-BR" dirty="0"/>
          </a:p>
          <a:p>
            <a:pPr lvl="1"/>
            <a:r>
              <a:rPr lang="pt-BR" sz="2100" dirty="0"/>
              <a:t>Fornecer assistência no desenvolvimento e revisão de </a:t>
            </a:r>
            <a:r>
              <a:rPr lang="pt-BR" sz="2100" dirty="0" err="1"/>
              <a:t>ANSs</a:t>
            </a:r>
            <a:r>
              <a:rPr lang="pt-BR" sz="2100" dirty="0"/>
              <a:t>, contratos, acordos e </a:t>
            </a:r>
            <a:r>
              <a:rPr lang="pt-BR" sz="2100" dirty="0" smtClean="0"/>
              <a:t>outros documentos </a:t>
            </a:r>
            <a:r>
              <a:rPr lang="pt-BR" sz="2100" dirty="0"/>
              <a:t>com terceiros;</a:t>
            </a:r>
          </a:p>
          <a:p>
            <a:pPr lvl="1"/>
            <a:r>
              <a:rPr lang="pt-BR" sz="2100" dirty="0"/>
              <a:t>Manter e revisar o banco de dados de fornecedores e contratos;</a:t>
            </a:r>
          </a:p>
          <a:p>
            <a:pPr lvl="1"/>
            <a:r>
              <a:rPr lang="pt-BR" sz="2100" dirty="0"/>
              <a:t>Avaliar e adquirir novos contratos e fornecedores, e gerenciar a sua categorização;</a:t>
            </a:r>
          </a:p>
          <a:p>
            <a:pPr lvl="1"/>
            <a:r>
              <a:rPr lang="pt-BR" sz="2100" dirty="0"/>
              <a:t>Fazer </a:t>
            </a:r>
            <a:r>
              <a:rPr lang="pt-BR" sz="2100" dirty="0" smtClean="0"/>
              <a:t>revisão regular e </a:t>
            </a:r>
            <a:r>
              <a:rPr lang="pt-BR" sz="2100" dirty="0"/>
              <a:t>avaliação de riscos de todos os fornecedores e contratos;</a:t>
            </a:r>
          </a:p>
          <a:p>
            <a:pPr lvl="1"/>
            <a:r>
              <a:rPr lang="pt-BR" sz="2100" dirty="0"/>
              <a:t>Manter o processo de negociação em disputas contratuais -  garantindo que a disputa seja encerrada com eficiência eficácia</a:t>
            </a:r>
            <a:r>
              <a:rPr lang="pt-BR" sz="2100" dirty="0" smtClean="0"/>
              <a:t>.</a:t>
            </a:r>
            <a:endParaRPr lang="pt-BR" sz="2000" dirty="0"/>
          </a:p>
          <a:p>
            <a:r>
              <a:rPr lang="pt-BR" sz="2800" dirty="0"/>
              <a:t>Um forte candidato a assumir este papel pode ser o Gerente de Nível de Serviço ou o Gerente da Central de Serviços</a:t>
            </a:r>
            <a:r>
              <a:rPr lang="pt-BR" sz="2800" dirty="0" smtClean="0"/>
              <a:t>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7903449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Desenho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676665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Objetivos:</a:t>
            </a:r>
          </a:p>
          <a:p>
            <a:pPr lvl="1"/>
            <a:r>
              <a:rPr lang="pt-BR" sz="2100" dirty="0"/>
              <a:t>Fornecer uma abordagem para o Desenho de Serviços novos ou alterados para a transição para o ambiente de </a:t>
            </a:r>
            <a:r>
              <a:rPr lang="pt-BR" sz="2100" dirty="0" smtClean="0"/>
              <a:t>produção;</a:t>
            </a:r>
            <a:endParaRPr lang="pt-BR" sz="2100" dirty="0"/>
          </a:p>
          <a:p>
            <a:pPr lvl="1"/>
            <a:r>
              <a:rPr lang="pt-BR" sz="2100" dirty="0"/>
              <a:t>Desenhar serviços que estejam alinhados e satisfaçam os objetivos do </a:t>
            </a:r>
            <a:r>
              <a:rPr lang="pt-BR" sz="2100" dirty="0" smtClean="0"/>
              <a:t>negócio e </a:t>
            </a:r>
            <a:r>
              <a:rPr lang="pt-BR" sz="2100" dirty="0"/>
              <a:t>que são desenvolvidos dentro de </a:t>
            </a:r>
            <a:r>
              <a:rPr lang="pt-BR" sz="2100" dirty="0" smtClean="0"/>
              <a:t>um de </a:t>
            </a:r>
            <a:r>
              <a:rPr lang="pt-BR" sz="2100" dirty="0"/>
              <a:t>tempo e </a:t>
            </a:r>
            <a:r>
              <a:rPr lang="pt-BR" sz="2100" dirty="0" smtClean="0"/>
              <a:t>custo;</a:t>
            </a:r>
            <a:endParaRPr lang="pt-BR" sz="2100" dirty="0"/>
          </a:p>
          <a:p>
            <a:pPr lvl="1"/>
            <a:r>
              <a:rPr lang="pt-BR" sz="2100" dirty="0"/>
              <a:t>Desenhar processos eficientes e eficazes para gerenciar o serviço durante seu ciclo de </a:t>
            </a:r>
            <a:r>
              <a:rPr lang="pt-BR" sz="2100" dirty="0" smtClean="0"/>
              <a:t>vida;</a:t>
            </a:r>
            <a:endParaRPr lang="pt-BR" sz="2100" dirty="0"/>
          </a:p>
          <a:p>
            <a:pPr lvl="1"/>
            <a:r>
              <a:rPr lang="pt-BR" sz="2100" dirty="0"/>
              <a:t>Identificar e gerenciar riscos. Alguns riscos já vieram na fase de Estratégia, aqui se faz um mapeamento completo de riscos possíveis;</a:t>
            </a:r>
          </a:p>
          <a:p>
            <a:pPr lvl="1"/>
            <a:r>
              <a:rPr lang="pt-BR" sz="2100" dirty="0"/>
              <a:t>Desenhar uma infraestrutura segura e </a:t>
            </a:r>
            <a:r>
              <a:rPr lang="pt-BR" sz="2100" dirty="0" smtClean="0"/>
              <a:t>tolerante </a:t>
            </a:r>
            <a:r>
              <a:rPr lang="pt-BR" sz="2100" dirty="0"/>
              <a:t>a falhas;</a:t>
            </a:r>
          </a:p>
          <a:p>
            <a:pPr lvl="1"/>
            <a:r>
              <a:rPr lang="pt-BR" sz="2100" dirty="0"/>
              <a:t>Documentar planos, políticas, arquitetura e treinamento da equipe;</a:t>
            </a:r>
          </a:p>
          <a:p>
            <a:pPr lvl="1"/>
            <a:r>
              <a:rPr lang="pt-BR" sz="2100" dirty="0"/>
              <a:t>Contribuir para a melhoria continuada do serviço assegurando que uma qualidade do serviço está sendo implantada no ambiente de produção. </a:t>
            </a:r>
          </a:p>
        </p:txBody>
      </p:sp>
    </p:spTree>
    <p:extLst>
      <p:ext uri="{BB962C8B-B14F-4D97-AF65-F5344CB8AC3E}">
        <p14:creationId xmlns:p14="http://schemas.microsoft.com/office/powerpoint/2010/main" val="10769369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Desenho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82874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00"/>
                </a:solidFill>
              </a:rPr>
              <a:t>Processos</a:t>
            </a:r>
            <a:r>
              <a:rPr lang="pt-BR" dirty="0" smtClean="0">
                <a:solidFill>
                  <a:srgbClr val="FFFFFF"/>
                </a:solidFill>
              </a:rPr>
              <a:t>:</a:t>
            </a:r>
          </a:p>
          <a:p>
            <a:pPr lvl="1"/>
            <a:r>
              <a:rPr lang="pt-BR" dirty="0">
                <a:solidFill>
                  <a:schemeClr val="accent2"/>
                </a:solidFill>
              </a:rPr>
              <a:t>Gerenciamento de Nível de Serviço</a:t>
            </a:r>
            <a:r>
              <a:rPr lang="pt-BR" dirty="0"/>
              <a:t>;</a:t>
            </a:r>
          </a:p>
          <a:p>
            <a:pPr lvl="1"/>
            <a:r>
              <a:rPr lang="pt-BR" dirty="0">
                <a:solidFill>
                  <a:schemeClr val="accent2"/>
                </a:solidFill>
              </a:rPr>
              <a:t>Gerenciamento do Catálogo de Serviço</a:t>
            </a:r>
            <a:r>
              <a:rPr lang="pt-BR" dirty="0"/>
              <a:t>;</a:t>
            </a:r>
          </a:p>
          <a:p>
            <a:pPr lvl="1"/>
            <a:r>
              <a:rPr lang="pt-BR" dirty="0">
                <a:solidFill>
                  <a:schemeClr val="accent2"/>
                </a:solidFill>
              </a:rPr>
              <a:t>Gerenciamento da Disponibilidade</a:t>
            </a:r>
            <a:r>
              <a:rPr lang="pt-BR" dirty="0"/>
              <a:t>;</a:t>
            </a:r>
          </a:p>
          <a:p>
            <a:pPr lvl="1"/>
            <a:r>
              <a:rPr lang="pt-BR" dirty="0">
                <a:solidFill>
                  <a:schemeClr val="accent2"/>
                </a:solidFill>
              </a:rPr>
              <a:t>Gerenciamento da Segurança da Informação</a:t>
            </a:r>
            <a:r>
              <a:rPr lang="pt-BR" dirty="0"/>
              <a:t>;</a:t>
            </a:r>
          </a:p>
          <a:p>
            <a:pPr lvl="1"/>
            <a:r>
              <a:rPr lang="pt-BR" dirty="0">
                <a:solidFill>
                  <a:schemeClr val="accent2"/>
                </a:solidFill>
              </a:rPr>
              <a:t>Gerenciamento de Fornecedor</a:t>
            </a:r>
            <a:r>
              <a:rPr lang="pt-BR" dirty="0"/>
              <a:t>;</a:t>
            </a:r>
          </a:p>
          <a:p>
            <a:pPr lvl="1"/>
            <a:r>
              <a:rPr lang="pt-BR" dirty="0">
                <a:solidFill>
                  <a:srgbClr val="FFFF00"/>
                </a:solidFill>
              </a:rPr>
              <a:t>Gerenciamento da Capacidade</a:t>
            </a:r>
            <a:r>
              <a:rPr lang="pt-BR" dirty="0"/>
              <a:t>;</a:t>
            </a:r>
          </a:p>
          <a:p>
            <a:pPr lvl="1"/>
            <a:r>
              <a:rPr lang="pt-BR" dirty="0"/>
              <a:t>Gerenciamento da Continuidade do Serviço de TI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03563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</a:t>
            </a:r>
            <a:r>
              <a:rPr lang="pt-BR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Gerenc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. </a:t>
            </a: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Capacidade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804118"/>
          </a:xfrm>
        </p:spPr>
        <p:txBody>
          <a:bodyPr/>
          <a:lstStyle/>
          <a:p>
            <a:r>
              <a:rPr lang="pt-BR" dirty="0" smtClean="0"/>
              <a:t>Desenhado para </a:t>
            </a:r>
            <a:r>
              <a:rPr lang="pt-BR" dirty="0"/>
              <a:t>assegurar que a capacidade da infraestrutura de TI esteja alinhada com as necessidades do </a:t>
            </a:r>
            <a:r>
              <a:rPr lang="pt-BR" dirty="0" smtClean="0"/>
              <a:t>negócio;</a:t>
            </a:r>
          </a:p>
          <a:p>
            <a:r>
              <a:rPr lang="pt-BR" dirty="0" smtClean="0"/>
              <a:t>Busca entender </a:t>
            </a:r>
            <a:r>
              <a:rPr lang="pt-BR" dirty="0"/>
              <a:t>e manter os níveis de entrega de serviços requisitados a um custo </a:t>
            </a:r>
            <a:r>
              <a:rPr lang="pt-BR" dirty="0" smtClean="0"/>
              <a:t>aceitável;</a:t>
            </a:r>
          </a:p>
          <a:p>
            <a:r>
              <a:rPr lang="pt-BR" dirty="0" smtClean="0"/>
              <a:t>Deve fazer </a:t>
            </a:r>
            <a:r>
              <a:rPr lang="pt-BR" dirty="0"/>
              <a:t>o balanceamento </a:t>
            </a:r>
            <a:r>
              <a:rPr lang="pt-BR" dirty="0" smtClean="0"/>
              <a:t>entre:</a:t>
            </a:r>
          </a:p>
          <a:p>
            <a:pPr lvl="1"/>
            <a:r>
              <a:rPr lang="pt-BR" dirty="0" smtClean="0"/>
              <a:t>Custo </a:t>
            </a:r>
            <a:r>
              <a:rPr lang="pt-BR" dirty="0"/>
              <a:t>X </a:t>
            </a:r>
            <a:r>
              <a:rPr lang="pt-BR" dirty="0" smtClean="0"/>
              <a:t>Capacidade;</a:t>
            </a:r>
          </a:p>
          <a:p>
            <a:pPr lvl="1"/>
            <a:r>
              <a:rPr lang="pt-BR" dirty="0" smtClean="0"/>
              <a:t>Fornecimento </a:t>
            </a:r>
            <a:r>
              <a:rPr lang="pt-BR" dirty="0"/>
              <a:t>X </a:t>
            </a:r>
            <a:r>
              <a:rPr lang="pt-BR" dirty="0" smtClean="0"/>
              <a:t>Demanda.</a:t>
            </a:r>
          </a:p>
        </p:txBody>
      </p:sp>
    </p:spTree>
    <p:extLst>
      <p:ext uri="{BB962C8B-B14F-4D97-AF65-F5344CB8AC3E}">
        <p14:creationId xmlns:p14="http://schemas.microsoft.com/office/powerpoint/2010/main" val="37677943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</a:t>
            </a:r>
            <a:r>
              <a:rPr lang="pt-BR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Gerenc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. </a:t>
            </a: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Capacidade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612032"/>
          </a:xfrm>
        </p:spPr>
        <p:txBody>
          <a:bodyPr/>
          <a:lstStyle/>
          <a:p>
            <a:r>
              <a:rPr lang="pt-BR" dirty="0" smtClean="0"/>
              <a:t>Objetivos:</a:t>
            </a:r>
          </a:p>
          <a:p>
            <a:pPr lvl="1"/>
            <a:r>
              <a:rPr lang="pt-BR" sz="2100" dirty="0"/>
              <a:t>Produzir e manter um plano de capacidade apropriado e atualizado, refletindo as necessidades atuais e futuras do negócio;</a:t>
            </a:r>
          </a:p>
          <a:p>
            <a:pPr lvl="1"/>
            <a:r>
              <a:rPr lang="pt-BR" sz="2100" dirty="0"/>
              <a:t>Fornecer conselhos e diretrizes para todas as áreas de negócio e de TI sobre questões relacionadas à capacidade e desempenho;</a:t>
            </a:r>
          </a:p>
          <a:p>
            <a:pPr lvl="1"/>
            <a:r>
              <a:rPr lang="pt-BR" sz="2100" dirty="0"/>
              <a:t>Garantir que o desempenho do serviço seja alcançado ou exceda </a:t>
            </a:r>
            <a:r>
              <a:rPr lang="pt-BR" sz="2100" dirty="0" smtClean="0"/>
              <a:t>as </a:t>
            </a:r>
            <a:r>
              <a:rPr lang="pt-BR" sz="2100" dirty="0"/>
              <a:t>metas acordadas, </a:t>
            </a:r>
            <a:r>
              <a:rPr lang="pt-BR" sz="2100" dirty="0" smtClean="0"/>
              <a:t>gerenciando capacidade de serviços e recursos </a:t>
            </a:r>
            <a:r>
              <a:rPr lang="pt-BR" sz="2100" dirty="0"/>
              <a:t>envolvidos;</a:t>
            </a:r>
          </a:p>
          <a:p>
            <a:pPr lvl="1"/>
            <a:r>
              <a:rPr lang="pt-BR" sz="2100" dirty="0"/>
              <a:t>Assistir no diagnóstico e resolução de incidentes e problemas relacionados a questões de desempenho e capacidade;</a:t>
            </a:r>
          </a:p>
          <a:p>
            <a:pPr lvl="1"/>
            <a:r>
              <a:rPr lang="pt-BR" sz="2100" dirty="0"/>
              <a:t>Avaliar o impacto de todas as mudanças no plano de capacidade e o desempenho e capacidade de todos os serviços e recursos;</a:t>
            </a:r>
          </a:p>
          <a:p>
            <a:pPr lvl="1"/>
            <a:r>
              <a:rPr lang="pt-BR" sz="2100" dirty="0"/>
              <a:t>Garantir que </a:t>
            </a:r>
            <a:r>
              <a:rPr lang="pt-BR" sz="2100" dirty="0" smtClean="0"/>
              <a:t>medidas </a:t>
            </a:r>
            <a:r>
              <a:rPr lang="pt-BR" sz="2100" dirty="0"/>
              <a:t>proativas sejam implantadas para melhorar o desempenho dos serviços a um custo justificável</a:t>
            </a:r>
            <a:r>
              <a:rPr lang="pt-BR" sz="2100" dirty="0" smtClean="0"/>
              <a:t>.</a:t>
            </a:r>
            <a:endParaRPr lang="pt-BR" sz="2100" dirty="0"/>
          </a:p>
        </p:txBody>
      </p:sp>
    </p:spTree>
    <p:extLst>
      <p:ext uri="{BB962C8B-B14F-4D97-AF65-F5344CB8AC3E}">
        <p14:creationId xmlns:p14="http://schemas.microsoft.com/office/powerpoint/2010/main" val="14376100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</a:t>
            </a:r>
            <a:r>
              <a:rPr lang="pt-BR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Gerenc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. </a:t>
            </a: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Capacidade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2308324"/>
          </a:xfrm>
        </p:spPr>
        <p:txBody>
          <a:bodyPr/>
          <a:lstStyle/>
          <a:p>
            <a:r>
              <a:rPr lang="pt-BR" dirty="0"/>
              <a:t>O processo de Gerenciamento da Capacidade é dividido nos três </a:t>
            </a:r>
            <a:r>
              <a:rPr lang="pt-BR" dirty="0" err="1" smtClean="0"/>
              <a:t>sub-processos</a:t>
            </a:r>
            <a:r>
              <a:rPr lang="pt-BR" dirty="0" smtClean="0"/>
              <a:t>:</a:t>
            </a:r>
            <a:endParaRPr lang="pt-BR" dirty="0"/>
          </a:p>
          <a:p>
            <a:pPr lvl="1"/>
            <a:r>
              <a:rPr lang="pt-BR" dirty="0"/>
              <a:t>Gerenciamento da Capacidade de </a:t>
            </a:r>
            <a:r>
              <a:rPr lang="pt-BR" dirty="0" smtClean="0"/>
              <a:t>Negócio;</a:t>
            </a:r>
            <a:endParaRPr lang="pt-BR" dirty="0"/>
          </a:p>
          <a:p>
            <a:pPr lvl="1"/>
            <a:r>
              <a:rPr lang="pt-BR" dirty="0"/>
              <a:t>Gerenciamento da Capacidade de </a:t>
            </a:r>
            <a:r>
              <a:rPr lang="pt-BR" dirty="0" smtClean="0"/>
              <a:t>Serviço;</a:t>
            </a:r>
            <a:endParaRPr lang="pt-BR" dirty="0"/>
          </a:p>
          <a:p>
            <a:pPr lvl="1"/>
            <a:r>
              <a:rPr lang="pt-BR" dirty="0"/>
              <a:t>Gerenciamento da Capacidade de </a:t>
            </a:r>
            <a:r>
              <a:rPr lang="pt-BR" dirty="0" smtClean="0"/>
              <a:t>Componente.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64263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</a:t>
            </a:r>
            <a:r>
              <a:rPr lang="pt-BR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Gerenc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. </a:t>
            </a: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Capacidade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2308324"/>
          </a:xfrm>
        </p:spPr>
        <p:txBody>
          <a:bodyPr/>
          <a:lstStyle/>
          <a:p>
            <a:r>
              <a:rPr lang="pt-BR" dirty="0"/>
              <a:t>O processo de Gerenciamento da Capacidade é dividido nos três </a:t>
            </a:r>
            <a:r>
              <a:rPr lang="pt-BR" dirty="0" err="1" smtClean="0"/>
              <a:t>sub-processos</a:t>
            </a:r>
            <a:r>
              <a:rPr lang="pt-BR" dirty="0" smtClean="0"/>
              <a:t>:</a:t>
            </a:r>
            <a:endParaRPr lang="pt-BR" dirty="0"/>
          </a:p>
          <a:p>
            <a:pPr lvl="1"/>
            <a:r>
              <a:rPr lang="pt-BR" dirty="0">
                <a:solidFill>
                  <a:srgbClr val="FFFF00"/>
                </a:solidFill>
              </a:rPr>
              <a:t>Gerenciamento da Capacidade de </a:t>
            </a:r>
            <a:r>
              <a:rPr lang="pt-BR" dirty="0" smtClean="0">
                <a:solidFill>
                  <a:srgbClr val="FFFF00"/>
                </a:solidFill>
              </a:rPr>
              <a:t>Negócio</a:t>
            </a:r>
            <a:r>
              <a:rPr lang="pt-BR" dirty="0" smtClean="0"/>
              <a:t>;</a:t>
            </a:r>
            <a:endParaRPr lang="pt-BR" dirty="0"/>
          </a:p>
          <a:p>
            <a:pPr lvl="1"/>
            <a:r>
              <a:rPr lang="pt-BR" dirty="0"/>
              <a:t>Gerenciamento da Capacidade de </a:t>
            </a:r>
            <a:r>
              <a:rPr lang="pt-BR" dirty="0" smtClean="0"/>
              <a:t>Serviço;</a:t>
            </a:r>
            <a:endParaRPr lang="pt-BR" dirty="0"/>
          </a:p>
          <a:p>
            <a:pPr lvl="1"/>
            <a:r>
              <a:rPr lang="pt-BR" dirty="0"/>
              <a:t>Gerenciamento da Capacidade de </a:t>
            </a:r>
            <a:r>
              <a:rPr lang="pt-BR" dirty="0" smtClean="0"/>
              <a:t>Componente.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740240" y="4149080"/>
            <a:ext cx="7937015" cy="2088232"/>
          </a:xfrm>
          <a:prstGeom prst="wedgeRoundRectCallout">
            <a:avLst>
              <a:gd name="adj1" fmla="val -44752"/>
              <a:gd name="adj2" fmla="val -12197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 smtClean="0"/>
              <a:t>Tem foco </a:t>
            </a:r>
            <a:r>
              <a:rPr lang="pt-BR" sz="2400" dirty="0"/>
              <a:t>no longo prazo. Ele é responsável por assegurar que os requisitos futuros do negócio sejam levados em consideração, e que estejam sendo planejados e implantados quando </a:t>
            </a:r>
            <a:r>
              <a:rPr lang="pt-BR" sz="2400" dirty="0" smtClean="0"/>
              <a:t>necessário.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1918749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</a:t>
            </a:r>
            <a:r>
              <a:rPr lang="pt-BR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Gerenc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. </a:t>
            </a: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Capacidade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2308324"/>
          </a:xfrm>
        </p:spPr>
        <p:txBody>
          <a:bodyPr/>
          <a:lstStyle/>
          <a:p>
            <a:r>
              <a:rPr lang="pt-BR" dirty="0"/>
              <a:t>O processo de Gerenciamento da Capacidade é dividido nos três </a:t>
            </a:r>
            <a:r>
              <a:rPr lang="pt-BR" dirty="0" err="1" smtClean="0"/>
              <a:t>sub-processos</a:t>
            </a:r>
            <a:r>
              <a:rPr lang="pt-BR" dirty="0" smtClean="0"/>
              <a:t>:</a:t>
            </a:r>
            <a:endParaRPr lang="pt-BR" dirty="0"/>
          </a:p>
          <a:p>
            <a:pPr lvl="1"/>
            <a:r>
              <a:rPr lang="pt-BR" dirty="0"/>
              <a:t>Gerenciamento da Capacidade de </a:t>
            </a:r>
            <a:r>
              <a:rPr lang="pt-BR" dirty="0" smtClean="0"/>
              <a:t>Negócio;</a:t>
            </a:r>
            <a:endParaRPr lang="pt-BR" dirty="0"/>
          </a:p>
          <a:p>
            <a:pPr lvl="1"/>
            <a:r>
              <a:rPr lang="pt-BR" dirty="0">
                <a:solidFill>
                  <a:srgbClr val="FFFF00"/>
                </a:solidFill>
              </a:rPr>
              <a:t>Gerenciamento da Capacidade de </a:t>
            </a:r>
            <a:r>
              <a:rPr lang="pt-BR" dirty="0" smtClean="0">
                <a:solidFill>
                  <a:srgbClr val="FFFF00"/>
                </a:solidFill>
              </a:rPr>
              <a:t>Serviço</a:t>
            </a:r>
            <a:r>
              <a:rPr lang="pt-BR" dirty="0" smtClean="0"/>
              <a:t>;</a:t>
            </a:r>
            <a:endParaRPr lang="pt-BR" dirty="0"/>
          </a:p>
          <a:p>
            <a:pPr lvl="1"/>
            <a:r>
              <a:rPr lang="pt-BR" dirty="0"/>
              <a:t>Gerenciamento da Capacidade de </a:t>
            </a:r>
            <a:r>
              <a:rPr lang="pt-BR" dirty="0" smtClean="0"/>
              <a:t>Componente.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683568" y="4241007"/>
            <a:ext cx="7937015" cy="1584176"/>
          </a:xfrm>
          <a:prstGeom prst="wedgeRoundRectCallout">
            <a:avLst>
              <a:gd name="adj1" fmla="val -43966"/>
              <a:gd name="adj2" fmla="val -12401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/>
              <a:t>É responsável por assegurar que a performance de todos os serviços de TI atuais estejam dentro dos parâmetros definidos nos </a:t>
            </a:r>
            <a:r>
              <a:rPr lang="pt-BR" sz="2400" dirty="0" err="1"/>
              <a:t>ANSs</a:t>
            </a:r>
            <a:r>
              <a:rPr lang="pt-B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13909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</a:t>
            </a:r>
            <a:r>
              <a:rPr lang="pt-BR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Gerenc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. </a:t>
            </a: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Capacidade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2308324"/>
          </a:xfrm>
        </p:spPr>
        <p:txBody>
          <a:bodyPr/>
          <a:lstStyle/>
          <a:p>
            <a:r>
              <a:rPr lang="pt-BR" dirty="0"/>
              <a:t>O processo de Gerenciamento da Capacidade é dividido nos três </a:t>
            </a:r>
            <a:r>
              <a:rPr lang="pt-BR" dirty="0" err="1" smtClean="0"/>
              <a:t>sub-processos</a:t>
            </a:r>
            <a:r>
              <a:rPr lang="pt-BR" dirty="0" smtClean="0"/>
              <a:t>:</a:t>
            </a:r>
            <a:endParaRPr lang="pt-BR" dirty="0"/>
          </a:p>
          <a:p>
            <a:pPr lvl="1"/>
            <a:r>
              <a:rPr lang="pt-BR" dirty="0"/>
              <a:t>Gerenciamento da Capacidade de </a:t>
            </a:r>
            <a:r>
              <a:rPr lang="pt-BR" dirty="0" smtClean="0"/>
              <a:t>Negócio;</a:t>
            </a:r>
            <a:endParaRPr lang="pt-BR" dirty="0"/>
          </a:p>
          <a:p>
            <a:pPr lvl="1"/>
            <a:r>
              <a:rPr lang="pt-BR" dirty="0"/>
              <a:t>Gerenciamento da Capacidade de </a:t>
            </a:r>
            <a:r>
              <a:rPr lang="pt-BR" dirty="0" smtClean="0"/>
              <a:t>Serviço;</a:t>
            </a:r>
            <a:endParaRPr lang="pt-BR" dirty="0"/>
          </a:p>
          <a:p>
            <a:pPr lvl="1"/>
            <a:r>
              <a:rPr lang="pt-BR" dirty="0">
                <a:solidFill>
                  <a:srgbClr val="FFFF00"/>
                </a:solidFill>
              </a:rPr>
              <a:t>Gerenciamento da Capacidade de </a:t>
            </a:r>
            <a:r>
              <a:rPr lang="pt-BR" dirty="0" smtClean="0">
                <a:solidFill>
                  <a:srgbClr val="FFFF00"/>
                </a:solidFill>
              </a:rPr>
              <a:t>Componente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683568" y="4236443"/>
            <a:ext cx="7937015" cy="2232248"/>
          </a:xfrm>
          <a:prstGeom prst="wedgeRoundRectCallout">
            <a:avLst>
              <a:gd name="adj1" fmla="val -44228"/>
              <a:gd name="adj2" fmla="val -7945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/>
              <a:t>É responsável pelo gerenciamento de componentes individuais dentro da infraestrutura. Este processo tem foco mais técnico: inclui monitoração, análise, execução e produção de relatório sobre a utilização de cada componente. Otimiza a utilização dos recursos atuais de hardware e software.</a:t>
            </a:r>
          </a:p>
        </p:txBody>
      </p:sp>
    </p:spTree>
    <p:extLst>
      <p:ext uri="{BB962C8B-B14F-4D97-AF65-F5344CB8AC3E}">
        <p14:creationId xmlns:p14="http://schemas.microsoft.com/office/powerpoint/2010/main" val="36735167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</a:t>
            </a:r>
            <a:r>
              <a:rPr lang="pt-BR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Gerenc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. </a:t>
            </a: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Capacidade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136517"/>
          </a:xfrm>
        </p:spPr>
        <p:txBody>
          <a:bodyPr/>
          <a:lstStyle/>
          <a:p>
            <a:r>
              <a:rPr lang="pt-BR" dirty="0" smtClean="0"/>
              <a:t>Responsável: </a:t>
            </a:r>
            <a:r>
              <a:rPr lang="pt-BR" dirty="0" smtClean="0">
                <a:solidFill>
                  <a:srgbClr val="FFFF00"/>
                </a:solidFill>
              </a:rPr>
              <a:t>Gerente de Capacidade</a:t>
            </a:r>
            <a:r>
              <a:rPr lang="pt-BR" dirty="0" smtClean="0"/>
              <a:t>:</a:t>
            </a:r>
            <a:endParaRPr lang="pt-BR" dirty="0"/>
          </a:p>
          <a:p>
            <a:pPr lvl="1"/>
            <a:r>
              <a:rPr lang="pt-BR" sz="2400" dirty="0"/>
              <a:t>Garantir uma capacidade de TI adequada. </a:t>
            </a:r>
            <a:r>
              <a:rPr lang="pt-BR" sz="2400" dirty="0" smtClean="0"/>
              <a:t>Deverá </a:t>
            </a:r>
            <a:r>
              <a:rPr lang="pt-BR" sz="2400" dirty="0"/>
              <a:t>entender os requisitos de capacidade, fazer o dimensionamento de novos serviços e sistemas e produzir um plano de capacidade;</a:t>
            </a:r>
          </a:p>
          <a:p>
            <a:pPr lvl="1"/>
            <a:r>
              <a:rPr lang="pt-BR" sz="2400" dirty="0"/>
              <a:t>Alinhar capacidade e demanda de forma correta;</a:t>
            </a:r>
          </a:p>
          <a:p>
            <a:pPr lvl="1"/>
            <a:r>
              <a:rPr lang="pt-BR" sz="2400" dirty="0"/>
              <a:t>Otimizar a capacidade existente e fazer o melhor uso dos recursos disponíveis;</a:t>
            </a:r>
          </a:p>
          <a:p>
            <a:pPr lvl="1"/>
            <a:r>
              <a:rPr lang="pt-BR" sz="2400" dirty="0"/>
              <a:t>Configurar um monitoramento de níveis através de relatórios;</a:t>
            </a:r>
          </a:p>
          <a:p>
            <a:pPr lvl="1"/>
            <a:r>
              <a:rPr lang="pt-BR" sz="2400" dirty="0"/>
              <a:t>Atua com ponto focal para questões de capacidade e desempenho, incluindo relatórios de gerenciamento sobre uso, tendências e previsões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993690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Desenho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82874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00"/>
                </a:solidFill>
              </a:rPr>
              <a:t>Processos</a:t>
            </a:r>
            <a:r>
              <a:rPr lang="pt-BR" dirty="0" smtClean="0">
                <a:solidFill>
                  <a:srgbClr val="FFFFFF"/>
                </a:solidFill>
              </a:rPr>
              <a:t>:</a:t>
            </a:r>
          </a:p>
          <a:p>
            <a:pPr lvl="1"/>
            <a:r>
              <a:rPr lang="pt-BR" dirty="0">
                <a:solidFill>
                  <a:schemeClr val="accent2"/>
                </a:solidFill>
              </a:rPr>
              <a:t>Gerenciamento de Nível de Serviço</a:t>
            </a:r>
            <a:r>
              <a:rPr lang="pt-BR" dirty="0"/>
              <a:t>;</a:t>
            </a:r>
          </a:p>
          <a:p>
            <a:pPr lvl="1"/>
            <a:r>
              <a:rPr lang="pt-BR" dirty="0">
                <a:solidFill>
                  <a:schemeClr val="accent2"/>
                </a:solidFill>
              </a:rPr>
              <a:t>Gerenciamento do Catálogo de Serviço</a:t>
            </a:r>
            <a:r>
              <a:rPr lang="pt-BR" dirty="0"/>
              <a:t>;</a:t>
            </a:r>
          </a:p>
          <a:p>
            <a:pPr lvl="1"/>
            <a:r>
              <a:rPr lang="pt-BR" dirty="0">
                <a:solidFill>
                  <a:schemeClr val="accent2"/>
                </a:solidFill>
              </a:rPr>
              <a:t>Gerenciamento da Disponibilidade</a:t>
            </a:r>
            <a:r>
              <a:rPr lang="pt-BR" dirty="0"/>
              <a:t>;</a:t>
            </a:r>
          </a:p>
          <a:p>
            <a:pPr lvl="1"/>
            <a:r>
              <a:rPr lang="pt-BR" dirty="0">
                <a:solidFill>
                  <a:schemeClr val="accent2"/>
                </a:solidFill>
              </a:rPr>
              <a:t>Gerenciamento da Segurança da Informação</a:t>
            </a:r>
            <a:r>
              <a:rPr lang="pt-BR" dirty="0"/>
              <a:t>;</a:t>
            </a:r>
          </a:p>
          <a:p>
            <a:pPr lvl="1"/>
            <a:r>
              <a:rPr lang="pt-BR" dirty="0">
                <a:solidFill>
                  <a:schemeClr val="accent2"/>
                </a:solidFill>
              </a:rPr>
              <a:t>Gerenciamento de Fornecedor</a:t>
            </a:r>
            <a:r>
              <a:rPr lang="pt-BR" dirty="0"/>
              <a:t>;</a:t>
            </a:r>
          </a:p>
          <a:p>
            <a:pPr lvl="1"/>
            <a:r>
              <a:rPr lang="pt-BR" dirty="0">
                <a:solidFill>
                  <a:schemeClr val="accent2"/>
                </a:solidFill>
              </a:rPr>
              <a:t>Gerenciamento da Capacidade</a:t>
            </a:r>
            <a:r>
              <a:rPr lang="pt-BR" dirty="0"/>
              <a:t>;</a:t>
            </a:r>
          </a:p>
          <a:p>
            <a:pPr lvl="1"/>
            <a:r>
              <a:rPr lang="pt-BR" dirty="0">
                <a:solidFill>
                  <a:srgbClr val="FFFF00"/>
                </a:solidFill>
              </a:rPr>
              <a:t>Gerenciamento da Continuidade do Serviço de TI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33893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Ger. </a:t>
            </a: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Continuidade Serv.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5072158"/>
          </a:xfrm>
        </p:spPr>
        <p:txBody>
          <a:bodyPr/>
          <a:lstStyle/>
          <a:p>
            <a:r>
              <a:rPr lang="pt-BR" dirty="0" smtClean="0"/>
              <a:t>Prepara </a:t>
            </a:r>
            <a:r>
              <a:rPr lang="pt-BR" dirty="0"/>
              <a:t>o provedor de serviço para a pior situação </a:t>
            </a:r>
            <a:r>
              <a:rPr lang="pt-BR" dirty="0" smtClean="0"/>
              <a:t>possível;</a:t>
            </a:r>
          </a:p>
          <a:p>
            <a:r>
              <a:rPr lang="pt-BR" dirty="0" smtClean="0"/>
              <a:t>Investiga</a:t>
            </a:r>
            <a:r>
              <a:rPr lang="pt-BR" dirty="0"/>
              <a:t>, desenvolve e implementa opções de recuperação de serviços quando </a:t>
            </a:r>
            <a:r>
              <a:rPr lang="pt-BR" dirty="0" smtClean="0"/>
              <a:t>uma </a:t>
            </a:r>
            <a:r>
              <a:rPr lang="pt-BR" dirty="0"/>
              <a:t>interrupção grave no serviço </a:t>
            </a:r>
            <a:r>
              <a:rPr lang="pt-BR" dirty="0" smtClean="0"/>
              <a:t>ocorrer;</a:t>
            </a:r>
          </a:p>
          <a:p>
            <a:r>
              <a:rPr lang="pt-BR" dirty="0"/>
              <a:t>A meta deste processo é dar suporte aos processos do Gerenciamento da Continuidade do Negócio assegurando que os requisitos técnicos de serviços e de estrutura de TI </a:t>
            </a:r>
            <a:r>
              <a:rPr lang="pt-BR" dirty="0" smtClean="0"/>
              <a:t>possam </a:t>
            </a:r>
            <a:r>
              <a:rPr lang="pt-BR" dirty="0"/>
              <a:t>ser reiniciados dentro de escalas de tempo requeridas e acordadas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394847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cx.images-amazon.com/images/I/61EH-Urgvi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9327" y="1268760"/>
            <a:ext cx="3681412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Desenho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4911080" cy="2215991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Guiar os profissionais no uso de práticas recomendadas no Desenho de Serviços de TI e processos de GSTI.</a:t>
            </a:r>
          </a:p>
        </p:txBody>
      </p:sp>
    </p:spTree>
    <p:extLst>
      <p:ext uri="{BB962C8B-B14F-4D97-AF65-F5344CB8AC3E}">
        <p14:creationId xmlns:p14="http://schemas.microsoft.com/office/powerpoint/2010/main" val="29085093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Ger. </a:t>
            </a: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Continuidade Serv.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628960"/>
          </a:xfrm>
        </p:spPr>
        <p:txBody>
          <a:bodyPr/>
          <a:lstStyle/>
          <a:p>
            <a:r>
              <a:rPr lang="pt-BR" dirty="0" smtClean="0"/>
              <a:t>Foca aqueles </a:t>
            </a:r>
            <a:r>
              <a:rPr lang="pt-BR" dirty="0"/>
              <a:t>eventos que o negócio considera significativos o suficiente para serem considerados </a:t>
            </a:r>
            <a:r>
              <a:rPr lang="pt-BR" dirty="0" smtClean="0"/>
              <a:t>desastres;</a:t>
            </a:r>
          </a:p>
          <a:p>
            <a:r>
              <a:rPr lang="pt-BR" dirty="0" smtClean="0"/>
              <a:t>Eventos </a:t>
            </a:r>
            <a:r>
              <a:rPr lang="pt-BR" dirty="0"/>
              <a:t>menos significativos serão lidados como uma parte do processo de Gerenciamento de </a:t>
            </a:r>
            <a:r>
              <a:rPr lang="pt-BR" dirty="0" smtClean="0"/>
              <a:t>Incidente;</a:t>
            </a:r>
          </a:p>
          <a:p>
            <a:r>
              <a:rPr lang="pt-BR" dirty="0" smtClean="0"/>
              <a:t>Análise </a:t>
            </a:r>
            <a:r>
              <a:rPr lang="pt-BR" dirty="0"/>
              <a:t>de Impacto do Negócio - AIN </a:t>
            </a:r>
            <a:r>
              <a:rPr lang="pt-BR" dirty="0" smtClean="0"/>
              <a:t>(</a:t>
            </a:r>
            <a:r>
              <a:rPr lang="pt-BR" i="1" dirty="0" smtClean="0"/>
              <a:t>Business </a:t>
            </a:r>
            <a:r>
              <a:rPr lang="pt-BR" i="1" dirty="0" err="1"/>
              <a:t>Impact</a:t>
            </a:r>
            <a:r>
              <a:rPr lang="pt-BR" i="1" dirty="0"/>
              <a:t> </a:t>
            </a:r>
            <a:r>
              <a:rPr lang="pt-BR" i="1" dirty="0" err="1"/>
              <a:t>Analysis</a:t>
            </a:r>
            <a:r>
              <a:rPr lang="pt-BR" dirty="0"/>
              <a:t> - </a:t>
            </a:r>
            <a:r>
              <a:rPr lang="pt-BR" i="1" dirty="0"/>
              <a:t>BIA</a:t>
            </a:r>
            <a:r>
              <a:rPr lang="pt-BR" dirty="0"/>
              <a:t>) é feita no processo de Gerenciamento Financeiro e complementada </a:t>
            </a:r>
            <a:r>
              <a:rPr lang="pt-BR" dirty="0" smtClean="0"/>
              <a:t>aqui.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603492" y="2420888"/>
            <a:ext cx="7937015" cy="1023467"/>
          </a:xfrm>
          <a:prstGeom prst="wedgeRoundRectCallout">
            <a:avLst>
              <a:gd name="adj1" fmla="val -49465"/>
              <a:gd name="adj2" fmla="val 13781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/>
              <a:t>A análise de impacto do negócio quantifica o impacto que a perda do serviço de TI teria no </a:t>
            </a:r>
            <a:r>
              <a:rPr lang="pt-BR" sz="2400" dirty="0" smtClean="0"/>
              <a:t>negócio.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5976700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Ger. </a:t>
            </a: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Continuidade Serv.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79512" y="1052736"/>
            <a:ext cx="8856984" cy="5124480"/>
          </a:xfrm>
        </p:spPr>
        <p:txBody>
          <a:bodyPr/>
          <a:lstStyle/>
          <a:p>
            <a:r>
              <a:rPr lang="pt-BR" dirty="0" smtClean="0"/>
              <a:t>Objetivos:</a:t>
            </a:r>
          </a:p>
          <a:p>
            <a:pPr lvl="1"/>
            <a:r>
              <a:rPr lang="pt-BR" sz="1800" dirty="0"/>
              <a:t>Manter um conjunto de planos de continuidade </a:t>
            </a:r>
            <a:r>
              <a:rPr lang="pt-BR" sz="1800" dirty="0" smtClean="0"/>
              <a:t>e </a:t>
            </a:r>
            <a:r>
              <a:rPr lang="pt-BR" sz="1800" dirty="0"/>
              <a:t>planos de recuperação que deem suporte ao planejamento geral de continuidade da organização;</a:t>
            </a:r>
          </a:p>
          <a:p>
            <a:pPr lvl="1"/>
            <a:r>
              <a:rPr lang="pt-BR" sz="1800" dirty="0"/>
              <a:t>Completar revisões regulares de análise de impacto do negócio para assegurar que todos os planos de continuidade sejam mantidos alinhados com impactos e requisitos do negócio;</a:t>
            </a:r>
          </a:p>
          <a:p>
            <a:pPr lvl="1"/>
            <a:r>
              <a:rPr lang="pt-BR" sz="1800" dirty="0"/>
              <a:t>Conduzir avaliações de risco e revisões regulares, particularmente em conjunto com o negócio e os processos de Gerenciamento da Disponibilidade e da Segurança;</a:t>
            </a:r>
          </a:p>
          <a:p>
            <a:pPr lvl="1"/>
            <a:r>
              <a:rPr lang="pt-BR" sz="1800" dirty="0"/>
              <a:t>Aconselhar todas as áreas do negócio da TI sobre assuntos relacionados à continuidade e à recuperação;</a:t>
            </a:r>
          </a:p>
          <a:p>
            <a:pPr lvl="1"/>
            <a:r>
              <a:rPr lang="pt-BR" sz="1800" dirty="0"/>
              <a:t>Assegurar que mecanismos apropriados de continuidade e recuperação são colocados em ação para </a:t>
            </a:r>
            <a:r>
              <a:rPr lang="pt-BR" sz="1800" dirty="0" smtClean="0"/>
              <a:t>alcançar os </a:t>
            </a:r>
            <a:r>
              <a:rPr lang="pt-BR" sz="1800" dirty="0"/>
              <a:t>planos acordados de continuidade do negócio;</a:t>
            </a:r>
          </a:p>
          <a:p>
            <a:pPr lvl="1"/>
            <a:r>
              <a:rPr lang="pt-BR" sz="1800" dirty="0"/>
              <a:t>Avaliar o impacto </a:t>
            </a:r>
            <a:r>
              <a:rPr lang="pt-BR" sz="1800" dirty="0" smtClean="0"/>
              <a:t>das </a:t>
            </a:r>
            <a:r>
              <a:rPr lang="pt-BR" sz="1800" dirty="0"/>
              <a:t>mudanças nos </a:t>
            </a:r>
            <a:r>
              <a:rPr lang="pt-BR" sz="1800" dirty="0" smtClean="0"/>
              <a:t>planos </a:t>
            </a:r>
            <a:r>
              <a:rPr lang="pt-BR" sz="1800" dirty="0"/>
              <a:t>de continuidade </a:t>
            </a:r>
            <a:r>
              <a:rPr lang="pt-BR" sz="1800" dirty="0" smtClean="0"/>
              <a:t>e recuperação de serv.;</a:t>
            </a:r>
            <a:endParaRPr lang="pt-BR" sz="1800" dirty="0"/>
          </a:p>
          <a:p>
            <a:pPr lvl="1"/>
            <a:r>
              <a:rPr lang="pt-BR" sz="1800" dirty="0"/>
              <a:t>Assegurar que medidas proativas para melhorar a disponibilidade </a:t>
            </a:r>
            <a:r>
              <a:rPr lang="pt-BR" sz="1800" dirty="0" smtClean="0"/>
              <a:t>sejam </a:t>
            </a:r>
            <a:r>
              <a:rPr lang="pt-BR" sz="1800" dirty="0"/>
              <a:t>implantadas sempre que o custo se justifique;</a:t>
            </a:r>
          </a:p>
          <a:p>
            <a:pPr lvl="1"/>
            <a:r>
              <a:rPr lang="pt-BR" sz="1800" dirty="0"/>
              <a:t>Negociar os contratos </a:t>
            </a:r>
            <a:r>
              <a:rPr lang="pt-BR" sz="1800" dirty="0" smtClean="0"/>
              <a:t>de </a:t>
            </a:r>
            <a:r>
              <a:rPr lang="pt-BR" sz="1800" dirty="0"/>
              <a:t>fornecimento da capacidade necessária de recuperação para dar suporte a todos os planos de continuidade em conjunto com </a:t>
            </a:r>
            <a:r>
              <a:rPr lang="pt-BR" sz="1800" dirty="0" smtClean="0"/>
              <a:t>Gerenciamento </a:t>
            </a:r>
            <a:r>
              <a:rPr lang="pt-BR" sz="1800" dirty="0"/>
              <a:t>de Fornecedor</a:t>
            </a:r>
            <a:r>
              <a:rPr lang="pt-BR" sz="1800" dirty="0" smtClean="0"/>
              <a:t>.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11417091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Processo: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Ger. </a:t>
            </a: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Continuidade Serv.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81000" y="1411552"/>
            <a:ext cx="8655496" cy="4344266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Responsável: </a:t>
            </a:r>
            <a:r>
              <a:rPr lang="pt-BR" dirty="0" smtClean="0">
                <a:solidFill>
                  <a:srgbClr val="FFFF00"/>
                </a:solidFill>
              </a:rPr>
              <a:t>Gerente de Continuidade de Serviço</a:t>
            </a:r>
            <a:r>
              <a:rPr lang="pt-BR" dirty="0" smtClean="0"/>
              <a:t>:</a:t>
            </a:r>
          </a:p>
          <a:p>
            <a:pPr lvl="1"/>
            <a:r>
              <a:rPr lang="pt-BR" sz="2100" dirty="0"/>
              <a:t>Implantar e manter o processo de </a:t>
            </a:r>
            <a:r>
              <a:rPr lang="pt-BR" sz="2100" dirty="0" smtClean="0"/>
              <a:t>Ger. Continuidade </a:t>
            </a:r>
            <a:r>
              <a:rPr lang="pt-BR" sz="2100" dirty="0"/>
              <a:t>do Serviço de acordo com os requisitos do processo de </a:t>
            </a:r>
            <a:r>
              <a:rPr lang="pt-BR" sz="2100" dirty="0" smtClean="0"/>
              <a:t>Ger. da </a:t>
            </a:r>
            <a:r>
              <a:rPr lang="pt-BR" sz="2100" dirty="0"/>
              <a:t>Continuidade de Negócio;</a:t>
            </a:r>
          </a:p>
          <a:p>
            <a:pPr lvl="1"/>
            <a:r>
              <a:rPr lang="pt-BR" sz="2100" dirty="0"/>
              <a:t>Ajudar na execução da análise de impacto no negócio para todos os serviços existentes, assim como para novos serviços;</a:t>
            </a:r>
          </a:p>
          <a:p>
            <a:pPr lvl="1"/>
            <a:r>
              <a:rPr lang="pt-BR" sz="2100" dirty="0"/>
              <a:t>Manter uma agenda de </a:t>
            </a:r>
            <a:r>
              <a:rPr lang="pt-BR" sz="2100" dirty="0" smtClean="0"/>
              <a:t>testes </a:t>
            </a:r>
            <a:r>
              <a:rPr lang="pt-BR" sz="2100" dirty="0"/>
              <a:t>para todos os planos de continuidade alinhados com os requisitos de negócio, e sempre que acontecer alguma mudança significativa no negócio;</a:t>
            </a:r>
          </a:p>
          <a:p>
            <a:pPr lvl="1"/>
            <a:r>
              <a:rPr lang="pt-BR" sz="2100" dirty="0"/>
              <a:t>Avaliar mudanças e seus impactos nos planos de continuidade. </a:t>
            </a:r>
            <a:r>
              <a:rPr lang="pt-BR" sz="2100" dirty="0" smtClean="0"/>
              <a:t>Participar </a:t>
            </a:r>
            <a:r>
              <a:rPr lang="pt-BR" sz="2100" dirty="0"/>
              <a:t>das reuniões de </a:t>
            </a:r>
            <a:r>
              <a:rPr lang="pt-BR" sz="2100" dirty="0" smtClean="0"/>
              <a:t>comitê </a:t>
            </a:r>
            <a:r>
              <a:rPr lang="pt-BR" sz="2100" dirty="0"/>
              <a:t>consultivo de mudanças quando </a:t>
            </a:r>
            <a:r>
              <a:rPr lang="pt-BR" sz="2100" dirty="0" smtClean="0"/>
              <a:t>apropriado.</a:t>
            </a:r>
            <a:endParaRPr lang="pt-BR" sz="2100" dirty="0"/>
          </a:p>
        </p:txBody>
      </p:sp>
    </p:spTree>
    <p:extLst>
      <p:ext uri="{BB962C8B-B14F-4D97-AF65-F5344CB8AC3E}">
        <p14:creationId xmlns:p14="http://schemas.microsoft.com/office/powerpoint/2010/main" val="27024842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Conclusão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399153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Fomos apresentados a segunda fase do ciclo de vida do GSTI segundo a ITIL V3;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Entendemos seu propósito e objetivos;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Vimos todas as suas atividades e processos;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Vimos que o processo de Gerenciamento de Segurança da Informação é baseado na ISO/IEC 27001;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Percebemos a diferença entre a Disponibilidade e a Continuidade de Serviço.</a:t>
            </a:r>
          </a:p>
        </p:txBody>
      </p:sp>
    </p:spTree>
    <p:extLst>
      <p:ext uri="{BB962C8B-B14F-4D97-AF65-F5344CB8AC3E}">
        <p14:creationId xmlns:p14="http://schemas.microsoft.com/office/powerpoint/2010/main" val="38027761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Atividades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886397"/>
          </a:xfrm>
        </p:spPr>
        <p:txBody>
          <a:bodyPr/>
          <a:lstStyle/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Verificar o conteúdo disponível no site, principalmente até a página 57 da apostila.</a:t>
            </a:r>
          </a:p>
        </p:txBody>
      </p:sp>
    </p:spTree>
    <p:extLst>
      <p:ext uri="{BB962C8B-B14F-4D97-AF65-F5344CB8AC3E}">
        <p14:creationId xmlns:p14="http://schemas.microsoft.com/office/powerpoint/2010/main" val="8150334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329595"/>
          </a:xfrm>
        </p:spPr>
        <p:txBody>
          <a:bodyPr/>
          <a:lstStyle/>
          <a:p>
            <a:r>
              <a:rPr lang="pt-BR" dirty="0"/>
              <a:t>VARAJÃO, F. F.. </a:t>
            </a:r>
            <a:r>
              <a:rPr lang="pt-BR" i="1" dirty="0" smtClean="0"/>
              <a:t>Gerência de Infraestrutura de TI</a:t>
            </a:r>
            <a:r>
              <a:rPr lang="pt-BR" dirty="0" smtClean="0"/>
              <a:t>. </a:t>
            </a:r>
            <a:r>
              <a:rPr lang="pt-BR" dirty="0"/>
              <a:t>FIC – Faculdades Integradas </a:t>
            </a:r>
            <a:r>
              <a:rPr lang="pt-BR" dirty="0" err="1"/>
              <a:t>Campograndenses</a:t>
            </a:r>
            <a:r>
              <a:rPr lang="pt-BR" dirty="0"/>
              <a:t>. Rio de Janeiro, </a:t>
            </a:r>
            <a:r>
              <a:rPr lang="pt-BR" dirty="0" smtClean="0"/>
              <a:t>2016. </a:t>
            </a:r>
            <a:r>
              <a:rPr lang="pt-BR" dirty="0"/>
              <a:t>(Apostila)</a:t>
            </a:r>
          </a:p>
        </p:txBody>
      </p:sp>
    </p:spTree>
    <p:extLst>
      <p:ext uri="{BB962C8B-B14F-4D97-AF65-F5344CB8AC3E}">
        <p14:creationId xmlns:p14="http://schemas.microsoft.com/office/powerpoint/2010/main" val="33067891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cx.images-amazon.com/images/I/61EH-Urgvi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9327" y="1268760"/>
            <a:ext cx="3681412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Desenho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4911080" cy="2215991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Guiar os profissionais no uso de práticas recomendadas no Desenho de Serviços de TI e processos de GSTI.</a:t>
            </a:r>
          </a:p>
        </p:txBody>
      </p:sp>
      <p:sp>
        <p:nvSpPr>
          <p:cNvPr id="7" name="Retângulo 6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pic>
        <p:nvPicPr>
          <p:cNvPr id="9" name="Picture 2" descr="http://ecx.images-amazon.com/images/I/61EH-Urgvi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9327" y="1268760"/>
            <a:ext cx="3681412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 explicativo retangular com cantos arredondados 7"/>
          <p:cNvSpPr/>
          <p:nvPr/>
        </p:nvSpPr>
        <p:spPr bwMode="auto">
          <a:xfrm>
            <a:off x="667433" y="3041576"/>
            <a:ext cx="5616624" cy="2592288"/>
          </a:xfrm>
          <a:prstGeom prst="wedgeRoundRectCallout">
            <a:avLst>
              <a:gd name="adj1" fmla="val 38641"/>
              <a:gd name="adj2" fmla="val -7151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/>
              <a:t>Permite avaliar os requisitos ao desenhar um serviço e documenta a melhor prática da indústria para o Desenho de Serviço e processos de TI.</a:t>
            </a:r>
          </a:p>
        </p:txBody>
      </p:sp>
    </p:spTree>
    <p:extLst>
      <p:ext uri="{BB962C8B-B14F-4D97-AF65-F5344CB8AC3E}">
        <p14:creationId xmlns:p14="http://schemas.microsoft.com/office/powerpoint/2010/main" val="40507969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Desenho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741298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Atividades:</a:t>
            </a:r>
          </a:p>
          <a:p>
            <a:pPr lvl="1"/>
            <a:r>
              <a:rPr lang="pt-BR" sz="2100" dirty="0"/>
              <a:t>Levantamento de requisitos, análise e </a:t>
            </a:r>
            <a:r>
              <a:rPr lang="pt-BR" sz="2100" dirty="0" smtClean="0"/>
              <a:t>engenharia;</a:t>
            </a:r>
            <a:endParaRPr lang="pt-BR" sz="2100" dirty="0"/>
          </a:p>
          <a:p>
            <a:pPr lvl="1"/>
            <a:r>
              <a:rPr lang="pt-BR" sz="2100" dirty="0"/>
              <a:t>Desenho de serviços, tecnologias, informações, métricas e processos adequados para servir aos requisitos do negócio;</a:t>
            </a:r>
          </a:p>
          <a:p>
            <a:pPr lvl="1"/>
            <a:r>
              <a:rPr lang="pt-BR" sz="2100" dirty="0"/>
              <a:t>Análise e revisão de todos os processos e documentos </a:t>
            </a:r>
            <a:r>
              <a:rPr lang="pt-BR" sz="2100" dirty="0" smtClean="0"/>
              <a:t>envolvidos;</a:t>
            </a:r>
            <a:endParaRPr lang="pt-BR" sz="2100" dirty="0"/>
          </a:p>
          <a:p>
            <a:pPr lvl="1"/>
            <a:r>
              <a:rPr lang="pt-BR" sz="2100" dirty="0"/>
              <a:t>Relacionamento com todas as outras atividades e papéis de </a:t>
            </a:r>
            <a:r>
              <a:rPr lang="pt-BR" sz="2100" dirty="0" smtClean="0"/>
              <a:t>desenho;</a:t>
            </a:r>
            <a:endParaRPr lang="pt-BR" sz="2100" dirty="0"/>
          </a:p>
          <a:p>
            <a:pPr lvl="1"/>
            <a:r>
              <a:rPr lang="pt-BR" sz="2100" dirty="0"/>
              <a:t>Produção e manutenção de políticas de TI e documentação de desenho, incluindo desenhos, planejamentos, arquiteturas e políticas;</a:t>
            </a:r>
          </a:p>
          <a:p>
            <a:pPr lvl="1"/>
            <a:r>
              <a:rPr lang="pt-BR" sz="2100" dirty="0"/>
              <a:t>Revisão de todos os documentos de desenho e planejamentos para a implantação de estratégias de TI usando “mapas”, programas e projetos especiais;</a:t>
            </a:r>
          </a:p>
          <a:p>
            <a:pPr lvl="1"/>
            <a:r>
              <a:rPr lang="pt-BR" sz="2100" dirty="0"/>
              <a:t>Avaliação de risco e gerenciamento de todos os processos e </a:t>
            </a:r>
            <a:r>
              <a:rPr lang="pt-BR" sz="2100" dirty="0" smtClean="0"/>
              <a:t>resultados;</a:t>
            </a:r>
            <a:endParaRPr lang="pt-BR" sz="2100" dirty="0"/>
          </a:p>
          <a:p>
            <a:pPr lvl="1"/>
            <a:r>
              <a:rPr lang="pt-BR" sz="2100" dirty="0"/>
              <a:t>Garantia do alinhamento </a:t>
            </a:r>
            <a:r>
              <a:rPr lang="pt-BR" sz="2100" dirty="0" smtClean="0"/>
              <a:t>com </a:t>
            </a:r>
            <a:r>
              <a:rPr lang="pt-BR" sz="2100" dirty="0"/>
              <a:t>todas as estratégias e políticas do negócio e da TI</a:t>
            </a:r>
            <a:r>
              <a:rPr lang="pt-BR" sz="2100" dirty="0" smtClean="0"/>
              <a:t>.</a:t>
            </a:r>
            <a:endParaRPr lang="pt-BR" sz="2100" dirty="0"/>
          </a:p>
        </p:txBody>
      </p:sp>
    </p:spTree>
    <p:extLst>
      <p:ext uri="{BB962C8B-B14F-4D97-AF65-F5344CB8AC3E}">
        <p14:creationId xmlns:p14="http://schemas.microsoft.com/office/powerpoint/2010/main" val="39108784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Desenho 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Serviço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200876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Aspectos necessários para a entrega de serviços:</a:t>
            </a:r>
          </a:p>
          <a:p>
            <a:pPr lvl="1"/>
            <a:r>
              <a:rPr lang="pt-BR" dirty="0"/>
              <a:t>Identificação dos requisitos de negócio, definição dos requisitos do serviço e Desenho de </a:t>
            </a:r>
            <a:r>
              <a:rPr lang="pt-BR" dirty="0" smtClean="0"/>
              <a:t>Serviço;</a:t>
            </a:r>
            <a:endParaRPr lang="pt-BR" dirty="0"/>
          </a:p>
          <a:p>
            <a:pPr lvl="1"/>
            <a:r>
              <a:rPr lang="pt-BR" dirty="0" smtClean="0"/>
              <a:t>Portfolio </a:t>
            </a:r>
            <a:r>
              <a:rPr lang="pt-BR" dirty="0"/>
              <a:t>de </a:t>
            </a:r>
            <a:r>
              <a:rPr lang="pt-BR" dirty="0" smtClean="0"/>
              <a:t>Serviços;</a:t>
            </a:r>
            <a:endParaRPr lang="pt-BR" dirty="0"/>
          </a:p>
          <a:p>
            <a:pPr lvl="1"/>
            <a:r>
              <a:rPr lang="pt-BR" dirty="0" smtClean="0"/>
              <a:t>Desenho </a:t>
            </a:r>
            <a:r>
              <a:rPr lang="pt-BR" dirty="0"/>
              <a:t>da Arquitetura e </a:t>
            </a:r>
            <a:r>
              <a:rPr lang="pt-BR" dirty="0" smtClean="0"/>
              <a:t>Tecnologia</a:t>
            </a:r>
            <a:r>
              <a:rPr lang="pt-BR" sz="2000" dirty="0"/>
              <a:t>;</a:t>
            </a:r>
            <a:endParaRPr lang="pt-BR" sz="2000" dirty="0" smtClean="0"/>
          </a:p>
          <a:p>
            <a:pPr lvl="1"/>
            <a:r>
              <a:rPr lang="pt-BR" dirty="0" smtClean="0"/>
              <a:t>Desenho do Processo;</a:t>
            </a:r>
          </a:p>
          <a:p>
            <a:pPr lvl="1"/>
            <a:r>
              <a:rPr lang="pt-BR" dirty="0" smtClean="0"/>
              <a:t>Desenho </a:t>
            </a:r>
            <a:r>
              <a:rPr lang="pt-BR" dirty="0"/>
              <a:t>de Métricas de </a:t>
            </a:r>
            <a:r>
              <a:rPr lang="pt-BR" dirty="0" smtClean="0"/>
              <a:t>Medição.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44594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770</TotalTime>
  <Words>11467</Words>
  <Application>Microsoft Office PowerPoint</Application>
  <PresentationFormat>Apresentação na tela (4:3)</PresentationFormat>
  <Paragraphs>713</Paragraphs>
  <Slides>65</Slides>
  <Notes>65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65</vt:i4>
      </vt:variant>
    </vt:vector>
  </HeadingPairs>
  <TitlesOfParts>
    <vt:vector size="72" baseType="lpstr">
      <vt:lpstr>Arial</vt:lpstr>
      <vt:lpstr>Calibri</vt:lpstr>
      <vt:lpstr>Courier New</vt:lpstr>
      <vt:lpstr>Segoe</vt:lpstr>
      <vt:lpstr>Wingdings</vt:lpstr>
      <vt:lpstr>7-00134_MS_Qwest_template_Segoe</vt:lpstr>
      <vt:lpstr>Branco com fonte Courier para slides de código</vt:lpstr>
      <vt:lpstr>GERÊNCIA DE INFRAESTRUTURA DE TI</vt:lpstr>
      <vt:lpstr>Conteúdo</vt:lpstr>
      <vt:lpstr>Desenho de Serviço</vt:lpstr>
      <vt:lpstr>Desenho de Serviço</vt:lpstr>
      <vt:lpstr>Desenho de Serviço</vt:lpstr>
      <vt:lpstr>Desenho de Serviço</vt:lpstr>
      <vt:lpstr>Desenho de Serviço</vt:lpstr>
      <vt:lpstr>Desenho de Serviço</vt:lpstr>
      <vt:lpstr>Desenho de Serviço</vt:lpstr>
      <vt:lpstr>Desenho de Serviço</vt:lpstr>
      <vt:lpstr>Desenho de Serviço</vt:lpstr>
      <vt:lpstr>Desenho de Serviço</vt:lpstr>
      <vt:lpstr>Desenho de Serviço</vt:lpstr>
      <vt:lpstr>Desenho de Serviço</vt:lpstr>
      <vt:lpstr>Desenho de Serviço</vt:lpstr>
      <vt:lpstr>Desenho de Serviço</vt:lpstr>
      <vt:lpstr>Desenho de Serviço</vt:lpstr>
      <vt:lpstr>Processo: Ger. de Nível de Serviço</vt:lpstr>
      <vt:lpstr>Processo: Ger. de Nível de Serviço</vt:lpstr>
      <vt:lpstr>Processo: Ger. de Nível de Serviço</vt:lpstr>
      <vt:lpstr>Processo: Ger. de Nível de Serviço</vt:lpstr>
      <vt:lpstr>Processo: Ger. de Nível de Serviço</vt:lpstr>
      <vt:lpstr>Desenho de Serviço</vt:lpstr>
      <vt:lpstr>Processo: Ger. de Catálogo de Serviço</vt:lpstr>
      <vt:lpstr>Processo: Ger. de Catálogo de Serviço</vt:lpstr>
      <vt:lpstr>Processo: Ger. de Catálogo de Serviço</vt:lpstr>
      <vt:lpstr>Desenho de Serviço</vt:lpstr>
      <vt:lpstr>Processo: Ger. de Disponibilidade</vt:lpstr>
      <vt:lpstr>Processo: Ger. de Disponibilidade</vt:lpstr>
      <vt:lpstr>Processo: Ger. de Disponibilidade</vt:lpstr>
      <vt:lpstr>Processo: Ger. de Disponibilidade</vt:lpstr>
      <vt:lpstr>Processo: Ger. de Disponibilidade</vt:lpstr>
      <vt:lpstr>Processo: Ger. de Disponibilidade</vt:lpstr>
      <vt:lpstr>Processo: Ger. de Disponibilidade</vt:lpstr>
      <vt:lpstr>Processo: Ger. de Disponibilidade</vt:lpstr>
      <vt:lpstr>Processo: Ger. de Disponibilidade</vt:lpstr>
      <vt:lpstr>Processo: Ger. de Disponibilidade</vt:lpstr>
      <vt:lpstr>Desenho de Serviço</vt:lpstr>
      <vt:lpstr>Processo: Ger. de Segurança Inform.</vt:lpstr>
      <vt:lpstr>Processo: Ger. de Segurança Inform.</vt:lpstr>
      <vt:lpstr>Processo: Ger. de Segurança Inform.</vt:lpstr>
      <vt:lpstr>Processo: Ger. de Segurança Inform.</vt:lpstr>
      <vt:lpstr>Processo: Ger. de Segurança Inform.</vt:lpstr>
      <vt:lpstr>Desenho de Serviço</vt:lpstr>
      <vt:lpstr>Processo: Gerenc. de Fornecedor</vt:lpstr>
      <vt:lpstr>Processo: Gerenc. de Fornecedor</vt:lpstr>
      <vt:lpstr>Processo: Gerenc. de Fornecedor</vt:lpstr>
      <vt:lpstr>Processo: Gerenc. de Fornecedor</vt:lpstr>
      <vt:lpstr>Processo: Gerenc. de Fornecedor</vt:lpstr>
      <vt:lpstr>Desenho de Serviço</vt:lpstr>
      <vt:lpstr>Processo: Gerenc. de Capacidade</vt:lpstr>
      <vt:lpstr>Processo: Gerenc. de Capacidade</vt:lpstr>
      <vt:lpstr>Processo: Gerenc. de Capacidade</vt:lpstr>
      <vt:lpstr>Processo: Gerenc. de Capacidade</vt:lpstr>
      <vt:lpstr>Processo: Gerenc. de Capacidade</vt:lpstr>
      <vt:lpstr>Processo: Gerenc. de Capacidade</vt:lpstr>
      <vt:lpstr>Processo: Gerenc. de Capacidade</vt:lpstr>
      <vt:lpstr>Desenho de Serviço</vt:lpstr>
      <vt:lpstr>Processo: Ger. de Continuidade Serv.</vt:lpstr>
      <vt:lpstr>Processo: Ger. de Continuidade Serv.</vt:lpstr>
      <vt:lpstr>Processo: Ger. de Continuidade Serv.</vt:lpstr>
      <vt:lpstr>Processo: Ger. de Continuidade Serv.</vt:lpstr>
      <vt:lpstr>Conclusão</vt:lpstr>
      <vt:lpstr>Atividades</vt:lpstr>
      <vt:lpstr>Referências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Gerência de Infraestrutura de TI</dc:title>
  <dc:creator>varajao</dc:creator>
  <cp:keywords/>
  <cp:lastModifiedBy>varajao</cp:lastModifiedBy>
  <cp:revision>104</cp:revision>
  <dcterms:created xsi:type="dcterms:W3CDTF">2015-06-30T13:28:46Z</dcterms:created>
  <dcterms:modified xsi:type="dcterms:W3CDTF">2017-04-05T00:29:26Z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