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5"/>
  </p:notesMasterIdLst>
  <p:sldIdLst>
    <p:sldId id="257" r:id="rId4"/>
    <p:sldId id="258" r:id="rId5"/>
    <p:sldId id="281" r:id="rId6"/>
    <p:sldId id="282" r:id="rId7"/>
    <p:sldId id="287" r:id="rId8"/>
    <p:sldId id="288" r:id="rId9"/>
    <p:sldId id="289" r:id="rId10"/>
    <p:sldId id="290" r:id="rId11"/>
    <p:sldId id="301" r:id="rId12"/>
    <p:sldId id="291" r:id="rId13"/>
    <p:sldId id="292" r:id="rId14"/>
    <p:sldId id="293" r:id="rId15"/>
    <p:sldId id="294" r:id="rId16"/>
    <p:sldId id="295" r:id="rId17"/>
    <p:sldId id="296" r:id="rId18"/>
    <p:sldId id="284" r:id="rId19"/>
    <p:sldId id="298" r:id="rId20"/>
    <p:sldId id="299" r:id="rId21"/>
    <p:sldId id="297" r:id="rId22"/>
    <p:sldId id="302" r:id="rId23"/>
    <p:sldId id="303" r:id="rId24"/>
    <p:sldId id="305" r:id="rId25"/>
    <p:sldId id="304" r:id="rId26"/>
    <p:sldId id="309" r:id="rId27"/>
    <p:sldId id="310" r:id="rId28"/>
    <p:sldId id="311" r:id="rId29"/>
    <p:sldId id="312" r:id="rId30"/>
    <p:sldId id="313" r:id="rId31"/>
    <p:sldId id="314" r:id="rId32"/>
    <p:sldId id="315" r:id="rId33"/>
    <p:sldId id="316" r:id="rId34"/>
    <p:sldId id="317" r:id="rId35"/>
    <p:sldId id="318" r:id="rId36"/>
    <p:sldId id="319" r:id="rId37"/>
    <p:sldId id="320" r:id="rId38"/>
    <p:sldId id="321" r:id="rId39"/>
    <p:sldId id="322" r:id="rId40"/>
    <p:sldId id="323" r:id="rId41"/>
    <p:sldId id="306" r:id="rId42"/>
    <p:sldId id="324" r:id="rId43"/>
    <p:sldId id="326" r:id="rId44"/>
    <p:sldId id="328" r:id="rId45"/>
    <p:sldId id="327" r:id="rId46"/>
    <p:sldId id="329" r:id="rId47"/>
    <p:sldId id="330" r:id="rId48"/>
    <p:sldId id="331" r:id="rId49"/>
    <p:sldId id="300" r:id="rId50"/>
    <p:sldId id="307" r:id="rId51"/>
    <p:sldId id="308" r:id="rId52"/>
    <p:sldId id="285" r:id="rId53"/>
    <p:sldId id="286"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06" autoAdjust="0"/>
    <p:restoredTop sz="94660"/>
  </p:normalViewPr>
  <p:slideViewPr>
    <p:cSldViewPr>
      <p:cViewPr varScale="1">
        <p:scale>
          <a:sx n="92" d="100"/>
          <a:sy n="92" d="100"/>
        </p:scale>
        <p:origin x="153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1.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heme" Target="theme/theme1.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viewProps" Target="view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4/11/2016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‹nº›</a:t>
            </a:fld>
            <a:endParaRPr lang="en-US"/>
          </a:p>
        </p:txBody>
      </p:sp>
    </p:spTree>
    <p:extLst>
      <p:ext uri="{BB962C8B-B14F-4D97-AF65-F5344CB8AC3E}">
        <p14:creationId xmlns:p14="http://schemas.microsoft.com/office/powerpoint/2010/main" val="156523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5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500" b="0" i="0">
                <a:solidFill>
                  <a:srgbClr val="000000"/>
                </a:solidFill>
                <a:latin typeface="Calibri"/>
                <a:ea typeface="+mn-ea"/>
                <a:cs typeface="+mn-cs"/>
              </a:rPr>
            </a:br>
            <a:r>
              <a:rPr lang="en-US" sz="5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251918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10</a:t>
            </a:fld>
            <a:endParaRPr lang="en-US" sz="1200" b="0" i="0">
              <a:latin typeface="Calibri"/>
              <a:ea typeface="+mn-ea"/>
              <a:cs typeface="+mn-cs"/>
            </a:endParaRPr>
          </a:p>
        </p:txBody>
      </p:sp>
    </p:spTree>
    <p:extLst>
      <p:ext uri="{BB962C8B-B14F-4D97-AF65-F5344CB8AC3E}">
        <p14:creationId xmlns:p14="http://schemas.microsoft.com/office/powerpoint/2010/main" val="1442161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11</a:t>
            </a:fld>
            <a:endParaRPr lang="en-US" sz="1200" b="0" i="0">
              <a:latin typeface="Calibri"/>
              <a:ea typeface="+mn-ea"/>
              <a:cs typeface="+mn-cs"/>
            </a:endParaRPr>
          </a:p>
        </p:txBody>
      </p:sp>
    </p:spTree>
    <p:extLst>
      <p:ext uri="{BB962C8B-B14F-4D97-AF65-F5344CB8AC3E}">
        <p14:creationId xmlns:p14="http://schemas.microsoft.com/office/powerpoint/2010/main" val="4006894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12</a:t>
            </a:fld>
            <a:endParaRPr lang="en-US" sz="1200" b="0" i="0">
              <a:latin typeface="Calibri"/>
              <a:ea typeface="+mn-ea"/>
              <a:cs typeface="+mn-cs"/>
            </a:endParaRPr>
          </a:p>
        </p:txBody>
      </p:sp>
    </p:spTree>
    <p:extLst>
      <p:ext uri="{BB962C8B-B14F-4D97-AF65-F5344CB8AC3E}">
        <p14:creationId xmlns:p14="http://schemas.microsoft.com/office/powerpoint/2010/main" val="3558430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13</a:t>
            </a:fld>
            <a:endParaRPr lang="en-US" sz="1200" b="0" i="0">
              <a:latin typeface="Calibri"/>
              <a:ea typeface="+mn-ea"/>
              <a:cs typeface="+mn-cs"/>
            </a:endParaRPr>
          </a:p>
        </p:txBody>
      </p:sp>
    </p:spTree>
    <p:extLst>
      <p:ext uri="{BB962C8B-B14F-4D97-AF65-F5344CB8AC3E}">
        <p14:creationId xmlns:p14="http://schemas.microsoft.com/office/powerpoint/2010/main" val="3197646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14</a:t>
            </a:fld>
            <a:endParaRPr lang="en-US" sz="1200" b="0" i="0">
              <a:latin typeface="Calibri"/>
              <a:ea typeface="+mn-ea"/>
              <a:cs typeface="+mn-cs"/>
            </a:endParaRPr>
          </a:p>
        </p:txBody>
      </p:sp>
    </p:spTree>
    <p:extLst>
      <p:ext uri="{BB962C8B-B14F-4D97-AF65-F5344CB8AC3E}">
        <p14:creationId xmlns:p14="http://schemas.microsoft.com/office/powerpoint/2010/main" val="26980509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15</a:t>
            </a:fld>
            <a:endParaRPr lang="en-US" sz="1200" b="0" i="0">
              <a:latin typeface="Calibri"/>
              <a:ea typeface="+mn-ea"/>
              <a:cs typeface="+mn-cs"/>
            </a:endParaRPr>
          </a:p>
        </p:txBody>
      </p:sp>
    </p:spTree>
    <p:extLst>
      <p:ext uri="{BB962C8B-B14F-4D97-AF65-F5344CB8AC3E}">
        <p14:creationId xmlns:p14="http://schemas.microsoft.com/office/powerpoint/2010/main" val="3637032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16</a:t>
            </a:fld>
            <a:endParaRPr lang="en-US" sz="1200" b="0" i="0">
              <a:latin typeface="Calibri"/>
              <a:ea typeface="+mn-ea"/>
              <a:cs typeface="+mn-cs"/>
            </a:endParaRPr>
          </a:p>
        </p:txBody>
      </p:sp>
    </p:spTree>
    <p:extLst>
      <p:ext uri="{BB962C8B-B14F-4D97-AF65-F5344CB8AC3E}">
        <p14:creationId xmlns:p14="http://schemas.microsoft.com/office/powerpoint/2010/main" val="1192605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17</a:t>
            </a:fld>
            <a:endParaRPr lang="en-US" sz="1200" b="0" i="0">
              <a:latin typeface="Calibri"/>
              <a:ea typeface="+mn-ea"/>
              <a:cs typeface="+mn-cs"/>
            </a:endParaRPr>
          </a:p>
        </p:txBody>
      </p:sp>
    </p:spTree>
    <p:extLst>
      <p:ext uri="{BB962C8B-B14F-4D97-AF65-F5344CB8AC3E}">
        <p14:creationId xmlns:p14="http://schemas.microsoft.com/office/powerpoint/2010/main" val="865471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18</a:t>
            </a:fld>
            <a:endParaRPr lang="en-US" sz="1200" b="0" i="0">
              <a:latin typeface="Calibri"/>
              <a:ea typeface="+mn-ea"/>
              <a:cs typeface="+mn-cs"/>
            </a:endParaRPr>
          </a:p>
        </p:txBody>
      </p:sp>
    </p:spTree>
    <p:extLst>
      <p:ext uri="{BB962C8B-B14F-4D97-AF65-F5344CB8AC3E}">
        <p14:creationId xmlns:p14="http://schemas.microsoft.com/office/powerpoint/2010/main" val="2690555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19</a:t>
            </a:fld>
            <a:endParaRPr lang="en-US" sz="1200" b="0" i="0">
              <a:latin typeface="Calibri"/>
              <a:ea typeface="+mn-ea"/>
              <a:cs typeface="+mn-cs"/>
            </a:endParaRPr>
          </a:p>
        </p:txBody>
      </p:sp>
    </p:spTree>
    <p:extLst>
      <p:ext uri="{BB962C8B-B14F-4D97-AF65-F5344CB8AC3E}">
        <p14:creationId xmlns:p14="http://schemas.microsoft.com/office/powerpoint/2010/main" val="3956667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a:t>
            </a:fld>
            <a:endParaRPr lang="en-US" sz="1200" b="0" i="0">
              <a:latin typeface="Calibri"/>
              <a:ea typeface="+mn-ea"/>
              <a:cs typeface="+mn-cs"/>
            </a:endParaRPr>
          </a:p>
        </p:txBody>
      </p:sp>
    </p:spTree>
    <p:extLst>
      <p:ext uri="{BB962C8B-B14F-4D97-AF65-F5344CB8AC3E}">
        <p14:creationId xmlns:p14="http://schemas.microsoft.com/office/powerpoint/2010/main" val="1212537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20</a:t>
            </a:fld>
            <a:endParaRPr lang="en-US" sz="1200" b="0" i="0">
              <a:latin typeface="Calibri"/>
              <a:ea typeface="+mn-ea"/>
              <a:cs typeface="+mn-cs"/>
            </a:endParaRPr>
          </a:p>
        </p:txBody>
      </p:sp>
    </p:spTree>
    <p:extLst>
      <p:ext uri="{BB962C8B-B14F-4D97-AF65-F5344CB8AC3E}">
        <p14:creationId xmlns:p14="http://schemas.microsoft.com/office/powerpoint/2010/main" val="123594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21</a:t>
            </a:fld>
            <a:endParaRPr lang="en-US" sz="1200" b="0" i="0">
              <a:latin typeface="Calibri"/>
              <a:ea typeface="+mn-ea"/>
              <a:cs typeface="+mn-cs"/>
            </a:endParaRPr>
          </a:p>
        </p:txBody>
      </p:sp>
    </p:spTree>
    <p:extLst>
      <p:ext uri="{BB962C8B-B14F-4D97-AF65-F5344CB8AC3E}">
        <p14:creationId xmlns:p14="http://schemas.microsoft.com/office/powerpoint/2010/main" val="1002478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22</a:t>
            </a:fld>
            <a:endParaRPr lang="en-US" sz="1200" b="0" i="0">
              <a:latin typeface="Calibri"/>
              <a:ea typeface="+mn-ea"/>
              <a:cs typeface="+mn-cs"/>
            </a:endParaRPr>
          </a:p>
        </p:txBody>
      </p:sp>
    </p:spTree>
    <p:extLst>
      <p:ext uri="{BB962C8B-B14F-4D97-AF65-F5344CB8AC3E}">
        <p14:creationId xmlns:p14="http://schemas.microsoft.com/office/powerpoint/2010/main" val="41975952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23</a:t>
            </a:fld>
            <a:endParaRPr lang="en-US" sz="1200" b="0" i="0">
              <a:latin typeface="Calibri"/>
              <a:ea typeface="+mn-ea"/>
              <a:cs typeface="+mn-cs"/>
            </a:endParaRPr>
          </a:p>
        </p:txBody>
      </p:sp>
    </p:spTree>
    <p:extLst>
      <p:ext uri="{BB962C8B-B14F-4D97-AF65-F5344CB8AC3E}">
        <p14:creationId xmlns:p14="http://schemas.microsoft.com/office/powerpoint/2010/main" val="7957797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24</a:t>
            </a:fld>
            <a:endParaRPr lang="en-US" sz="1200" b="0" i="0">
              <a:latin typeface="Calibri"/>
              <a:ea typeface="+mn-ea"/>
              <a:cs typeface="+mn-cs"/>
            </a:endParaRPr>
          </a:p>
        </p:txBody>
      </p:sp>
    </p:spTree>
    <p:extLst>
      <p:ext uri="{BB962C8B-B14F-4D97-AF65-F5344CB8AC3E}">
        <p14:creationId xmlns:p14="http://schemas.microsoft.com/office/powerpoint/2010/main" val="16878716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25</a:t>
            </a:fld>
            <a:endParaRPr lang="en-US" sz="1200" b="0" i="0">
              <a:latin typeface="Calibri"/>
              <a:ea typeface="+mn-ea"/>
              <a:cs typeface="+mn-cs"/>
            </a:endParaRPr>
          </a:p>
        </p:txBody>
      </p:sp>
    </p:spTree>
    <p:extLst>
      <p:ext uri="{BB962C8B-B14F-4D97-AF65-F5344CB8AC3E}">
        <p14:creationId xmlns:p14="http://schemas.microsoft.com/office/powerpoint/2010/main" val="3374054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26</a:t>
            </a:fld>
            <a:endParaRPr lang="en-US" sz="1200" b="0" i="0">
              <a:latin typeface="Calibri"/>
              <a:ea typeface="+mn-ea"/>
              <a:cs typeface="+mn-cs"/>
            </a:endParaRPr>
          </a:p>
        </p:txBody>
      </p:sp>
    </p:spTree>
    <p:extLst>
      <p:ext uri="{BB962C8B-B14F-4D97-AF65-F5344CB8AC3E}">
        <p14:creationId xmlns:p14="http://schemas.microsoft.com/office/powerpoint/2010/main" val="3777964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27</a:t>
            </a:fld>
            <a:endParaRPr lang="en-US" sz="1200" b="0" i="0">
              <a:latin typeface="Calibri"/>
              <a:ea typeface="+mn-ea"/>
              <a:cs typeface="+mn-cs"/>
            </a:endParaRPr>
          </a:p>
        </p:txBody>
      </p:sp>
    </p:spTree>
    <p:extLst>
      <p:ext uri="{BB962C8B-B14F-4D97-AF65-F5344CB8AC3E}">
        <p14:creationId xmlns:p14="http://schemas.microsoft.com/office/powerpoint/2010/main" val="35009532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28</a:t>
            </a:fld>
            <a:endParaRPr lang="en-US" sz="1200" b="0" i="0">
              <a:latin typeface="Calibri"/>
              <a:ea typeface="+mn-ea"/>
              <a:cs typeface="+mn-cs"/>
            </a:endParaRPr>
          </a:p>
        </p:txBody>
      </p:sp>
    </p:spTree>
    <p:extLst>
      <p:ext uri="{BB962C8B-B14F-4D97-AF65-F5344CB8AC3E}">
        <p14:creationId xmlns:p14="http://schemas.microsoft.com/office/powerpoint/2010/main" val="27131070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29</a:t>
            </a:fld>
            <a:endParaRPr lang="en-US" sz="1200" b="0" i="0">
              <a:latin typeface="Calibri"/>
              <a:ea typeface="+mn-ea"/>
              <a:cs typeface="+mn-cs"/>
            </a:endParaRPr>
          </a:p>
        </p:txBody>
      </p:sp>
    </p:spTree>
    <p:extLst>
      <p:ext uri="{BB962C8B-B14F-4D97-AF65-F5344CB8AC3E}">
        <p14:creationId xmlns:p14="http://schemas.microsoft.com/office/powerpoint/2010/main" val="2831131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a:t>
            </a:fld>
            <a:endParaRPr lang="en-US" sz="1200" b="0" i="0">
              <a:latin typeface="Calibri"/>
              <a:ea typeface="+mn-ea"/>
              <a:cs typeface="+mn-cs"/>
            </a:endParaRPr>
          </a:p>
        </p:txBody>
      </p:sp>
    </p:spTree>
    <p:extLst>
      <p:ext uri="{BB962C8B-B14F-4D97-AF65-F5344CB8AC3E}">
        <p14:creationId xmlns:p14="http://schemas.microsoft.com/office/powerpoint/2010/main" val="37253183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30</a:t>
            </a:fld>
            <a:endParaRPr lang="en-US" sz="1200" b="0" i="0">
              <a:latin typeface="Calibri"/>
              <a:ea typeface="+mn-ea"/>
              <a:cs typeface="+mn-cs"/>
            </a:endParaRPr>
          </a:p>
        </p:txBody>
      </p:sp>
    </p:spTree>
    <p:extLst>
      <p:ext uri="{BB962C8B-B14F-4D97-AF65-F5344CB8AC3E}">
        <p14:creationId xmlns:p14="http://schemas.microsoft.com/office/powerpoint/2010/main" val="36013664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31</a:t>
            </a:fld>
            <a:endParaRPr lang="en-US" sz="1200" b="0" i="0">
              <a:latin typeface="Calibri"/>
              <a:ea typeface="+mn-ea"/>
              <a:cs typeface="+mn-cs"/>
            </a:endParaRPr>
          </a:p>
        </p:txBody>
      </p:sp>
    </p:spTree>
    <p:extLst>
      <p:ext uri="{BB962C8B-B14F-4D97-AF65-F5344CB8AC3E}">
        <p14:creationId xmlns:p14="http://schemas.microsoft.com/office/powerpoint/2010/main" val="12553569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32</a:t>
            </a:fld>
            <a:endParaRPr lang="en-US" sz="1200" b="0" i="0">
              <a:latin typeface="Calibri"/>
              <a:ea typeface="+mn-ea"/>
              <a:cs typeface="+mn-cs"/>
            </a:endParaRPr>
          </a:p>
        </p:txBody>
      </p:sp>
    </p:spTree>
    <p:extLst>
      <p:ext uri="{BB962C8B-B14F-4D97-AF65-F5344CB8AC3E}">
        <p14:creationId xmlns:p14="http://schemas.microsoft.com/office/powerpoint/2010/main" val="13263856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33</a:t>
            </a:fld>
            <a:endParaRPr lang="en-US" sz="1200" b="0" i="0">
              <a:latin typeface="Calibri"/>
              <a:ea typeface="+mn-ea"/>
              <a:cs typeface="+mn-cs"/>
            </a:endParaRPr>
          </a:p>
        </p:txBody>
      </p:sp>
    </p:spTree>
    <p:extLst>
      <p:ext uri="{BB962C8B-B14F-4D97-AF65-F5344CB8AC3E}">
        <p14:creationId xmlns:p14="http://schemas.microsoft.com/office/powerpoint/2010/main" val="25844678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34</a:t>
            </a:fld>
            <a:endParaRPr lang="en-US" sz="1200" b="0" i="0">
              <a:latin typeface="Calibri"/>
              <a:ea typeface="+mn-ea"/>
              <a:cs typeface="+mn-cs"/>
            </a:endParaRPr>
          </a:p>
        </p:txBody>
      </p:sp>
    </p:spTree>
    <p:extLst>
      <p:ext uri="{BB962C8B-B14F-4D97-AF65-F5344CB8AC3E}">
        <p14:creationId xmlns:p14="http://schemas.microsoft.com/office/powerpoint/2010/main" val="41539530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35</a:t>
            </a:fld>
            <a:endParaRPr lang="en-US" sz="1200" b="0" i="0">
              <a:latin typeface="Calibri"/>
              <a:ea typeface="+mn-ea"/>
              <a:cs typeface="+mn-cs"/>
            </a:endParaRPr>
          </a:p>
        </p:txBody>
      </p:sp>
    </p:spTree>
    <p:extLst>
      <p:ext uri="{BB962C8B-B14F-4D97-AF65-F5344CB8AC3E}">
        <p14:creationId xmlns:p14="http://schemas.microsoft.com/office/powerpoint/2010/main" val="31111500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36</a:t>
            </a:fld>
            <a:endParaRPr lang="en-US" sz="1200" b="0" i="0">
              <a:latin typeface="Calibri"/>
              <a:ea typeface="+mn-ea"/>
              <a:cs typeface="+mn-cs"/>
            </a:endParaRPr>
          </a:p>
        </p:txBody>
      </p:sp>
    </p:spTree>
    <p:extLst>
      <p:ext uri="{BB962C8B-B14F-4D97-AF65-F5344CB8AC3E}">
        <p14:creationId xmlns:p14="http://schemas.microsoft.com/office/powerpoint/2010/main" val="41820128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37</a:t>
            </a:fld>
            <a:endParaRPr lang="en-US" sz="1200" b="0" i="0">
              <a:latin typeface="Calibri"/>
              <a:ea typeface="+mn-ea"/>
              <a:cs typeface="+mn-cs"/>
            </a:endParaRPr>
          </a:p>
        </p:txBody>
      </p:sp>
    </p:spTree>
    <p:extLst>
      <p:ext uri="{BB962C8B-B14F-4D97-AF65-F5344CB8AC3E}">
        <p14:creationId xmlns:p14="http://schemas.microsoft.com/office/powerpoint/2010/main" val="12574215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38</a:t>
            </a:fld>
            <a:endParaRPr lang="en-US" sz="1200" b="0" i="0">
              <a:latin typeface="Calibri"/>
              <a:ea typeface="+mn-ea"/>
              <a:cs typeface="+mn-cs"/>
            </a:endParaRPr>
          </a:p>
        </p:txBody>
      </p:sp>
    </p:spTree>
    <p:extLst>
      <p:ext uri="{BB962C8B-B14F-4D97-AF65-F5344CB8AC3E}">
        <p14:creationId xmlns:p14="http://schemas.microsoft.com/office/powerpoint/2010/main" val="682058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39</a:t>
            </a:fld>
            <a:endParaRPr lang="en-US" sz="1200" b="0" i="0">
              <a:latin typeface="Calibri"/>
              <a:ea typeface="+mn-ea"/>
              <a:cs typeface="+mn-cs"/>
            </a:endParaRPr>
          </a:p>
        </p:txBody>
      </p:sp>
    </p:spTree>
    <p:extLst>
      <p:ext uri="{BB962C8B-B14F-4D97-AF65-F5344CB8AC3E}">
        <p14:creationId xmlns:p14="http://schemas.microsoft.com/office/powerpoint/2010/main" val="2940777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a:t>
            </a:fld>
            <a:endParaRPr lang="en-US" sz="1200" b="0" i="0">
              <a:latin typeface="Calibri"/>
              <a:ea typeface="+mn-ea"/>
              <a:cs typeface="+mn-cs"/>
            </a:endParaRPr>
          </a:p>
        </p:txBody>
      </p:sp>
    </p:spTree>
    <p:extLst>
      <p:ext uri="{BB962C8B-B14F-4D97-AF65-F5344CB8AC3E}">
        <p14:creationId xmlns:p14="http://schemas.microsoft.com/office/powerpoint/2010/main" val="29678393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40</a:t>
            </a:fld>
            <a:endParaRPr lang="en-US" sz="1200" b="0" i="0">
              <a:latin typeface="Calibri"/>
              <a:ea typeface="+mn-ea"/>
              <a:cs typeface="+mn-cs"/>
            </a:endParaRPr>
          </a:p>
        </p:txBody>
      </p:sp>
    </p:spTree>
    <p:extLst>
      <p:ext uri="{BB962C8B-B14F-4D97-AF65-F5344CB8AC3E}">
        <p14:creationId xmlns:p14="http://schemas.microsoft.com/office/powerpoint/2010/main" val="25165846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41</a:t>
            </a:fld>
            <a:endParaRPr lang="en-US" sz="1200" b="0" i="0">
              <a:latin typeface="Calibri"/>
              <a:ea typeface="+mn-ea"/>
              <a:cs typeface="+mn-cs"/>
            </a:endParaRPr>
          </a:p>
        </p:txBody>
      </p:sp>
    </p:spTree>
    <p:extLst>
      <p:ext uri="{BB962C8B-B14F-4D97-AF65-F5344CB8AC3E}">
        <p14:creationId xmlns:p14="http://schemas.microsoft.com/office/powerpoint/2010/main" val="4836060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42</a:t>
            </a:fld>
            <a:endParaRPr lang="en-US" sz="1200" b="0" i="0">
              <a:latin typeface="Calibri"/>
              <a:ea typeface="+mn-ea"/>
              <a:cs typeface="+mn-cs"/>
            </a:endParaRPr>
          </a:p>
        </p:txBody>
      </p:sp>
    </p:spTree>
    <p:extLst>
      <p:ext uri="{BB962C8B-B14F-4D97-AF65-F5344CB8AC3E}">
        <p14:creationId xmlns:p14="http://schemas.microsoft.com/office/powerpoint/2010/main" val="16313907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43</a:t>
            </a:fld>
            <a:endParaRPr lang="en-US" sz="1200" b="0" i="0">
              <a:latin typeface="Calibri"/>
              <a:ea typeface="+mn-ea"/>
              <a:cs typeface="+mn-cs"/>
            </a:endParaRPr>
          </a:p>
        </p:txBody>
      </p:sp>
    </p:spTree>
    <p:extLst>
      <p:ext uri="{BB962C8B-B14F-4D97-AF65-F5344CB8AC3E}">
        <p14:creationId xmlns:p14="http://schemas.microsoft.com/office/powerpoint/2010/main" val="13816323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44</a:t>
            </a:fld>
            <a:endParaRPr lang="en-US" sz="1200" b="0" i="0">
              <a:latin typeface="Calibri"/>
              <a:ea typeface="+mn-ea"/>
              <a:cs typeface="+mn-cs"/>
            </a:endParaRPr>
          </a:p>
        </p:txBody>
      </p:sp>
    </p:spTree>
    <p:extLst>
      <p:ext uri="{BB962C8B-B14F-4D97-AF65-F5344CB8AC3E}">
        <p14:creationId xmlns:p14="http://schemas.microsoft.com/office/powerpoint/2010/main" val="171957707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45</a:t>
            </a:fld>
            <a:endParaRPr lang="en-US" sz="1200" b="0" i="0">
              <a:latin typeface="Calibri"/>
              <a:ea typeface="+mn-ea"/>
              <a:cs typeface="+mn-cs"/>
            </a:endParaRPr>
          </a:p>
        </p:txBody>
      </p:sp>
    </p:spTree>
    <p:extLst>
      <p:ext uri="{BB962C8B-B14F-4D97-AF65-F5344CB8AC3E}">
        <p14:creationId xmlns:p14="http://schemas.microsoft.com/office/powerpoint/2010/main" val="357415066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46</a:t>
            </a:fld>
            <a:endParaRPr lang="en-US" sz="1200" b="0" i="0">
              <a:latin typeface="Calibri"/>
              <a:ea typeface="+mn-ea"/>
              <a:cs typeface="+mn-cs"/>
            </a:endParaRPr>
          </a:p>
        </p:txBody>
      </p:sp>
    </p:spTree>
    <p:extLst>
      <p:ext uri="{BB962C8B-B14F-4D97-AF65-F5344CB8AC3E}">
        <p14:creationId xmlns:p14="http://schemas.microsoft.com/office/powerpoint/2010/main" val="267982700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47</a:t>
            </a:fld>
            <a:endParaRPr lang="en-US" sz="1200" b="0" i="0">
              <a:latin typeface="Calibri"/>
              <a:ea typeface="+mn-ea"/>
              <a:cs typeface="+mn-cs"/>
            </a:endParaRPr>
          </a:p>
        </p:txBody>
      </p:sp>
    </p:spTree>
    <p:extLst>
      <p:ext uri="{BB962C8B-B14F-4D97-AF65-F5344CB8AC3E}">
        <p14:creationId xmlns:p14="http://schemas.microsoft.com/office/powerpoint/2010/main" val="14617674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48</a:t>
            </a:fld>
            <a:endParaRPr lang="en-US" sz="1200" b="0" i="0">
              <a:latin typeface="Calibri"/>
              <a:ea typeface="+mn-ea"/>
              <a:cs typeface="+mn-cs"/>
            </a:endParaRPr>
          </a:p>
        </p:txBody>
      </p:sp>
    </p:spTree>
    <p:extLst>
      <p:ext uri="{BB962C8B-B14F-4D97-AF65-F5344CB8AC3E}">
        <p14:creationId xmlns:p14="http://schemas.microsoft.com/office/powerpoint/2010/main" val="9362340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49</a:t>
            </a:fld>
            <a:endParaRPr lang="en-US" sz="1200" b="0" i="0">
              <a:latin typeface="Calibri"/>
              <a:ea typeface="+mn-ea"/>
              <a:cs typeface="+mn-cs"/>
            </a:endParaRPr>
          </a:p>
        </p:txBody>
      </p:sp>
    </p:spTree>
    <p:extLst>
      <p:ext uri="{BB962C8B-B14F-4D97-AF65-F5344CB8AC3E}">
        <p14:creationId xmlns:p14="http://schemas.microsoft.com/office/powerpoint/2010/main" val="2496733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a:t>
            </a:fld>
            <a:endParaRPr lang="en-US" sz="1200" b="0" i="0">
              <a:latin typeface="Calibri"/>
              <a:ea typeface="+mn-ea"/>
              <a:cs typeface="+mn-cs"/>
            </a:endParaRPr>
          </a:p>
        </p:txBody>
      </p:sp>
    </p:spTree>
    <p:extLst>
      <p:ext uri="{BB962C8B-B14F-4D97-AF65-F5344CB8AC3E}">
        <p14:creationId xmlns:p14="http://schemas.microsoft.com/office/powerpoint/2010/main" val="41238224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50</a:t>
            </a:fld>
            <a:endParaRPr lang="en-US" sz="1200" b="0" i="0">
              <a:latin typeface="Calibri"/>
              <a:ea typeface="+mn-ea"/>
              <a:cs typeface="+mn-cs"/>
            </a:endParaRPr>
          </a:p>
        </p:txBody>
      </p:sp>
    </p:spTree>
    <p:extLst>
      <p:ext uri="{BB962C8B-B14F-4D97-AF65-F5344CB8AC3E}">
        <p14:creationId xmlns:p14="http://schemas.microsoft.com/office/powerpoint/2010/main" val="241517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51</a:t>
            </a:fld>
            <a:endParaRPr lang="en-US" sz="1200" b="0" i="0">
              <a:latin typeface="Calibri"/>
              <a:ea typeface="+mn-ea"/>
              <a:cs typeface="+mn-cs"/>
            </a:endParaRPr>
          </a:p>
        </p:txBody>
      </p:sp>
    </p:spTree>
    <p:extLst>
      <p:ext uri="{BB962C8B-B14F-4D97-AF65-F5344CB8AC3E}">
        <p14:creationId xmlns:p14="http://schemas.microsoft.com/office/powerpoint/2010/main" val="754659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6</a:t>
            </a:fld>
            <a:endParaRPr lang="en-US" sz="1200" b="0" i="0">
              <a:latin typeface="Calibri"/>
              <a:ea typeface="+mn-ea"/>
              <a:cs typeface="+mn-cs"/>
            </a:endParaRPr>
          </a:p>
        </p:txBody>
      </p:sp>
    </p:spTree>
    <p:extLst>
      <p:ext uri="{BB962C8B-B14F-4D97-AF65-F5344CB8AC3E}">
        <p14:creationId xmlns:p14="http://schemas.microsoft.com/office/powerpoint/2010/main" val="2477362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7</a:t>
            </a:fld>
            <a:endParaRPr lang="en-US" sz="1200" b="0" i="0">
              <a:latin typeface="Calibri"/>
              <a:ea typeface="+mn-ea"/>
              <a:cs typeface="+mn-cs"/>
            </a:endParaRPr>
          </a:p>
        </p:txBody>
      </p:sp>
    </p:spTree>
    <p:extLst>
      <p:ext uri="{BB962C8B-B14F-4D97-AF65-F5344CB8AC3E}">
        <p14:creationId xmlns:p14="http://schemas.microsoft.com/office/powerpoint/2010/main" val="1364231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8</a:t>
            </a:fld>
            <a:endParaRPr lang="en-US" sz="1200" b="0" i="0">
              <a:latin typeface="Calibri"/>
              <a:ea typeface="+mn-ea"/>
              <a:cs typeface="+mn-cs"/>
            </a:endParaRPr>
          </a:p>
        </p:txBody>
      </p:sp>
    </p:spTree>
    <p:extLst>
      <p:ext uri="{BB962C8B-B14F-4D97-AF65-F5344CB8AC3E}">
        <p14:creationId xmlns:p14="http://schemas.microsoft.com/office/powerpoint/2010/main" val="1468889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4/11/2016 7:42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9</a:t>
            </a:fld>
            <a:endParaRPr lang="en-US" sz="1200" b="0" i="0">
              <a:latin typeface="Calibri"/>
              <a:ea typeface="+mn-ea"/>
              <a:cs typeface="+mn-cs"/>
            </a:endParaRPr>
          </a:p>
        </p:txBody>
      </p:sp>
    </p:spTree>
    <p:extLst>
      <p:ext uri="{BB962C8B-B14F-4D97-AF65-F5344CB8AC3E}">
        <p14:creationId xmlns:p14="http://schemas.microsoft.com/office/powerpoint/2010/main" val="3058809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Texto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pt-BR" noProof="0" smtClean="0"/>
              <a:t>Clique para editar o texto mestre</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s &quot;especiais&quot; 2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
        <p:nvSpPr>
          <p:cNvPr id="7" name="Espaço Reservado para Texto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smtClean="0"/>
              <a:t>clique para…</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ar para slides com Código de Software">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estilo do título Mestre</a:t>
            </a:r>
            <a:endParaRPr lang="pt-BR" noProof="0"/>
          </a:p>
        </p:txBody>
      </p:sp>
      <p:sp>
        <p:nvSpPr>
          <p:cNvPr id="6" name="Espaço Reservado para Texto 5"/>
          <p:cNvSpPr>
            <a:spLocks noGrp="1"/>
          </p:cNvSpPr>
          <p:nvPr>
            <p:ph type="body" sz="quarter" idx="10"/>
          </p:nvPr>
        </p:nvSpPr>
        <p:spPr>
          <a:xfrm>
            <a:off x="722313" y="1905000"/>
            <a:ext cx="8040688" cy="253300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s &quot;especiais&quot; 1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368955" y="4695527"/>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dirty="0" smtClean="0"/>
              <a:t>Clique para editar o estilo do subtítulo mestre</a:t>
            </a:r>
            <a:endParaRPr lang="pt-BR" noProof="0" dirty="0"/>
          </a:p>
        </p:txBody>
      </p:sp>
      <p:sp>
        <p:nvSpPr>
          <p:cNvPr id="7" name="Espaço Reservado para Texto 6"/>
          <p:cNvSpPr>
            <a:spLocks noGrp="1"/>
          </p:cNvSpPr>
          <p:nvPr>
            <p:ph type="body" sz="quarter" idx="10" hasCustomPrompt="1"/>
          </p:nvPr>
        </p:nvSpPr>
        <p:spPr>
          <a:xfrm>
            <a:off x="722049" y="2355850"/>
            <a:ext cx="7690114" cy="2153270"/>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88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dirty="0" smtClean="0"/>
              <a:t>clique para…</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dirty="0"/>
          </a:p>
        </p:txBody>
      </p:sp>
      <p:sp>
        <p:nvSpPr>
          <p:cNvPr id="6" name="Espaço Reservado para Texto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Conteúdo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noProof="0" smtClean="0"/>
              <a:t>Clique para editar o título mestre</a:t>
            </a:r>
            <a:endParaRPr lang="pt-BR" noProof="0"/>
          </a:p>
        </p:txBody>
      </p:sp>
      <p:sp>
        <p:nvSpPr>
          <p:cNvPr id="3" name="Espaço Reservado para Texto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4" name="Espaço Reservado para Conteúdo 3"/>
          <p:cNvSpPr>
            <a:spLocks noGrp="1"/>
          </p:cNvSpPr>
          <p:nvPr>
            <p:ph sz="half" idx="2"/>
          </p:nvPr>
        </p:nvSpPr>
        <p:spPr>
          <a:xfrm>
            <a:off x="380999" y="2174875"/>
            <a:ext cx="41148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5" name="Espaço Reservado para Texto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6" name="Espaço Reservado para Conteúdo 5"/>
          <p:cNvSpPr>
            <a:spLocks noGrp="1"/>
          </p:cNvSpPr>
          <p:nvPr>
            <p:ph sz="quarter" idx="4"/>
          </p:nvPr>
        </p:nvSpPr>
        <p:spPr>
          <a:xfrm>
            <a:off x="4645026" y="2174875"/>
            <a:ext cx="4117974"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mprime em ESCALA DE CINZA">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381000" y="230188"/>
            <a:ext cx="8382000" cy="1329595"/>
          </a:xfrm>
          <a:prstGeom prst="rect">
            <a:avLst/>
          </a:prstGeom>
        </p:spPr>
        <p:txBody>
          <a:bodyPr vert="horz" wrap="square" lIns="0" tIns="0" rIns="0" bIns="0" rtlCol="0" anchor="t">
            <a:spAutoFit/>
          </a:bodyPr>
          <a:lstStyle/>
          <a:p>
            <a:r>
              <a:rPr lang="pt-BR" noProof="0" dirty="0" smtClean="0"/>
              <a:t>Clique para editar o estilo do título Mestre</a:t>
            </a:r>
            <a:endParaRPr lang="pt-BR" noProof="0" dirty="0"/>
          </a:p>
        </p:txBody>
      </p:sp>
      <p:sp>
        <p:nvSpPr>
          <p:cNvPr id="3" name="Espaço Reservado para Texto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pt-BR" noProof="0" dirty="0" smtClean="0"/>
              <a:t>Clique para editar os estilos do texto Mestre</a:t>
            </a:r>
          </a:p>
          <a:p>
            <a:pPr lvl="1"/>
            <a:r>
              <a:rPr lang="pt-BR" noProof="0" dirty="0" smtClean="0"/>
              <a:t>Segundo nível</a:t>
            </a:r>
          </a:p>
          <a:p>
            <a:pPr lvl="2"/>
            <a:r>
              <a:rPr lang="pt-BR" noProof="0" dirty="0" smtClean="0"/>
              <a:t>Terceiro nível</a:t>
            </a:r>
          </a:p>
          <a:p>
            <a:pPr lvl="3"/>
            <a:r>
              <a:rPr lang="pt-BR" noProof="0" dirty="0" smtClean="0"/>
              <a:t>Quarto nível</a:t>
            </a:r>
          </a:p>
          <a:p>
            <a:pPr lvl="4"/>
            <a:r>
              <a:rPr lang="pt-BR" noProof="0" dirty="0" smtClean="0"/>
              <a:t>Quinto nível</a:t>
            </a:r>
            <a:endParaRPr lang="pt-BR" noProof="0" dirty="0"/>
          </a:p>
        </p:txBody>
      </p:sp>
      <p:pic>
        <p:nvPicPr>
          <p:cNvPr id="4" name="Imagem 3" descr="footer_graphic.png"/>
          <p:cNvPicPr>
            <a:picLocks noChangeAspect="1"/>
          </p:cNvPicPr>
          <p:nvPr/>
        </p:nvPicPr>
        <p:blipFill>
          <a:blip r:embed="rId15"/>
          <a:stretch>
            <a:fillRect/>
          </a:stretch>
        </p:blipFill>
        <p:spPr>
          <a:xfrm>
            <a:off x="0" y="5435827"/>
            <a:ext cx="9144000" cy="1420586"/>
          </a:xfrm>
          <a:prstGeom prst="rect">
            <a:avLst/>
          </a:prstGeom>
        </p:spPr>
      </p:pic>
      <p:pic>
        <p:nvPicPr>
          <p:cNvPr id="6" name="Picture 4" descr="banner_prof"/>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100392" y="6093296"/>
            <a:ext cx="1006475" cy="804863"/>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Imagem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Espaço Reservado para Título 1"/>
          <p:cNvSpPr>
            <a:spLocks noGrp="1"/>
          </p:cNvSpPr>
          <p:nvPr>
            <p:ph type="title"/>
          </p:nvPr>
        </p:nvSpPr>
        <p:spPr>
          <a:xfrm>
            <a:off x="381000" y="230188"/>
            <a:ext cx="8382000" cy="1329595"/>
          </a:xfrm>
          <a:prstGeom prst="rect">
            <a:avLst/>
          </a:prstGeom>
        </p:spPr>
        <p:txBody>
          <a:bodyPr vert="horz" wrap="square" lIns="0" tIns="0" rIns="0" bIns="0" rtlCol="0" anchor="t">
            <a:spAutoFit/>
          </a:bodyPr>
          <a:lstStyle/>
          <a:p>
            <a:r>
              <a:rPr lang="pt-BR" noProof="0" smtClean="0"/>
              <a:t>Clique para editar o estilo do título Mestre</a:t>
            </a:r>
            <a:endParaRPr lang="pt-BR" noProof="0"/>
          </a:p>
        </p:txBody>
      </p:sp>
      <p:sp>
        <p:nvSpPr>
          <p:cNvPr id="3" name="Espaço Reservado para Texto 2"/>
          <p:cNvSpPr>
            <a:spLocks noGrp="1"/>
          </p:cNvSpPr>
          <p:nvPr>
            <p:ph type="body" idx="1"/>
          </p:nvPr>
        </p:nvSpPr>
        <p:spPr>
          <a:xfrm>
            <a:off x="722312" y="1905000"/>
            <a:ext cx="8040688" cy="2533001"/>
          </a:xfrm>
          <a:prstGeom prst="rect">
            <a:avLst/>
          </a:prstGeom>
        </p:spPr>
        <p:txBody>
          <a:bodyPr vert="horz" wrap="square" lIns="0" tIns="0" rIns="0" bIns="0" rtlCol="0">
            <a:sp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l" defTabSz="914400">
              <a:lnSpc>
                <a:spcPct val="90000"/>
              </a:lnSpc>
              <a:spcBef>
                <a:spcPts val="0"/>
              </a:spcBef>
              <a:buNone/>
            </a:pPr>
            <a:r>
              <a:rPr lang="pt-BR" dirty="0" smtClean="0">
                <a:effectLst>
                  <a:outerShdw blurRad="50800" dist="38100" dir="2700000" algn="tl">
                    <a:prstClr val="black">
                      <a:alpha val="40000"/>
                    </a:prstClr>
                  </a:outerShdw>
                </a:effectLst>
                <a:latin typeface="Calibri"/>
                <a:cs typeface="Arial"/>
              </a:rPr>
              <a:t>GERÊNCIA DE INFRAESTRUTURA DE TI</a:t>
            </a:r>
            <a:endParaRPr lang="pt-BR" sz="5400" b="0" i="0" spc="-150" dirty="0">
              <a:effectLst>
                <a:outerShdw blurRad="50800" dist="38100" dir="2700000" algn="tl">
                  <a:prstClr val="black">
                    <a:alpha val="40000"/>
                  </a:prstClr>
                </a:outerShdw>
              </a:effectLst>
              <a:latin typeface="Calibri"/>
              <a:ea typeface="+mn-ea"/>
              <a:cs typeface="Arial"/>
            </a:endParaRPr>
          </a:p>
        </p:txBody>
      </p:sp>
      <p:sp>
        <p:nvSpPr>
          <p:cNvPr id="3" name="Subtítulo 2"/>
          <p:cNvSpPr>
            <a:spLocks noGrp="1"/>
          </p:cNvSpPr>
          <p:nvPr>
            <p:ph type="subTitle" idx="1"/>
          </p:nvPr>
        </p:nvSpPr>
        <p:spPr>
          <a:xfrm>
            <a:off x="730249" y="4344988"/>
            <a:ext cx="7681913" cy="1748308"/>
          </a:xfrm>
        </p:spPr>
        <p:txBody>
          <a:bodyPr>
            <a:normAutofit/>
          </a:bodyPr>
          <a:lstStyle/>
          <a:p>
            <a:pPr marL="0" indent="0" algn="l">
              <a:lnSpc>
                <a:spcPct val="90000"/>
              </a:lnSpc>
              <a:spcBef>
                <a:spcPts val="0"/>
              </a:spcBef>
              <a:buNone/>
            </a:pPr>
            <a:r>
              <a:rPr lang="pt-BR" sz="4000" b="0" dirty="0" smtClean="0">
                <a:solidFill>
                  <a:srgbClr val="FFFFFF">
                    <a:tint val="75000"/>
                  </a:srgbClr>
                </a:solidFill>
              </a:rPr>
              <a:t>Aula</a:t>
            </a:r>
            <a:r>
              <a:rPr lang="pt-BR" sz="4000" b="0" smtClean="0">
                <a:solidFill>
                  <a:srgbClr val="FFFFFF">
                    <a:tint val="75000"/>
                  </a:srgbClr>
                </a:solidFill>
              </a:rPr>
              <a:t>: 09</a:t>
            </a:r>
            <a:endParaRPr lang="pt-BR" sz="4000" b="0" dirty="0" smtClean="0">
              <a:solidFill>
                <a:srgbClr val="FFFFFF">
                  <a:tint val="75000"/>
                </a:srgbClr>
              </a:solidFill>
            </a:endParaRPr>
          </a:p>
          <a:p>
            <a:pPr marL="0" indent="0" algn="l">
              <a:lnSpc>
                <a:spcPct val="90000"/>
              </a:lnSpc>
              <a:spcBef>
                <a:spcPts val="0"/>
              </a:spcBef>
              <a:buNone/>
            </a:pPr>
            <a:r>
              <a:rPr lang="pt-BR" b="0" i="0" dirty="0" smtClean="0">
                <a:solidFill>
                  <a:srgbClr val="FFFFFF">
                    <a:tint val="75000"/>
                  </a:srgbClr>
                </a:solidFill>
              </a:rPr>
              <a:t>Prof.: Fabrício </a:t>
            </a:r>
            <a:r>
              <a:rPr lang="pt-BR" b="0" i="0" dirty="0" err="1" smtClean="0">
                <a:solidFill>
                  <a:srgbClr val="FFFFFF">
                    <a:tint val="75000"/>
                  </a:srgbClr>
                </a:solidFill>
              </a:rPr>
              <a:t>Varajão</a:t>
            </a:r>
            <a:endParaRPr lang="pt-BR" b="0" i="0" dirty="0" smtClean="0">
              <a:solidFill>
                <a:srgbClr val="FFFFFF">
                  <a:tint val="75000"/>
                </a:srgb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1920526"/>
          </a:xfrm>
        </p:spPr>
        <p:txBody>
          <a:bodyPr/>
          <a:lstStyle/>
          <a:p>
            <a:r>
              <a:rPr lang="pt-BR" dirty="0" smtClean="0"/>
              <a:t>Algumas preocupações importantes:</a:t>
            </a:r>
          </a:p>
          <a:p>
            <a:pPr lvl="1"/>
            <a:r>
              <a:rPr lang="pt-BR" sz="2400" dirty="0" smtClean="0"/>
              <a:t>Certificar que o Desenho estabelecido confere com o que o cliente está esperando;</a:t>
            </a:r>
          </a:p>
          <a:p>
            <a:pPr lvl="1"/>
            <a:r>
              <a:rPr lang="pt-BR" sz="2400" dirty="0" smtClean="0"/>
              <a:t>Promover treinamento aos usuários e acompanhamento no cliente.</a:t>
            </a:r>
          </a:p>
        </p:txBody>
      </p:sp>
    </p:spTree>
    <p:extLst>
      <p:ext uri="{BB962C8B-B14F-4D97-AF65-F5344CB8AC3E}">
        <p14:creationId xmlns:p14="http://schemas.microsoft.com/office/powerpoint/2010/main" val="12651986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4622804"/>
          </a:xfrm>
        </p:spPr>
        <p:txBody>
          <a:bodyPr/>
          <a:lstStyle/>
          <a:p>
            <a:pPr marL="393192" indent="-393192" defTabSz="914400">
              <a:spcBef>
                <a:spcPts val="768"/>
              </a:spcBef>
              <a:buClr>
                <a:srgbClr val="FFFFFF"/>
              </a:buClr>
            </a:pPr>
            <a:r>
              <a:rPr lang="pt-BR" dirty="0" smtClean="0">
                <a:solidFill>
                  <a:srgbClr val="FFFFFF"/>
                </a:solidFill>
              </a:rPr>
              <a:t>Processos:</a:t>
            </a:r>
          </a:p>
          <a:p>
            <a:pPr lvl="1"/>
            <a:r>
              <a:rPr lang="pt-BR" dirty="0"/>
              <a:t>Gerenciamento de Mudança;</a:t>
            </a:r>
          </a:p>
          <a:p>
            <a:pPr lvl="1"/>
            <a:r>
              <a:rPr lang="pt-BR" dirty="0"/>
              <a:t>Gerenciamento da Configuração e de Ativo de Serviço;</a:t>
            </a:r>
          </a:p>
          <a:p>
            <a:pPr lvl="1"/>
            <a:r>
              <a:rPr lang="pt-BR" dirty="0"/>
              <a:t>Gerenciamento de Liberação e </a:t>
            </a:r>
            <a:r>
              <a:rPr lang="pt-BR" dirty="0" smtClean="0"/>
              <a:t>Implantação.</a:t>
            </a:r>
          </a:p>
          <a:p>
            <a:endParaRPr lang="pt-BR" dirty="0" smtClean="0"/>
          </a:p>
          <a:p>
            <a:pPr lvl="1"/>
            <a:r>
              <a:rPr lang="pt-BR" sz="2400" dirty="0" smtClean="0"/>
              <a:t>Processos que não serão abordados aqui:</a:t>
            </a:r>
            <a:endParaRPr lang="pt-BR" sz="2400" dirty="0"/>
          </a:p>
          <a:p>
            <a:pPr lvl="2"/>
            <a:r>
              <a:rPr lang="pt-BR" sz="2000" dirty="0"/>
              <a:t>Planejamento e Suporte da Transição;</a:t>
            </a:r>
          </a:p>
          <a:p>
            <a:pPr lvl="2"/>
            <a:r>
              <a:rPr lang="pt-BR" sz="2000" dirty="0"/>
              <a:t>Validação de Serviço e Testes;</a:t>
            </a:r>
          </a:p>
          <a:p>
            <a:pPr lvl="2"/>
            <a:r>
              <a:rPr lang="pt-BR" sz="2000" dirty="0"/>
              <a:t>Avaliação;</a:t>
            </a:r>
          </a:p>
          <a:p>
            <a:pPr lvl="2"/>
            <a:r>
              <a:rPr lang="pt-BR" sz="2000" dirty="0"/>
              <a:t>Gerenciamento do Conhecimento de </a:t>
            </a:r>
            <a:r>
              <a:rPr lang="pt-BR" sz="2000" dirty="0" smtClean="0"/>
              <a:t>Serviço.</a:t>
            </a:r>
            <a:endParaRPr lang="pt-BR" sz="2000" dirty="0"/>
          </a:p>
        </p:txBody>
      </p:sp>
    </p:spTree>
    <p:extLst>
      <p:ext uri="{BB962C8B-B14F-4D97-AF65-F5344CB8AC3E}">
        <p14:creationId xmlns:p14="http://schemas.microsoft.com/office/powerpoint/2010/main" val="34256731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2252924"/>
          </a:xfrm>
        </p:spPr>
        <p:txBody>
          <a:bodyPr/>
          <a:lstStyle/>
          <a:p>
            <a:pPr marL="393192" indent="-393192" defTabSz="914400">
              <a:spcBef>
                <a:spcPts val="768"/>
              </a:spcBef>
              <a:buClr>
                <a:srgbClr val="FFFFFF"/>
              </a:buClr>
            </a:pPr>
            <a:r>
              <a:rPr lang="pt-BR" dirty="0" smtClean="0">
                <a:solidFill>
                  <a:srgbClr val="FFFF00"/>
                </a:solidFill>
              </a:rPr>
              <a:t>Processos</a:t>
            </a:r>
            <a:r>
              <a:rPr lang="pt-BR" dirty="0" smtClean="0">
                <a:solidFill>
                  <a:srgbClr val="FFFFFF"/>
                </a:solidFill>
              </a:rPr>
              <a:t>:</a:t>
            </a:r>
          </a:p>
          <a:p>
            <a:pPr lvl="1"/>
            <a:r>
              <a:rPr lang="pt-BR" dirty="0">
                <a:solidFill>
                  <a:srgbClr val="FFFF00"/>
                </a:solidFill>
              </a:rPr>
              <a:t>Gerenciamento de Mudança</a:t>
            </a:r>
            <a:r>
              <a:rPr lang="pt-BR" dirty="0"/>
              <a:t>;</a:t>
            </a:r>
          </a:p>
          <a:p>
            <a:pPr lvl="1"/>
            <a:r>
              <a:rPr lang="pt-BR" dirty="0"/>
              <a:t>Gerenciamento da Configuração e de Ativo de Serviço;</a:t>
            </a:r>
          </a:p>
          <a:p>
            <a:pPr lvl="1"/>
            <a:r>
              <a:rPr lang="pt-BR" dirty="0"/>
              <a:t>Gerenciamento de Liberação e </a:t>
            </a:r>
            <a:r>
              <a:rPr lang="pt-BR" dirty="0" smtClean="0"/>
              <a:t>Implantação.</a:t>
            </a:r>
          </a:p>
        </p:txBody>
      </p:sp>
    </p:spTree>
    <p:extLst>
      <p:ext uri="{BB962C8B-B14F-4D97-AF65-F5344CB8AC3E}">
        <p14:creationId xmlns:p14="http://schemas.microsoft.com/office/powerpoint/2010/main" val="207089937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800" b="0" i="0" spc="-150" dirty="0" err="1" smtClean="0">
                <a:effectLst>
                  <a:outerShdw blurRad="50800" dist="38100" dir="2700000" algn="tl">
                    <a:prstClr val="black">
                      <a:alpha val="40000"/>
                    </a:prstClr>
                  </a:outerShdw>
                </a:effectLst>
                <a:latin typeface="Calibri"/>
                <a:ea typeface="+mn-ea"/>
                <a:cs typeface="Arial"/>
              </a:rPr>
              <a:t>Gerenc</a:t>
            </a:r>
            <a:r>
              <a:rPr lang="pt-BR" sz="4800" b="0" i="0" spc="-150" dirty="0" smtClean="0">
                <a:effectLst>
                  <a:outerShdw blurRad="50800" dist="38100" dir="2700000" algn="tl">
                    <a:prstClr val="black">
                      <a:alpha val="40000"/>
                    </a:prstClr>
                  </a:outerShdw>
                </a:effectLst>
                <a:latin typeface="Calibri"/>
                <a:ea typeface="+mn-ea"/>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3204980"/>
          </a:xfrm>
        </p:spPr>
        <p:txBody>
          <a:bodyPr/>
          <a:lstStyle/>
          <a:p>
            <a:pPr marL="393192" indent="-393192" defTabSz="914400">
              <a:spcBef>
                <a:spcPts val="768"/>
              </a:spcBef>
              <a:buClr>
                <a:srgbClr val="FFFFFF"/>
              </a:buClr>
            </a:pPr>
            <a:r>
              <a:rPr lang="pt-BR" dirty="0"/>
              <a:t>O objetivo </a:t>
            </a:r>
            <a:r>
              <a:rPr lang="pt-BR" dirty="0" smtClean="0"/>
              <a:t>é </a:t>
            </a:r>
            <a:r>
              <a:rPr lang="pt-BR" dirty="0"/>
              <a:t>assegurar que mudanças são feitas de </a:t>
            </a:r>
            <a:r>
              <a:rPr lang="pt-BR" dirty="0" smtClean="0"/>
              <a:t>forma </a:t>
            </a:r>
            <a:r>
              <a:rPr lang="pt-BR" dirty="0"/>
              <a:t>controlada, </a:t>
            </a:r>
            <a:r>
              <a:rPr lang="pt-BR" dirty="0" smtClean="0"/>
              <a:t>são </a:t>
            </a:r>
            <a:r>
              <a:rPr lang="pt-BR" dirty="0"/>
              <a:t>avaliadas, priorizadas, planejadas, testadas, implantadas e </a:t>
            </a:r>
            <a:r>
              <a:rPr lang="pt-BR" dirty="0" smtClean="0"/>
              <a:t>documentadas</a:t>
            </a:r>
            <a:r>
              <a:rPr lang="pt-BR" dirty="0">
                <a:solidFill>
                  <a:srgbClr val="FFFFFF"/>
                </a:solidFill>
                <a:latin typeface="Calibri"/>
              </a:rPr>
              <a:t>;</a:t>
            </a:r>
            <a:endParaRPr lang="pt-BR" dirty="0" smtClean="0">
              <a:solidFill>
                <a:srgbClr val="FFFFFF"/>
              </a:solidFill>
              <a:latin typeface="Calibri"/>
            </a:endParaRPr>
          </a:p>
          <a:p>
            <a:pPr marL="393192" indent="-393192" defTabSz="914400">
              <a:spcBef>
                <a:spcPts val="768"/>
              </a:spcBef>
              <a:buClr>
                <a:srgbClr val="FFFFFF"/>
              </a:buClr>
            </a:pPr>
            <a:r>
              <a:rPr lang="pt-BR" dirty="0"/>
              <a:t>Gerenciar mudanças NÃO é fazer mudanças que não ofereçam risco: é fazer mudanças de forma que os riscos sejam mapeados e gerenciados</a:t>
            </a:r>
            <a:r>
              <a:rPr lang="pt-BR" dirty="0" smtClean="0"/>
              <a:t>.</a:t>
            </a:r>
            <a:endParaRPr lang="pt-BR" dirty="0"/>
          </a:p>
        </p:txBody>
      </p:sp>
    </p:spTree>
    <p:extLst>
      <p:ext uri="{BB962C8B-B14F-4D97-AF65-F5344CB8AC3E}">
        <p14:creationId xmlns:p14="http://schemas.microsoft.com/office/powerpoint/2010/main" val="26600905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800" b="0" i="0" spc="-150" dirty="0" err="1" smtClean="0">
                <a:effectLst>
                  <a:outerShdw blurRad="50800" dist="38100" dir="2700000" algn="tl">
                    <a:prstClr val="black">
                      <a:alpha val="40000"/>
                    </a:prstClr>
                  </a:outerShdw>
                </a:effectLst>
                <a:latin typeface="Calibri"/>
                <a:ea typeface="+mn-ea"/>
                <a:cs typeface="Arial"/>
              </a:rPr>
              <a:t>Gerenc</a:t>
            </a:r>
            <a:r>
              <a:rPr lang="pt-BR" sz="4800" b="0" i="0" spc="-150" dirty="0" smtClean="0">
                <a:effectLst>
                  <a:outerShdw blurRad="50800" dist="38100" dir="2700000" algn="tl">
                    <a:prstClr val="black">
                      <a:alpha val="40000"/>
                    </a:prstClr>
                  </a:outerShdw>
                </a:effectLst>
                <a:latin typeface="Calibri"/>
                <a:ea typeface="+mn-ea"/>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07251"/>
          </a:xfrm>
        </p:spPr>
        <p:txBody>
          <a:bodyPr/>
          <a:lstStyle/>
          <a:p>
            <a:r>
              <a:rPr lang="pt-BR" dirty="0" smtClean="0"/>
              <a:t>Seu escopo </a:t>
            </a:r>
            <a:r>
              <a:rPr lang="pt-BR" dirty="0"/>
              <a:t>cobre as mudanças desde a base de ativos de serviço e itens de configuração até o completo ciclo de vida do </a:t>
            </a:r>
            <a:r>
              <a:rPr lang="pt-BR" dirty="0" smtClean="0"/>
              <a:t>serviço.</a:t>
            </a:r>
            <a:endParaRPr lang="pt-BR" dirty="0"/>
          </a:p>
          <a:p>
            <a:r>
              <a:rPr lang="pt-BR" dirty="0"/>
              <a:t>Cada organização deve definir as mudanças que ficam fora do escopo de seu processo de mudança de </a:t>
            </a:r>
            <a:r>
              <a:rPr lang="pt-BR" dirty="0" smtClean="0"/>
              <a:t>serviço, por exemplo:</a:t>
            </a:r>
            <a:endParaRPr lang="pt-BR" dirty="0"/>
          </a:p>
          <a:p>
            <a:pPr lvl="1"/>
            <a:r>
              <a:rPr lang="pt-BR" dirty="0" smtClean="0"/>
              <a:t>Mudanças </a:t>
            </a:r>
            <a:r>
              <a:rPr lang="pt-BR" dirty="0"/>
              <a:t>em um nível operacional, como reparo em impressoras ou outros serviços de rotina em componentes.</a:t>
            </a:r>
          </a:p>
        </p:txBody>
      </p:sp>
    </p:spTree>
    <p:extLst>
      <p:ext uri="{BB962C8B-B14F-4D97-AF65-F5344CB8AC3E}">
        <p14:creationId xmlns:p14="http://schemas.microsoft.com/office/powerpoint/2010/main" val="27892215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800" b="0" i="0" spc="-150" dirty="0" err="1" smtClean="0">
                <a:effectLst>
                  <a:outerShdw blurRad="50800" dist="38100" dir="2700000" algn="tl">
                    <a:prstClr val="black">
                      <a:alpha val="40000"/>
                    </a:prstClr>
                  </a:outerShdw>
                </a:effectLst>
                <a:latin typeface="Calibri"/>
                <a:ea typeface="+mn-ea"/>
                <a:cs typeface="Arial"/>
              </a:rPr>
              <a:t>Gerenc</a:t>
            </a:r>
            <a:r>
              <a:rPr lang="pt-BR" sz="4800" b="0" i="0" spc="-150" dirty="0" smtClean="0">
                <a:effectLst>
                  <a:outerShdw blurRad="50800" dist="38100" dir="2700000" algn="tl">
                    <a:prstClr val="black">
                      <a:alpha val="40000"/>
                    </a:prstClr>
                  </a:outerShdw>
                </a:effectLst>
                <a:latin typeface="Calibri"/>
                <a:ea typeface="+mn-ea"/>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pic>
        <p:nvPicPr>
          <p:cNvPr id="5" name="Imagem 4"/>
          <p:cNvPicPr/>
          <p:nvPr/>
        </p:nvPicPr>
        <p:blipFill>
          <a:blip r:embed="rId3"/>
          <a:stretch>
            <a:fillRect/>
          </a:stretch>
        </p:blipFill>
        <p:spPr>
          <a:xfrm>
            <a:off x="381000" y="1268760"/>
            <a:ext cx="8382000" cy="4429875"/>
          </a:xfrm>
          <a:prstGeom prst="rect">
            <a:avLst/>
          </a:prstGeom>
        </p:spPr>
      </p:pic>
      <p:sp>
        <p:nvSpPr>
          <p:cNvPr id="6" name="Retângulo 5"/>
          <p:cNvSpPr/>
          <p:nvPr/>
        </p:nvSpPr>
        <p:spPr>
          <a:xfrm>
            <a:off x="251520" y="5733256"/>
            <a:ext cx="5400600" cy="1077218"/>
          </a:xfrm>
          <a:prstGeom prst="rect">
            <a:avLst/>
          </a:prstGeom>
        </p:spPr>
        <p:txBody>
          <a:bodyPr wrap="square">
            <a:spAutoFit/>
          </a:bodyPr>
          <a:lstStyle/>
          <a:p>
            <a:r>
              <a:rPr lang="pt-BR" sz="1600" dirty="0" smtClean="0">
                <a:latin typeface="Times New Roman" panose="02020603050405020304" pitchFamily="18" charset="0"/>
                <a:ea typeface="Times New Roman" panose="02020603050405020304" pitchFamily="18" charset="0"/>
              </a:rPr>
              <a:t>O </a:t>
            </a:r>
            <a:r>
              <a:rPr lang="pt-BR" sz="1600" dirty="0">
                <a:latin typeface="Times New Roman" panose="02020603050405020304" pitchFamily="18" charset="0"/>
                <a:ea typeface="Times New Roman" panose="02020603050405020304" pitchFamily="18" charset="0"/>
              </a:rPr>
              <a:t>escopo típico para o processo de Gerenciamento de Mudança para um departamento de TI e interfaces com negócio e </a:t>
            </a:r>
            <a:r>
              <a:rPr lang="pt-BR" sz="1600" dirty="0" smtClean="0">
                <a:latin typeface="Times New Roman" panose="02020603050405020304" pitchFamily="18" charset="0"/>
                <a:ea typeface="Times New Roman" panose="02020603050405020304" pitchFamily="18" charset="0"/>
              </a:rPr>
              <a:t>fornecedores nos </a:t>
            </a:r>
            <a:r>
              <a:rPr lang="pt-BR" sz="1600" dirty="0">
                <a:latin typeface="Times New Roman" panose="02020603050405020304" pitchFamily="18" charset="0"/>
                <a:ea typeface="Times New Roman" panose="02020603050405020304" pitchFamily="18" charset="0"/>
              </a:rPr>
              <a:t>níveis estratégico, </a:t>
            </a:r>
            <a:r>
              <a:rPr lang="pt-BR" sz="1600" dirty="0" smtClean="0">
                <a:latin typeface="Times New Roman" panose="02020603050405020304" pitchFamily="18" charset="0"/>
                <a:ea typeface="Times New Roman" panose="02020603050405020304" pitchFamily="18" charset="0"/>
              </a:rPr>
              <a:t>tático                                   e operacional.</a:t>
            </a:r>
            <a:endParaRPr lang="pt-BR" sz="1600" dirty="0"/>
          </a:p>
        </p:txBody>
      </p:sp>
    </p:spTree>
    <p:extLst>
      <p:ext uri="{BB962C8B-B14F-4D97-AF65-F5344CB8AC3E}">
        <p14:creationId xmlns:p14="http://schemas.microsoft.com/office/powerpoint/2010/main" val="112712118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dirty="0" err="1">
                <a:effectLst>
                  <a:outerShdw blurRad="50800" dist="38100" dir="2700000" algn="tl">
                    <a:prstClr val="black">
                      <a:alpha val="40000"/>
                    </a:prstClr>
                  </a:outerShdw>
                </a:effectLst>
                <a:cs typeface="Arial"/>
              </a:rPr>
              <a:t>Gerenc</a:t>
            </a:r>
            <a:r>
              <a:rPr lang="pt-BR" dirty="0">
                <a:effectLst>
                  <a:outerShdw blurRad="50800" dist="38100" dir="2700000" algn="tl">
                    <a:prstClr val="black">
                      <a:alpha val="40000"/>
                    </a:prstClr>
                  </a:outerShdw>
                </a:effectLst>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166747"/>
          </a:xfrm>
        </p:spPr>
        <p:txBody>
          <a:bodyPr/>
          <a:lstStyle/>
          <a:p>
            <a:pPr marL="393192" indent="-393192" algn="l" defTabSz="914400">
              <a:lnSpc>
                <a:spcPct val="90000"/>
              </a:lnSpc>
              <a:spcBef>
                <a:spcPts val="768"/>
              </a:spcBef>
              <a:buClr>
                <a:srgbClr val="FFFFFF"/>
              </a:buClr>
              <a:buFontTx/>
            </a:pPr>
            <a:r>
              <a:rPr lang="pt-BR" dirty="0" smtClean="0">
                <a:solidFill>
                  <a:srgbClr val="FFFFFF"/>
                </a:solidFill>
                <a:latin typeface="Calibri"/>
              </a:rPr>
              <a:t>Conceitos:</a:t>
            </a:r>
          </a:p>
          <a:p>
            <a:pPr lvl="1"/>
            <a:r>
              <a:rPr lang="pt-BR" dirty="0" smtClean="0"/>
              <a:t>Requisição </a:t>
            </a:r>
            <a:r>
              <a:rPr lang="pt-BR" dirty="0"/>
              <a:t>de </a:t>
            </a:r>
            <a:r>
              <a:rPr lang="pt-BR" dirty="0" smtClean="0"/>
              <a:t>Mudança - RDM </a:t>
            </a:r>
            <a:r>
              <a:rPr lang="pt-BR" dirty="0"/>
              <a:t>(</a:t>
            </a:r>
            <a:r>
              <a:rPr lang="pt-BR" i="1" dirty="0" err="1"/>
              <a:t>Request</a:t>
            </a:r>
            <a:r>
              <a:rPr lang="pt-BR" i="1" dirty="0"/>
              <a:t> for </a:t>
            </a:r>
            <a:r>
              <a:rPr lang="pt-BR" i="1" dirty="0" err="1"/>
              <a:t>Change</a:t>
            </a:r>
            <a:r>
              <a:rPr lang="pt-BR" i="1" dirty="0"/>
              <a:t> </a:t>
            </a:r>
            <a:r>
              <a:rPr lang="pt-BR" dirty="0"/>
              <a:t>- </a:t>
            </a:r>
            <a:r>
              <a:rPr lang="pt-BR" i="1" dirty="0" smtClean="0"/>
              <a:t>RFC</a:t>
            </a:r>
            <a:r>
              <a:rPr lang="pt-BR" dirty="0" smtClean="0"/>
              <a:t>);</a:t>
            </a:r>
            <a:endParaRPr lang="pt-BR" dirty="0"/>
          </a:p>
          <a:p>
            <a:pPr lvl="1"/>
            <a:r>
              <a:rPr lang="pt-BR" dirty="0" smtClean="0"/>
              <a:t>Comitê </a:t>
            </a:r>
            <a:r>
              <a:rPr lang="pt-BR" dirty="0"/>
              <a:t>Consultivo de Mudanças - CCM (</a:t>
            </a:r>
            <a:r>
              <a:rPr lang="pt-BR" i="1" dirty="0" err="1"/>
              <a:t>Change</a:t>
            </a:r>
            <a:r>
              <a:rPr lang="pt-BR" i="1" dirty="0"/>
              <a:t> </a:t>
            </a:r>
            <a:r>
              <a:rPr lang="pt-BR" i="1" dirty="0" err="1"/>
              <a:t>Advisory</a:t>
            </a:r>
            <a:r>
              <a:rPr lang="pt-BR" i="1" dirty="0"/>
              <a:t> </a:t>
            </a:r>
            <a:r>
              <a:rPr lang="pt-BR" i="1" dirty="0" err="1"/>
              <a:t>Board</a:t>
            </a:r>
            <a:r>
              <a:rPr lang="pt-BR" i="1" dirty="0"/>
              <a:t> - CAB</a:t>
            </a:r>
            <a:r>
              <a:rPr lang="pt-BR" dirty="0" smtClean="0"/>
              <a:t>).</a:t>
            </a:r>
            <a:endParaRPr lang="pt-BR" dirty="0"/>
          </a:p>
        </p:txBody>
      </p:sp>
    </p:spTree>
    <p:extLst>
      <p:ext uri="{BB962C8B-B14F-4D97-AF65-F5344CB8AC3E}">
        <p14:creationId xmlns:p14="http://schemas.microsoft.com/office/powerpoint/2010/main" val="337096538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dirty="0" err="1">
                <a:effectLst>
                  <a:outerShdw blurRad="50800" dist="38100" dir="2700000" algn="tl">
                    <a:prstClr val="black">
                      <a:alpha val="40000"/>
                    </a:prstClr>
                  </a:outerShdw>
                </a:effectLst>
                <a:cs typeface="Arial"/>
              </a:rPr>
              <a:t>Gerenc</a:t>
            </a:r>
            <a:r>
              <a:rPr lang="pt-BR" dirty="0">
                <a:effectLst>
                  <a:outerShdw blurRad="50800" dist="38100" dir="2700000" algn="tl">
                    <a:prstClr val="black">
                      <a:alpha val="40000"/>
                    </a:prstClr>
                  </a:outerShdw>
                </a:effectLst>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166747"/>
          </a:xfrm>
        </p:spPr>
        <p:txBody>
          <a:bodyPr/>
          <a:lstStyle/>
          <a:p>
            <a:pPr marL="393192" indent="-393192" algn="l" defTabSz="914400">
              <a:lnSpc>
                <a:spcPct val="90000"/>
              </a:lnSpc>
              <a:spcBef>
                <a:spcPts val="768"/>
              </a:spcBef>
              <a:buClr>
                <a:srgbClr val="FFFFFF"/>
              </a:buClr>
              <a:buFontTx/>
            </a:pPr>
            <a:r>
              <a:rPr lang="pt-BR" dirty="0" smtClean="0">
                <a:solidFill>
                  <a:srgbClr val="FFFFFF"/>
                </a:solidFill>
                <a:latin typeface="Calibri"/>
              </a:rPr>
              <a:t>Conceitos:</a:t>
            </a:r>
          </a:p>
          <a:p>
            <a:pPr lvl="1"/>
            <a:r>
              <a:rPr lang="pt-BR" dirty="0" smtClean="0">
                <a:solidFill>
                  <a:srgbClr val="FFFF00"/>
                </a:solidFill>
              </a:rPr>
              <a:t>Requisição </a:t>
            </a:r>
            <a:r>
              <a:rPr lang="pt-BR" dirty="0">
                <a:solidFill>
                  <a:srgbClr val="FFFF00"/>
                </a:solidFill>
              </a:rPr>
              <a:t>de </a:t>
            </a:r>
            <a:r>
              <a:rPr lang="pt-BR" dirty="0" smtClean="0">
                <a:solidFill>
                  <a:srgbClr val="FFFF00"/>
                </a:solidFill>
              </a:rPr>
              <a:t>Mudança - RDM </a:t>
            </a:r>
            <a:r>
              <a:rPr lang="pt-BR" dirty="0">
                <a:solidFill>
                  <a:srgbClr val="FFFF00"/>
                </a:solidFill>
              </a:rPr>
              <a:t>(</a:t>
            </a:r>
            <a:r>
              <a:rPr lang="pt-BR" i="1" dirty="0" err="1">
                <a:solidFill>
                  <a:srgbClr val="FFFF00"/>
                </a:solidFill>
              </a:rPr>
              <a:t>Request</a:t>
            </a:r>
            <a:r>
              <a:rPr lang="pt-BR" i="1" dirty="0">
                <a:solidFill>
                  <a:srgbClr val="FFFF00"/>
                </a:solidFill>
              </a:rPr>
              <a:t> for </a:t>
            </a:r>
            <a:r>
              <a:rPr lang="pt-BR" i="1" dirty="0" err="1">
                <a:solidFill>
                  <a:srgbClr val="FFFF00"/>
                </a:solidFill>
              </a:rPr>
              <a:t>Change</a:t>
            </a:r>
            <a:r>
              <a:rPr lang="pt-BR" i="1" dirty="0">
                <a:solidFill>
                  <a:srgbClr val="FFFF00"/>
                </a:solidFill>
              </a:rPr>
              <a:t> </a:t>
            </a:r>
            <a:r>
              <a:rPr lang="pt-BR" dirty="0">
                <a:solidFill>
                  <a:srgbClr val="FFFF00"/>
                </a:solidFill>
              </a:rPr>
              <a:t>- </a:t>
            </a:r>
            <a:r>
              <a:rPr lang="pt-BR" i="1" dirty="0" smtClean="0">
                <a:solidFill>
                  <a:srgbClr val="FFFF00"/>
                </a:solidFill>
              </a:rPr>
              <a:t>RFC</a:t>
            </a:r>
            <a:r>
              <a:rPr lang="pt-BR" dirty="0" smtClean="0">
                <a:solidFill>
                  <a:srgbClr val="FFFF00"/>
                </a:solidFill>
              </a:rPr>
              <a:t>)</a:t>
            </a:r>
            <a:r>
              <a:rPr lang="pt-BR" dirty="0" smtClean="0"/>
              <a:t>;</a:t>
            </a:r>
            <a:endParaRPr lang="pt-BR" dirty="0"/>
          </a:p>
          <a:p>
            <a:pPr lvl="1"/>
            <a:r>
              <a:rPr lang="pt-BR" dirty="0" smtClean="0"/>
              <a:t>Comitê </a:t>
            </a:r>
            <a:r>
              <a:rPr lang="pt-BR" dirty="0"/>
              <a:t>Consultivo de Mudanças - CCM (</a:t>
            </a:r>
            <a:r>
              <a:rPr lang="pt-BR" i="1" dirty="0" err="1"/>
              <a:t>Change</a:t>
            </a:r>
            <a:r>
              <a:rPr lang="pt-BR" i="1" dirty="0"/>
              <a:t> </a:t>
            </a:r>
            <a:r>
              <a:rPr lang="pt-BR" i="1" dirty="0" err="1"/>
              <a:t>Advisory</a:t>
            </a:r>
            <a:r>
              <a:rPr lang="pt-BR" i="1" dirty="0"/>
              <a:t> </a:t>
            </a:r>
            <a:r>
              <a:rPr lang="pt-BR" i="1" dirty="0" err="1"/>
              <a:t>Board</a:t>
            </a:r>
            <a:r>
              <a:rPr lang="pt-BR" i="1" dirty="0"/>
              <a:t> - CAB</a:t>
            </a:r>
            <a:r>
              <a:rPr lang="pt-BR" dirty="0" smtClean="0"/>
              <a:t>).</a:t>
            </a:r>
            <a:endParaRPr lang="pt-BR" dirty="0"/>
          </a:p>
        </p:txBody>
      </p:sp>
      <p:sp>
        <p:nvSpPr>
          <p:cNvPr id="4" name="Texto explicativo retangular com cantos arredondados 3"/>
          <p:cNvSpPr/>
          <p:nvPr/>
        </p:nvSpPr>
        <p:spPr bwMode="auto">
          <a:xfrm>
            <a:off x="683568" y="2852936"/>
            <a:ext cx="7937015" cy="1700808"/>
          </a:xfrm>
          <a:prstGeom prst="wedgeRoundRectCallout">
            <a:avLst>
              <a:gd name="adj1" fmla="val -44730"/>
              <a:gd name="adj2" fmla="val -85410"/>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a:t>
            </a:r>
            <a:r>
              <a:rPr lang="pt-BR" sz="2400" dirty="0"/>
              <a:t>uma requisição formal para mudar um ou mais </a:t>
            </a:r>
            <a:r>
              <a:rPr lang="pt-BR" sz="2400" dirty="0" err="1"/>
              <a:t>ICs</a:t>
            </a:r>
            <a:r>
              <a:rPr lang="pt-BR" sz="2400" dirty="0"/>
              <a:t> (Itens de Configuração). Pode ser um documento físico ou um formulário eletrônico na web</a:t>
            </a:r>
            <a:r>
              <a:rPr lang="pt-BR" sz="2400" dirty="0" smtClean="0"/>
              <a:t>.</a:t>
            </a:r>
            <a:endParaRPr lang="pt-BR" sz="2400" dirty="0"/>
          </a:p>
        </p:txBody>
      </p:sp>
    </p:spTree>
    <p:extLst>
      <p:ext uri="{BB962C8B-B14F-4D97-AF65-F5344CB8AC3E}">
        <p14:creationId xmlns:p14="http://schemas.microsoft.com/office/powerpoint/2010/main" val="246765088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dirty="0" err="1">
                <a:effectLst>
                  <a:outerShdw blurRad="50800" dist="38100" dir="2700000" algn="tl">
                    <a:prstClr val="black">
                      <a:alpha val="40000"/>
                    </a:prstClr>
                  </a:outerShdw>
                </a:effectLst>
                <a:cs typeface="Arial"/>
              </a:rPr>
              <a:t>Gerenc</a:t>
            </a:r>
            <a:r>
              <a:rPr lang="pt-BR" dirty="0">
                <a:effectLst>
                  <a:outerShdw blurRad="50800" dist="38100" dir="2700000" algn="tl">
                    <a:prstClr val="black">
                      <a:alpha val="40000"/>
                    </a:prstClr>
                  </a:outerShdw>
                </a:effectLst>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166747"/>
          </a:xfrm>
        </p:spPr>
        <p:txBody>
          <a:bodyPr/>
          <a:lstStyle/>
          <a:p>
            <a:pPr marL="393192" indent="-393192" algn="l" defTabSz="914400">
              <a:lnSpc>
                <a:spcPct val="90000"/>
              </a:lnSpc>
              <a:spcBef>
                <a:spcPts val="768"/>
              </a:spcBef>
              <a:buClr>
                <a:srgbClr val="FFFFFF"/>
              </a:buClr>
              <a:buFontTx/>
            </a:pPr>
            <a:r>
              <a:rPr lang="pt-BR" dirty="0" smtClean="0">
                <a:solidFill>
                  <a:srgbClr val="FFFFFF"/>
                </a:solidFill>
                <a:latin typeface="Calibri"/>
              </a:rPr>
              <a:t>Conceitos:</a:t>
            </a:r>
          </a:p>
          <a:p>
            <a:pPr lvl="1"/>
            <a:r>
              <a:rPr lang="pt-BR" dirty="0" smtClean="0"/>
              <a:t>Requisição </a:t>
            </a:r>
            <a:r>
              <a:rPr lang="pt-BR" dirty="0"/>
              <a:t>de </a:t>
            </a:r>
            <a:r>
              <a:rPr lang="pt-BR" dirty="0" smtClean="0"/>
              <a:t>Mudança - RDM </a:t>
            </a:r>
            <a:r>
              <a:rPr lang="pt-BR" dirty="0"/>
              <a:t>(</a:t>
            </a:r>
            <a:r>
              <a:rPr lang="pt-BR" i="1" dirty="0" err="1"/>
              <a:t>Request</a:t>
            </a:r>
            <a:r>
              <a:rPr lang="pt-BR" i="1" dirty="0"/>
              <a:t> for </a:t>
            </a:r>
            <a:r>
              <a:rPr lang="pt-BR" i="1" dirty="0" err="1"/>
              <a:t>Change</a:t>
            </a:r>
            <a:r>
              <a:rPr lang="pt-BR" i="1" dirty="0"/>
              <a:t> </a:t>
            </a:r>
            <a:r>
              <a:rPr lang="pt-BR" dirty="0"/>
              <a:t>- </a:t>
            </a:r>
            <a:r>
              <a:rPr lang="pt-BR" i="1" dirty="0" smtClean="0"/>
              <a:t>RFC</a:t>
            </a:r>
            <a:r>
              <a:rPr lang="pt-BR" dirty="0" smtClean="0"/>
              <a:t>);</a:t>
            </a:r>
            <a:endParaRPr lang="pt-BR" dirty="0"/>
          </a:p>
          <a:p>
            <a:pPr lvl="1"/>
            <a:r>
              <a:rPr lang="pt-BR" dirty="0" smtClean="0">
                <a:solidFill>
                  <a:srgbClr val="FFFF00"/>
                </a:solidFill>
              </a:rPr>
              <a:t>Comitê </a:t>
            </a:r>
            <a:r>
              <a:rPr lang="pt-BR" dirty="0">
                <a:solidFill>
                  <a:srgbClr val="FFFF00"/>
                </a:solidFill>
              </a:rPr>
              <a:t>Consultivo de Mudanças - CCM (</a:t>
            </a:r>
            <a:r>
              <a:rPr lang="pt-BR" i="1" dirty="0" err="1">
                <a:solidFill>
                  <a:srgbClr val="FFFF00"/>
                </a:solidFill>
              </a:rPr>
              <a:t>Change</a:t>
            </a:r>
            <a:r>
              <a:rPr lang="pt-BR" i="1" dirty="0">
                <a:solidFill>
                  <a:srgbClr val="FFFF00"/>
                </a:solidFill>
              </a:rPr>
              <a:t> </a:t>
            </a:r>
            <a:r>
              <a:rPr lang="pt-BR" i="1" dirty="0" err="1">
                <a:solidFill>
                  <a:srgbClr val="FFFF00"/>
                </a:solidFill>
              </a:rPr>
              <a:t>Advisory</a:t>
            </a:r>
            <a:r>
              <a:rPr lang="pt-BR" i="1" dirty="0">
                <a:solidFill>
                  <a:srgbClr val="FFFF00"/>
                </a:solidFill>
              </a:rPr>
              <a:t> </a:t>
            </a:r>
            <a:r>
              <a:rPr lang="pt-BR" i="1" dirty="0" err="1">
                <a:solidFill>
                  <a:srgbClr val="FFFF00"/>
                </a:solidFill>
              </a:rPr>
              <a:t>Board</a:t>
            </a:r>
            <a:r>
              <a:rPr lang="pt-BR" i="1" dirty="0">
                <a:solidFill>
                  <a:srgbClr val="FFFF00"/>
                </a:solidFill>
              </a:rPr>
              <a:t> - CAB</a:t>
            </a:r>
            <a:r>
              <a:rPr lang="pt-BR" dirty="0" smtClean="0">
                <a:solidFill>
                  <a:srgbClr val="FFFF00"/>
                </a:solidFill>
              </a:rPr>
              <a:t>)</a:t>
            </a:r>
            <a:r>
              <a:rPr lang="pt-BR" dirty="0" smtClean="0"/>
              <a:t>.</a:t>
            </a:r>
            <a:endParaRPr lang="pt-BR" dirty="0"/>
          </a:p>
        </p:txBody>
      </p:sp>
      <p:sp>
        <p:nvSpPr>
          <p:cNvPr id="4" name="Texto explicativo retangular com cantos arredondados 3"/>
          <p:cNvSpPr/>
          <p:nvPr/>
        </p:nvSpPr>
        <p:spPr bwMode="auto">
          <a:xfrm>
            <a:off x="603492" y="4005064"/>
            <a:ext cx="7937015" cy="2204864"/>
          </a:xfrm>
          <a:prstGeom prst="wedgeRoundRectCallout">
            <a:avLst>
              <a:gd name="adj1" fmla="val -42897"/>
              <a:gd name="adj2" fmla="val -91133"/>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a:t>É</a:t>
            </a:r>
            <a:r>
              <a:rPr lang="pt-BR" sz="2400" dirty="0" smtClean="0"/>
              <a:t> </a:t>
            </a:r>
            <a:r>
              <a:rPr lang="pt-BR" sz="2400" dirty="0"/>
              <a:t>formado por pessoas que se reúnem para autorizar a mudança e assistir na sua avaliação e priorização. Este comitê pode ter uma agenda de reunião fixa semanal para tratar todas as mudanças futuras e em andamento.</a:t>
            </a:r>
          </a:p>
        </p:txBody>
      </p:sp>
      <p:sp>
        <p:nvSpPr>
          <p:cNvPr id="5" name="Texto explicativo retangular com cantos arredondados 4"/>
          <p:cNvSpPr/>
          <p:nvPr/>
        </p:nvSpPr>
        <p:spPr bwMode="auto">
          <a:xfrm>
            <a:off x="381000" y="309120"/>
            <a:ext cx="8455607" cy="1895744"/>
          </a:xfrm>
          <a:prstGeom prst="wedgeRoundRectCallout">
            <a:avLst>
              <a:gd name="adj1" fmla="val -40763"/>
              <a:gd name="adj2" fmla="val 84186"/>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r>
              <a:rPr lang="pt-BR" sz="2400" dirty="0" smtClean="0"/>
              <a:t>  Pode </a:t>
            </a:r>
            <a:r>
              <a:rPr lang="pt-BR" sz="2400" dirty="0"/>
              <a:t>incluir representantes importantes como:</a:t>
            </a:r>
          </a:p>
          <a:p>
            <a:pPr marL="342900" indent="-342900" algn="ctr">
              <a:buFont typeface="Arial" panose="020B0604020202020204" pitchFamily="34" charset="0"/>
              <a:buChar char="•"/>
            </a:pPr>
            <a:r>
              <a:rPr lang="pt-BR" sz="2400" dirty="0"/>
              <a:t>Clientes; Usuários finais; Desenvolvedores de aplicação; Especialistas no assunto; Representantes da Central de Serviços; Equipe de produção; Representantes do </a:t>
            </a:r>
            <a:r>
              <a:rPr lang="pt-BR" sz="2400" dirty="0" smtClean="0"/>
              <a:t>fornecedor.</a:t>
            </a:r>
            <a:endParaRPr lang="pt-BR" sz="2400" dirty="0"/>
          </a:p>
        </p:txBody>
      </p:sp>
    </p:spTree>
    <p:extLst>
      <p:ext uri="{BB962C8B-B14F-4D97-AF65-F5344CB8AC3E}">
        <p14:creationId xmlns:p14="http://schemas.microsoft.com/office/powerpoint/2010/main" val="23878251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dirty="0" err="1">
                <a:effectLst>
                  <a:outerShdw blurRad="50800" dist="38100" dir="2700000" algn="tl">
                    <a:prstClr val="black">
                      <a:alpha val="40000"/>
                    </a:prstClr>
                  </a:outerShdw>
                </a:effectLst>
                <a:cs typeface="Arial"/>
              </a:rPr>
              <a:t>Gerenc</a:t>
            </a:r>
            <a:r>
              <a:rPr lang="pt-BR" dirty="0">
                <a:effectLst>
                  <a:outerShdw blurRad="50800" dist="38100" dir="2700000" algn="tl">
                    <a:prstClr val="black">
                      <a:alpha val="40000"/>
                    </a:prstClr>
                  </a:outerShdw>
                </a:effectLst>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583488" cy="4628960"/>
          </a:xfrm>
        </p:spPr>
        <p:txBody>
          <a:bodyPr/>
          <a:lstStyle/>
          <a:p>
            <a:pPr marL="393192" indent="-393192" algn="l" defTabSz="914400">
              <a:lnSpc>
                <a:spcPct val="90000"/>
              </a:lnSpc>
              <a:spcBef>
                <a:spcPts val="768"/>
              </a:spcBef>
              <a:buClr>
                <a:srgbClr val="FFFFFF"/>
              </a:buClr>
              <a:buFontTx/>
            </a:pPr>
            <a:r>
              <a:rPr lang="pt-BR" dirty="0" smtClean="0">
                <a:solidFill>
                  <a:srgbClr val="FFFFFF"/>
                </a:solidFill>
                <a:latin typeface="Calibri"/>
              </a:rPr>
              <a:t>Os 7Rs do Gerenciamento de Mudanças:</a:t>
            </a:r>
          </a:p>
          <a:p>
            <a:pPr marL="517525" lvl="1" indent="0">
              <a:buNone/>
            </a:pPr>
            <a:r>
              <a:rPr lang="pt-BR" dirty="0" smtClean="0"/>
              <a:t>Lista </a:t>
            </a:r>
            <a:r>
              <a:rPr lang="pt-BR" dirty="0"/>
              <a:t>de verificação para saber se tudo que é necessário saber para aprovar a mudança foi desenvolvido:</a:t>
            </a:r>
          </a:p>
          <a:p>
            <a:pPr lvl="2"/>
            <a:r>
              <a:rPr lang="pt-BR" sz="2000" i="1" dirty="0">
                <a:solidFill>
                  <a:srgbClr val="FFFF00"/>
                </a:solidFill>
              </a:rPr>
              <a:t>Quem</a:t>
            </a:r>
            <a:r>
              <a:rPr lang="pt-BR" sz="2000" dirty="0">
                <a:solidFill>
                  <a:srgbClr val="FFFF00"/>
                </a:solidFill>
              </a:rPr>
              <a:t> </a:t>
            </a:r>
            <a:r>
              <a:rPr lang="pt-BR" sz="2000" dirty="0"/>
              <a:t>submeteu a mudança? (</a:t>
            </a:r>
            <a:r>
              <a:rPr lang="pt-BR" sz="2000" i="1" dirty="0" err="1"/>
              <a:t>Raise</a:t>
            </a:r>
            <a:r>
              <a:rPr lang="pt-BR" sz="2000" dirty="0"/>
              <a:t>)</a:t>
            </a:r>
          </a:p>
          <a:p>
            <a:pPr lvl="2"/>
            <a:r>
              <a:rPr lang="pt-BR" sz="2000" dirty="0"/>
              <a:t>Qual é a </a:t>
            </a:r>
            <a:r>
              <a:rPr lang="pt-BR" sz="2000" i="1" dirty="0">
                <a:solidFill>
                  <a:srgbClr val="FFFF00"/>
                </a:solidFill>
              </a:rPr>
              <a:t>razão</a:t>
            </a:r>
            <a:r>
              <a:rPr lang="pt-BR" sz="2000" dirty="0">
                <a:solidFill>
                  <a:srgbClr val="FFFF00"/>
                </a:solidFill>
              </a:rPr>
              <a:t> </a:t>
            </a:r>
            <a:r>
              <a:rPr lang="pt-BR" sz="2000" dirty="0"/>
              <a:t>da mudança? (</a:t>
            </a:r>
            <a:r>
              <a:rPr lang="pt-BR" sz="2000" i="1" dirty="0" err="1"/>
              <a:t>Reason</a:t>
            </a:r>
            <a:r>
              <a:rPr lang="pt-BR" sz="2000" dirty="0"/>
              <a:t>)</a:t>
            </a:r>
          </a:p>
          <a:p>
            <a:pPr lvl="2"/>
            <a:r>
              <a:rPr lang="pt-BR" sz="2000" dirty="0"/>
              <a:t>Qual é o </a:t>
            </a:r>
            <a:r>
              <a:rPr lang="pt-BR" sz="2000" i="1" dirty="0">
                <a:solidFill>
                  <a:srgbClr val="FFFF00"/>
                </a:solidFill>
              </a:rPr>
              <a:t>retorno</a:t>
            </a:r>
            <a:r>
              <a:rPr lang="pt-BR" sz="2000" dirty="0">
                <a:solidFill>
                  <a:srgbClr val="FFFF00"/>
                </a:solidFill>
              </a:rPr>
              <a:t> </a:t>
            </a:r>
            <a:r>
              <a:rPr lang="pt-BR" sz="2000" dirty="0"/>
              <a:t>requerido a partir da mudança? (</a:t>
            </a:r>
            <a:r>
              <a:rPr lang="pt-BR" sz="2000" i="1" dirty="0" err="1"/>
              <a:t>Return</a:t>
            </a:r>
            <a:r>
              <a:rPr lang="pt-BR" sz="2000" dirty="0"/>
              <a:t>)</a:t>
            </a:r>
          </a:p>
          <a:p>
            <a:pPr lvl="2"/>
            <a:r>
              <a:rPr lang="pt-BR" sz="2000" dirty="0"/>
              <a:t>Quais são os </a:t>
            </a:r>
            <a:r>
              <a:rPr lang="pt-BR" sz="2000" i="1" dirty="0">
                <a:solidFill>
                  <a:srgbClr val="FFFF00"/>
                </a:solidFill>
              </a:rPr>
              <a:t>riscos</a:t>
            </a:r>
            <a:r>
              <a:rPr lang="pt-BR" sz="2000" dirty="0">
                <a:solidFill>
                  <a:srgbClr val="FFFF00"/>
                </a:solidFill>
              </a:rPr>
              <a:t> </a:t>
            </a:r>
            <a:r>
              <a:rPr lang="pt-BR" sz="2000" dirty="0"/>
              <a:t>envolvidos na mudança? (</a:t>
            </a:r>
            <a:r>
              <a:rPr lang="pt-BR" sz="2000" i="1" dirty="0" err="1"/>
              <a:t>Risks</a:t>
            </a:r>
            <a:r>
              <a:rPr lang="pt-BR" sz="2000" dirty="0"/>
              <a:t>)</a:t>
            </a:r>
          </a:p>
          <a:p>
            <a:pPr lvl="2"/>
            <a:r>
              <a:rPr lang="pt-BR" sz="2000" dirty="0"/>
              <a:t>Quais são os </a:t>
            </a:r>
            <a:r>
              <a:rPr lang="pt-BR" sz="2000" i="1" dirty="0">
                <a:solidFill>
                  <a:srgbClr val="FFFF00"/>
                </a:solidFill>
              </a:rPr>
              <a:t>recursos</a:t>
            </a:r>
            <a:r>
              <a:rPr lang="pt-BR" sz="2000" dirty="0">
                <a:solidFill>
                  <a:srgbClr val="FFFF00"/>
                </a:solidFill>
              </a:rPr>
              <a:t> </a:t>
            </a:r>
            <a:r>
              <a:rPr lang="pt-BR" sz="2000" dirty="0"/>
              <a:t>necessários para entregar a mudança? (</a:t>
            </a:r>
            <a:r>
              <a:rPr lang="pt-BR" sz="2000" i="1" dirty="0" err="1"/>
              <a:t>Resources</a:t>
            </a:r>
            <a:r>
              <a:rPr lang="pt-BR" sz="2000" dirty="0"/>
              <a:t>)</a:t>
            </a:r>
          </a:p>
          <a:p>
            <a:pPr lvl="2"/>
            <a:r>
              <a:rPr lang="pt-BR" sz="2000" dirty="0"/>
              <a:t>Quem é o </a:t>
            </a:r>
            <a:r>
              <a:rPr lang="pt-BR" sz="2000" i="1" dirty="0">
                <a:solidFill>
                  <a:srgbClr val="FFFF00"/>
                </a:solidFill>
              </a:rPr>
              <a:t>responsável</a:t>
            </a:r>
            <a:r>
              <a:rPr lang="pt-BR" sz="2000" dirty="0">
                <a:solidFill>
                  <a:srgbClr val="FFFF00"/>
                </a:solidFill>
              </a:rPr>
              <a:t> </a:t>
            </a:r>
            <a:r>
              <a:rPr lang="pt-BR" sz="2000" dirty="0"/>
              <a:t>por construir, testar e implantar a mudança? (</a:t>
            </a:r>
            <a:r>
              <a:rPr lang="pt-BR" sz="2000" i="1" dirty="0" err="1"/>
              <a:t>Responsible</a:t>
            </a:r>
            <a:r>
              <a:rPr lang="pt-BR" sz="2000" dirty="0"/>
              <a:t>)</a:t>
            </a:r>
          </a:p>
          <a:p>
            <a:pPr lvl="2"/>
            <a:r>
              <a:rPr lang="pt-BR" sz="2000" dirty="0"/>
              <a:t>Qual é a </a:t>
            </a:r>
            <a:r>
              <a:rPr lang="pt-BR" sz="2000" i="1" dirty="0">
                <a:solidFill>
                  <a:srgbClr val="FFFF00"/>
                </a:solidFill>
              </a:rPr>
              <a:t>relação</a:t>
            </a:r>
            <a:r>
              <a:rPr lang="pt-BR" sz="2000" dirty="0">
                <a:solidFill>
                  <a:srgbClr val="FFFF00"/>
                </a:solidFill>
              </a:rPr>
              <a:t> </a:t>
            </a:r>
            <a:r>
              <a:rPr lang="pt-BR" sz="2000" dirty="0"/>
              <a:t>entre esta mudança e outras mudanças? (</a:t>
            </a:r>
            <a:r>
              <a:rPr lang="pt-BR" sz="2000" i="1" dirty="0" err="1"/>
              <a:t>Relationship</a:t>
            </a:r>
            <a:r>
              <a:rPr lang="pt-BR" sz="2000" dirty="0" smtClean="0"/>
              <a:t>)</a:t>
            </a:r>
            <a:endParaRPr lang="pt-BR" sz="2000" dirty="0"/>
          </a:p>
        </p:txBody>
      </p:sp>
    </p:spTree>
    <p:extLst>
      <p:ext uri="{BB962C8B-B14F-4D97-AF65-F5344CB8AC3E}">
        <p14:creationId xmlns:p14="http://schemas.microsoft.com/office/powerpoint/2010/main" val="109088530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Conteúdo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404761"/>
          </a:xfrm>
        </p:spPr>
        <p:txBody>
          <a:bodyPr/>
          <a:lstStyle/>
          <a:p>
            <a:pPr marL="393192" indent="-393192" defTabSz="914400">
              <a:spcBef>
                <a:spcPts val="768"/>
              </a:spcBef>
              <a:buClr>
                <a:srgbClr val="FFFFFF"/>
              </a:buClr>
            </a:pPr>
            <a:r>
              <a:rPr lang="pt-BR" dirty="0">
                <a:solidFill>
                  <a:srgbClr val="FFFFFF"/>
                </a:solidFill>
              </a:rPr>
              <a:t>Transição de serviço</a:t>
            </a:r>
            <a:endParaRPr lang="pt-BR" sz="3200" b="0" i="0" dirty="0" smtClean="0">
              <a:solidFill>
                <a:srgbClr val="FFFFFF"/>
              </a:solidFill>
              <a:latin typeface="Calibri"/>
              <a:ea typeface="+mn-ea"/>
              <a:cs typeface="+mn-cs"/>
            </a:endParaRPr>
          </a:p>
          <a:p>
            <a:pPr marL="910717" lvl="1" indent="-393192" defTabSz="914400">
              <a:spcBef>
                <a:spcPts val="768"/>
              </a:spcBef>
              <a:buClr>
                <a:srgbClr val="FFFFFF"/>
              </a:buClr>
            </a:pPr>
            <a:r>
              <a:rPr lang="pt-BR" dirty="0">
                <a:solidFill>
                  <a:srgbClr val="FFFFFF"/>
                </a:solidFill>
              </a:rPr>
              <a:t>Propósito;</a:t>
            </a:r>
          </a:p>
          <a:p>
            <a:pPr marL="910717" lvl="1" indent="-393192" defTabSz="914400">
              <a:spcBef>
                <a:spcPts val="768"/>
              </a:spcBef>
              <a:buClr>
                <a:srgbClr val="FFFFFF"/>
              </a:buClr>
            </a:pPr>
            <a:r>
              <a:rPr lang="pt-BR" dirty="0">
                <a:solidFill>
                  <a:srgbClr val="FFFFFF"/>
                </a:solidFill>
              </a:rPr>
              <a:t>Objetivos;</a:t>
            </a:r>
          </a:p>
          <a:p>
            <a:pPr marL="910717" lvl="1" indent="-393192" defTabSz="914400">
              <a:spcBef>
                <a:spcPts val="768"/>
              </a:spcBef>
              <a:buClr>
                <a:srgbClr val="FFFFFF"/>
              </a:buClr>
            </a:pPr>
            <a:r>
              <a:rPr lang="pt-BR" dirty="0">
                <a:solidFill>
                  <a:srgbClr val="FFFFFF"/>
                </a:solidFill>
              </a:rPr>
              <a:t>Processos;</a:t>
            </a:r>
          </a:p>
          <a:p>
            <a:pPr marL="910717" lvl="1" indent="-393192" defTabSz="914400">
              <a:spcBef>
                <a:spcPts val="768"/>
              </a:spcBef>
              <a:buClr>
                <a:srgbClr val="FFFFFF"/>
              </a:buClr>
            </a:pPr>
            <a:r>
              <a:rPr lang="pt-BR" dirty="0">
                <a:solidFill>
                  <a:srgbClr val="FFFFFF"/>
                </a:solidFill>
              </a:rPr>
              <a:t>Atividades.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dirty="0" err="1">
                <a:effectLst>
                  <a:outerShdw blurRad="50800" dist="38100" dir="2700000" algn="tl">
                    <a:prstClr val="black">
                      <a:alpha val="40000"/>
                    </a:prstClr>
                  </a:outerShdw>
                </a:effectLst>
                <a:cs typeface="Arial"/>
              </a:rPr>
              <a:t>Gerenc</a:t>
            </a:r>
            <a:r>
              <a:rPr lang="pt-BR" dirty="0">
                <a:effectLst>
                  <a:outerShdw blurRad="50800" dist="38100" dir="2700000" algn="tl">
                    <a:prstClr val="black">
                      <a:alpha val="40000"/>
                    </a:prstClr>
                  </a:outerShdw>
                </a:effectLst>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6" name="Espaço Reservado para Texto 2"/>
          <p:cNvSpPr>
            <a:spLocks noGrp="1"/>
          </p:cNvSpPr>
          <p:nvPr>
            <p:ph type="body" sz="quarter" idx="10"/>
          </p:nvPr>
        </p:nvSpPr>
        <p:spPr>
          <a:xfrm>
            <a:off x="381000" y="1411552"/>
            <a:ext cx="8655496" cy="4936736"/>
          </a:xfrm>
        </p:spPr>
        <p:txBody>
          <a:bodyPr/>
          <a:lstStyle/>
          <a:p>
            <a:r>
              <a:rPr lang="pt-BR" dirty="0" smtClean="0"/>
              <a:t>Responsável: </a:t>
            </a:r>
            <a:r>
              <a:rPr lang="pt-BR" dirty="0" smtClean="0">
                <a:solidFill>
                  <a:srgbClr val="FFFF00"/>
                </a:solidFill>
              </a:rPr>
              <a:t>Gerente de Mudança</a:t>
            </a:r>
            <a:r>
              <a:rPr lang="pt-BR" dirty="0" smtClean="0"/>
              <a:t>:</a:t>
            </a:r>
            <a:endParaRPr lang="pt-BR" dirty="0"/>
          </a:p>
          <a:p>
            <a:pPr lvl="1"/>
            <a:r>
              <a:rPr lang="pt-BR" sz="2000" dirty="0"/>
              <a:t>Em colaboração com o iniciador, receber, registrar e alotar prioridades para todas as </a:t>
            </a:r>
            <a:r>
              <a:rPr lang="pt-BR" sz="2000" dirty="0" err="1"/>
              <a:t>RDMs</a:t>
            </a:r>
            <a:r>
              <a:rPr lang="pt-BR" sz="2000" dirty="0"/>
              <a:t> e rejeitar qualquer mudança que seja totalmente impraticável;</a:t>
            </a:r>
          </a:p>
          <a:p>
            <a:pPr lvl="1"/>
            <a:r>
              <a:rPr lang="pt-BR" sz="2000" dirty="0"/>
              <a:t>Preparar a agenda de mudanças que serão discutidas no </a:t>
            </a:r>
            <a:r>
              <a:rPr lang="pt-BR" sz="2000" dirty="0" smtClean="0"/>
              <a:t>CCM;</a:t>
            </a:r>
            <a:endParaRPr lang="pt-BR" sz="2000" dirty="0"/>
          </a:p>
          <a:p>
            <a:pPr lvl="1"/>
            <a:r>
              <a:rPr lang="pt-BR" sz="2000" dirty="0"/>
              <a:t>Decidir quais pessoas devem participar das reuniões do </a:t>
            </a:r>
            <a:r>
              <a:rPr lang="pt-BR" sz="2000" dirty="0" smtClean="0"/>
              <a:t>CCM;</a:t>
            </a:r>
            <a:endParaRPr lang="pt-BR" sz="2000" dirty="0"/>
          </a:p>
          <a:p>
            <a:pPr lvl="1"/>
            <a:r>
              <a:rPr lang="pt-BR" sz="2000" dirty="0"/>
              <a:t>Presidir as reuniões do </a:t>
            </a:r>
            <a:r>
              <a:rPr lang="pt-BR" sz="2000" dirty="0" smtClean="0"/>
              <a:t>CCM;</a:t>
            </a:r>
            <a:endParaRPr lang="pt-BR" sz="2000" dirty="0"/>
          </a:p>
          <a:p>
            <a:pPr lvl="1"/>
            <a:r>
              <a:rPr lang="pt-BR" sz="2000" dirty="0"/>
              <a:t>Enviar as agendas de mudanças para a Central de serviços;</a:t>
            </a:r>
          </a:p>
          <a:p>
            <a:pPr lvl="1"/>
            <a:r>
              <a:rPr lang="pt-BR" sz="2000" dirty="0"/>
              <a:t>Relacionar-se com as partes para coordenar construção, teste e implantação das mudanças;</a:t>
            </a:r>
          </a:p>
          <a:p>
            <a:pPr lvl="1"/>
            <a:r>
              <a:rPr lang="pt-BR" sz="2000" dirty="0"/>
              <a:t>Atualizar o log das mudanças em andamento;</a:t>
            </a:r>
          </a:p>
          <a:p>
            <a:pPr lvl="1"/>
            <a:r>
              <a:rPr lang="pt-BR" sz="2000" dirty="0"/>
              <a:t>Revisar as mudanças implantadas para verificar se elas atingiram os objetivos propostos;</a:t>
            </a:r>
          </a:p>
          <a:p>
            <a:pPr lvl="1"/>
            <a:r>
              <a:rPr lang="pt-BR" sz="2000" dirty="0"/>
              <a:t>Fechar os registros de mudanças concluídas;</a:t>
            </a:r>
          </a:p>
          <a:p>
            <a:pPr lvl="1"/>
            <a:r>
              <a:rPr lang="pt-BR" sz="2000" dirty="0"/>
              <a:t>Produzir relatórios do processo.</a:t>
            </a:r>
          </a:p>
        </p:txBody>
      </p:sp>
    </p:spTree>
    <p:extLst>
      <p:ext uri="{BB962C8B-B14F-4D97-AF65-F5344CB8AC3E}">
        <p14:creationId xmlns:p14="http://schemas.microsoft.com/office/powerpoint/2010/main" val="306002116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dirty="0" err="1">
                <a:effectLst>
                  <a:outerShdw blurRad="50800" dist="38100" dir="2700000" algn="tl">
                    <a:prstClr val="black">
                      <a:alpha val="40000"/>
                    </a:prstClr>
                  </a:outerShdw>
                </a:effectLst>
                <a:cs typeface="Arial"/>
              </a:rPr>
              <a:t>Gerenc</a:t>
            </a:r>
            <a:r>
              <a:rPr lang="pt-BR" dirty="0">
                <a:effectLst>
                  <a:outerShdw blurRad="50800" dist="38100" dir="2700000" algn="tl">
                    <a:prstClr val="black">
                      <a:alpha val="40000"/>
                    </a:prstClr>
                  </a:outerShdw>
                </a:effectLst>
                <a:cs typeface="Arial"/>
              </a:rPr>
              <a:t>. de Mudança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6" name="Espaço Reservado para Texto 2"/>
          <p:cNvSpPr>
            <a:spLocks noGrp="1"/>
          </p:cNvSpPr>
          <p:nvPr>
            <p:ph type="body" sz="quarter" idx="10"/>
          </p:nvPr>
        </p:nvSpPr>
        <p:spPr>
          <a:xfrm>
            <a:off x="381000" y="1411552"/>
            <a:ext cx="8655496" cy="2757678"/>
          </a:xfrm>
        </p:spPr>
        <p:txBody>
          <a:bodyPr/>
          <a:lstStyle/>
          <a:p>
            <a:r>
              <a:rPr lang="pt-BR" dirty="0"/>
              <a:t>Além do Gerente de Mudança este processo tem os papéis desempenhados pelo comitê consultivo de mudanças e pelo comitê </a:t>
            </a:r>
            <a:r>
              <a:rPr lang="pt-BR" dirty="0" smtClean="0"/>
              <a:t>emergencial;</a:t>
            </a:r>
          </a:p>
          <a:p>
            <a:r>
              <a:rPr lang="pt-BR" dirty="0" smtClean="0"/>
              <a:t>Este </a:t>
            </a:r>
            <a:r>
              <a:rPr lang="pt-BR" dirty="0"/>
              <a:t>último é um composto por menos pessoas, que se reúnem para aprovar e avaliar mudanças emergenciais.</a:t>
            </a:r>
          </a:p>
        </p:txBody>
      </p:sp>
    </p:spTree>
    <p:extLst>
      <p:ext uri="{BB962C8B-B14F-4D97-AF65-F5344CB8AC3E}">
        <p14:creationId xmlns:p14="http://schemas.microsoft.com/office/powerpoint/2010/main" val="1419851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2252924"/>
          </a:xfrm>
        </p:spPr>
        <p:txBody>
          <a:bodyPr/>
          <a:lstStyle/>
          <a:p>
            <a:pPr marL="393192" indent="-393192" defTabSz="914400">
              <a:spcBef>
                <a:spcPts val="768"/>
              </a:spcBef>
              <a:buClr>
                <a:srgbClr val="FFFFFF"/>
              </a:buClr>
            </a:pPr>
            <a:r>
              <a:rPr lang="pt-BR" dirty="0" smtClean="0">
                <a:solidFill>
                  <a:srgbClr val="FFFF00"/>
                </a:solidFill>
              </a:rPr>
              <a:t>Processos</a:t>
            </a:r>
            <a:r>
              <a:rPr lang="pt-BR" dirty="0" smtClean="0">
                <a:solidFill>
                  <a:srgbClr val="FFFFFF"/>
                </a:solidFill>
              </a:rPr>
              <a:t>:</a:t>
            </a:r>
          </a:p>
          <a:p>
            <a:pPr lvl="1"/>
            <a:r>
              <a:rPr lang="pt-BR" dirty="0">
                <a:solidFill>
                  <a:schemeClr val="accent2"/>
                </a:solidFill>
              </a:rPr>
              <a:t>Gerenciamento de Mudança</a:t>
            </a:r>
            <a:r>
              <a:rPr lang="pt-BR" dirty="0"/>
              <a:t>;</a:t>
            </a:r>
          </a:p>
          <a:p>
            <a:pPr lvl="1"/>
            <a:r>
              <a:rPr lang="pt-BR" dirty="0">
                <a:solidFill>
                  <a:srgbClr val="FFFF00"/>
                </a:solidFill>
              </a:rPr>
              <a:t>Gerenciamento da Configuração e de Ativo de Serviço</a:t>
            </a:r>
            <a:r>
              <a:rPr lang="pt-BR" dirty="0"/>
              <a:t>;</a:t>
            </a:r>
          </a:p>
          <a:p>
            <a:pPr lvl="1"/>
            <a:r>
              <a:rPr lang="pt-BR" dirty="0"/>
              <a:t>Gerenciamento de Liberação e </a:t>
            </a:r>
            <a:r>
              <a:rPr lang="pt-BR" dirty="0" smtClean="0"/>
              <a:t>Implantação.</a:t>
            </a:r>
          </a:p>
        </p:txBody>
      </p:sp>
    </p:spTree>
    <p:extLst>
      <p:ext uri="{BB962C8B-B14F-4D97-AF65-F5344CB8AC3E}">
        <p14:creationId xmlns:p14="http://schemas.microsoft.com/office/powerpoint/2010/main" val="2276905601"/>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3204980"/>
          </a:xfrm>
        </p:spPr>
        <p:txBody>
          <a:bodyPr/>
          <a:lstStyle/>
          <a:p>
            <a:pPr marL="393192" indent="-393192" defTabSz="914400">
              <a:spcBef>
                <a:spcPts val="768"/>
              </a:spcBef>
              <a:buClr>
                <a:srgbClr val="FFFFFF"/>
              </a:buClr>
            </a:pPr>
            <a:r>
              <a:rPr lang="pt-BR" dirty="0" smtClean="0"/>
              <a:t>É o </a:t>
            </a:r>
            <a:r>
              <a:rPr lang="pt-BR" dirty="0"/>
              <a:t>processo que identifica todos os itens de configuração necessários para entregar os serviços de </a:t>
            </a:r>
            <a:r>
              <a:rPr lang="pt-BR" dirty="0" smtClean="0"/>
              <a:t>TI;</a:t>
            </a:r>
          </a:p>
          <a:p>
            <a:pPr marL="393192" indent="-393192" defTabSz="914400">
              <a:spcBef>
                <a:spcPts val="768"/>
              </a:spcBef>
              <a:buClr>
                <a:srgbClr val="FFFFFF"/>
              </a:buClr>
            </a:pPr>
            <a:r>
              <a:rPr lang="pt-BR" dirty="0" smtClean="0"/>
              <a:t>Vai </a:t>
            </a:r>
            <a:r>
              <a:rPr lang="pt-BR" dirty="0"/>
              <a:t>fornecer um modelo lógico da infraestrutura de </a:t>
            </a:r>
            <a:r>
              <a:rPr lang="pt-BR" dirty="0" smtClean="0"/>
              <a:t>TI, onde os serviços são relacionados com os diferentes componentes de TI necessários para fornecer o serviço.</a:t>
            </a:r>
            <a:endParaRPr lang="pt-BR" dirty="0"/>
          </a:p>
        </p:txBody>
      </p:sp>
    </p:spTree>
    <p:extLst>
      <p:ext uri="{BB962C8B-B14F-4D97-AF65-F5344CB8AC3E}">
        <p14:creationId xmlns:p14="http://schemas.microsoft.com/office/powerpoint/2010/main" val="14930111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628960"/>
          </a:xfrm>
        </p:spPr>
        <p:txBody>
          <a:bodyPr/>
          <a:lstStyle/>
          <a:p>
            <a:r>
              <a:rPr lang="pt-BR" dirty="0"/>
              <a:t>Informações sobre os itens de configuração são mantidas na Base de Dados do Gerenciamento de Configuração - BDGC (</a:t>
            </a:r>
            <a:r>
              <a:rPr lang="pt-BR" i="1" dirty="0" err="1"/>
              <a:t>Configuration</a:t>
            </a:r>
            <a:r>
              <a:rPr lang="pt-BR" i="1" dirty="0"/>
              <a:t> Management Data Base - CMDB</a:t>
            </a:r>
            <a:r>
              <a:rPr lang="pt-BR" dirty="0" smtClean="0"/>
              <a:t>);</a:t>
            </a:r>
          </a:p>
          <a:p>
            <a:r>
              <a:rPr lang="pt-BR" dirty="0" smtClean="0"/>
              <a:t>A </a:t>
            </a:r>
            <a:r>
              <a:rPr lang="pt-BR" dirty="0"/>
              <a:t>BDGC alimenta o Sistema de Gerenciamento da Configuração (</a:t>
            </a:r>
            <a:r>
              <a:rPr lang="pt-BR" dirty="0" smtClean="0"/>
              <a:t>SGC);</a:t>
            </a:r>
          </a:p>
          <a:p>
            <a:r>
              <a:rPr lang="pt-BR" dirty="0" smtClean="0"/>
              <a:t>Itens </a:t>
            </a:r>
            <a:r>
              <a:rPr lang="pt-BR" dirty="0"/>
              <a:t>de configuração incluem - mas não são limitados a - itens de hardware e software, Acordos de Nível de Serviço, planos de recuperação de desastres, políticas, etc</a:t>
            </a:r>
            <a:r>
              <a:rPr lang="pt-BR" dirty="0" smtClean="0"/>
              <a:t>.</a:t>
            </a:r>
            <a:endParaRPr lang="pt-BR" dirty="0"/>
          </a:p>
        </p:txBody>
      </p:sp>
    </p:spTree>
    <p:extLst>
      <p:ext uri="{BB962C8B-B14F-4D97-AF65-F5344CB8AC3E}">
        <p14:creationId xmlns:p14="http://schemas.microsoft.com/office/powerpoint/2010/main" val="38108784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628960"/>
          </a:xfrm>
        </p:spPr>
        <p:txBody>
          <a:bodyPr/>
          <a:lstStyle/>
          <a:p>
            <a:r>
              <a:rPr lang="pt-BR" dirty="0"/>
              <a:t>O Gerenciamento da Configuração certifica que as informações sobre os itens de configuração armazenados na BDGC são corretas e </a:t>
            </a:r>
            <a:r>
              <a:rPr lang="pt-BR" dirty="0" smtClean="0"/>
              <a:t>atualizadas;</a:t>
            </a:r>
          </a:p>
          <a:p>
            <a:r>
              <a:rPr lang="pt-BR" dirty="0" smtClean="0"/>
              <a:t>Todos </a:t>
            </a:r>
            <a:r>
              <a:rPr lang="pt-BR" dirty="0"/>
              <a:t>os outros processos dependem muito deste </a:t>
            </a:r>
            <a:r>
              <a:rPr lang="pt-BR" dirty="0" smtClean="0"/>
              <a:t>processo;</a:t>
            </a:r>
          </a:p>
          <a:p>
            <a:r>
              <a:rPr lang="pt-BR" dirty="0" smtClean="0"/>
              <a:t>As </a:t>
            </a:r>
            <a:r>
              <a:rPr lang="pt-BR" dirty="0"/>
              <a:t>i</a:t>
            </a:r>
            <a:r>
              <a:rPr lang="pt-BR" dirty="0" smtClean="0"/>
              <a:t>nformações </a:t>
            </a:r>
            <a:r>
              <a:rPr lang="pt-BR" dirty="0"/>
              <a:t>disponibilizadas na BDGC são utilizadas nos processos de Gerenciamento de Incidente, de Problema e de Mudança, entre outros</a:t>
            </a:r>
            <a:r>
              <a:rPr lang="pt-BR" dirty="0" smtClean="0"/>
              <a:t>.</a:t>
            </a:r>
            <a:endParaRPr lang="pt-BR" dirty="0"/>
          </a:p>
        </p:txBody>
      </p:sp>
    </p:spTree>
    <p:extLst>
      <p:ext uri="{BB962C8B-B14F-4D97-AF65-F5344CB8AC3E}">
        <p14:creationId xmlns:p14="http://schemas.microsoft.com/office/powerpoint/2010/main" val="5727169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62651"/>
          </a:xfrm>
        </p:spPr>
        <p:txBody>
          <a:bodyPr/>
          <a:lstStyle/>
          <a:p>
            <a:r>
              <a:rPr lang="pt-BR" dirty="0" smtClean="0"/>
              <a:t>Conceitos:</a:t>
            </a:r>
          </a:p>
          <a:p>
            <a:pPr lvl="1"/>
            <a:r>
              <a:rPr lang="pt-BR" dirty="0"/>
              <a:t>Biblioteca Segura (</a:t>
            </a:r>
            <a:r>
              <a:rPr lang="pt-BR" i="1" dirty="0" err="1"/>
              <a:t>Secure</a:t>
            </a:r>
            <a:r>
              <a:rPr lang="pt-BR" i="1" dirty="0"/>
              <a:t> Library</a:t>
            </a:r>
            <a:r>
              <a:rPr lang="pt-BR" dirty="0" smtClean="0"/>
              <a:t>);</a:t>
            </a:r>
          </a:p>
          <a:p>
            <a:pPr lvl="1"/>
            <a:r>
              <a:rPr lang="pt-BR" dirty="0"/>
              <a:t>Armazém Seguro (</a:t>
            </a:r>
            <a:r>
              <a:rPr lang="pt-BR" i="1" dirty="0" err="1"/>
              <a:t>Secure</a:t>
            </a:r>
            <a:r>
              <a:rPr lang="pt-BR" i="1" dirty="0"/>
              <a:t> </a:t>
            </a:r>
            <a:r>
              <a:rPr lang="pt-BR" i="1" dirty="0" err="1"/>
              <a:t>Store</a:t>
            </a:r>
            <a:r>
              <a:rPr lang="pt-BR" dirty="0" smtClean="0"/>
              <a:t>);</a:t>
            </a:r>
          </a:p>
          <a:p>
            <a:pPr lvl="1"/>
            <a:r>
              <a:rPr lang="pt-BR" dirty="0"/>
              <a:t>Biblioteca de Mídia Definitiva (</a:t>
            </a:r>
            <a:r>
              <a:rPr lang="pt-BR" i="1" dirty="0" err="1"/>
              <a:t>Definitive</a:t>
            </a:r>
            <a:r>
              <a:rPr lang="pt-BR" i="1" dirty="0"/>
              <a:t> Software </a:t>
            </a:r>
            <a:r>
              <a:rPr lang="pt-BR" i="1" dirty="0" smtClean="0"/>
              <a:t>Library</a:t>
            </a:r>
            <a:r>
              <a:rPr lang="pt-BR" dirty="0" smtClean="0"/>
              <a:t>);</a:t>
            </a:r>
          </a:p>
          <a:p>
            <a:pPr lvl="1"/>
            <a:r>
              <a:rPr lang="pt-BR" dirty="0"/>
              <a:t>Peças Definitivas (</a:t>
            </a:r>
            <a:r>
              <a:rPr lang="pt-BR" i="1" dirty="0" err="1"/>
              <a:t>Definitive</a:t>
            </a:r>
            <a:r>
              <a:rPr lang="pt-BR" i="1" dirty="0"/>
              <a:t> </a:t>
            </a:r>
            <a:r>
              <a:rPr lang="pt-BR" i="1" dirty="0" err="1"/>
              <a:t>Spares</a:t>
            </a:r>
            <a:r>
              <a:rPr lang="pt-BR" dirty="0" smtClean="0"/>
              <a:t>);</a:t>
            </a:r>
          </a:p>
          <a:p>
            <a:pPr lvl="1"/>
            <a:r>
              <a:rPr lang="pt-BR" dirty="0"/>
              <a:t>Linha de Base de Configuração (</a:t>
            </a:r>
            <a:r>
              <a:rPr lang="pt-BR" i="1" dirty="0" err="1"/>
              <a:t>Configuration</a:t>
            </a:r>
            <a:r>
              <a:rPr lang="pt-BR" i="1" dirty="0"/>
              <a:t> </a:t>
            </a:r>
            <a:r>
              <a:rPr lang="pt-BR" i="1" dirty="0" err="1"/>
              <a:t>Baseline</a:t>
            </a:r>
            <a:r>
              <a:rPr lang="pt-BR" dirty="0" smtClean="0"/>
              <a:t>);</a:t>
            </a:r>
          </a:p>
          <a:p>
            <a:pPr lvl="1"/>
            <a:r>
              <a:rPr lang="pt-BR" dirty="0"/>
              <a:t>Instantâneo (</a:t>
            </a:r>
            <a:r>
              <a:rPr lang="pt-BR" i="1" dirty="0"/>
              <a:t>Snapshot</a:t>
            </a:r>
            <a:r>
              <a:rPr lang="pt-BR" dirty="0" smtClean="0"/>
              <a:t>).</a:t>
            </a:r>
          </a:p>
        </p:txBody>
      </p:sp>
    </p:spTree>
    <p:extLst>
      <p:ext uri="{BB962C8B-B14F-4D97-AF65-F5344CB8AC3E}">
        <p14:creationId xmlns:p14="http://schemas.microsoft.com/office/powerpoint/2010/main" val="4103792488"/>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62651"/>
          </a:xfrm>
        </p:spPr>
        <p:txBody>
          <a:bodyPr/>
          <a:lstStyle/>
          <a:p>
            <a:r>
              <a:rPr lang="pt-BR" dirty="0" smtClean="0"/>
              <a:t>Conceitos:</a:t>
            </a:r>
          </a:p>
          <a:p>
            <a:pPr lvl="1"/>
            <a:r>
              <a:rPr lang="pt-BR" dirty="0">
                <a:solidFill>
                  <a:srgbClr val="FFFF00"/>
                </a:solidFill>
              </a:rPr>
              <a:t>Biblioteca Segura </a:t>
            </a:r>
            <a:r>
              <a:rPr lang="pt-BR" dirty="0"/>
              <a:t>(</a:t>
            </a:r>
            <a:r>
              <a:rPr lang="pt-BR" i="1" dirty="0" err="1"/>
              <a:t>Secure</a:t>
            </a:r>
            <a:r>
              <a:rPr lang="pt-BR" i="1" dirty="0"/>
              <a:t> Library</a:t>
            </a:r>
            <a:r>
              <a:rPr lang="pt-BR" dirty="0" smtClean="0"/>
              <a:t>);</a:t>
            </a:r>
          </a:p>
          <a:p>
            <a:pPr lvl="1"/>
            <a:r>
              <a:rPr lang="pt-BR" dirty="0"/>
              <a:t>Armazém Seguro (</a:t>
            </a:r>
            <a:r>
              <a:rPr lang="pt-BR" i="1" dirty="0" err="1"/>
              <a:t>Secure</a:t>
            </a:r>
            <a:r>
              <a:rPr lang="pt-BR" i="1" dirty="0"/>
              <a:t> </a:t>
            </a:r>
            <a:r>
              <a:rPr lang="pt-BR" i="1" dirty="0" err="1"/>
              <a:t>Store</a:t>
            </a:r>
            <a:r>
              <a:rPr lang="pt-BR" dirty="0" smtClean="0"/>
              <a:t>);</a:t>
            </a:r>
          </a:p>
          <a:p>
            <a:pPr lvl="1"/>
            <a:r>
              <a:rPr lang="pt-BR" dirty="0"/>
              <a:t>Biblioteca de Mídia Definitiva (</a:t>
            </a:r>
            <a:r>
              <a:rPr lang="pt-BR" i="1" dirty="0" err="1"/>
              <a:t>Definitive</a:t>
            </a:r>
            <a:r>
              <a:rPr lang="pt-BR" i="1" dirty="0"/>
              <a:t> Software </a:t>
            </a:r>
            <a:r>
              <a:rPr lang="pt-BR" i="1" dirty="0" smtClean="0"/>
              <a:t>Library</a:t>
            </a:r>
            <a:r>
              <a:rPr lang="pt-BR" dirty="0" smtClean="0"/>
              <a:t>);</a:t>
            </a:r>
          </a:p>
          <a:p>
            <a:pPr lvl="1"/>
            <a:r>
              <a:rPr lang="pt-BR" dirty="0"/>
              <a:t>Peças Definitivas (</a:t>
            </a:r>
            <a:r>
              <a:rPr lang="pt-BR" i="1" dirty="0" err="1"/>
              <a:t>Definitive</a:t>
            </a:r>
            <a:r>
              <a:rPr lang="pt-BR" i="1" dirty="0"/>
              <a:t> </a:t>
            </a:r>
            <a:r>
              <a:rPr lang="pt-BR" i="1" dirty="0" err="1"/>
              <a:t>Spares</a:t>
            </a:r>
            <a:r>
              <a:rPr lang="pt-BR" dirty="0" smtClean="0"/>
              <a:t>);</a:t>
            </a:r>
          </a:p>
          <a:p>
            <a:pPr lvl="1"/>
            <a:r>
              <a:rPr lang="pt-BR" dirty="0"/>
              <a:t>Linha de Base de Configuração (</a:t>
            </a:r>
            <a:r>
              <a:rPr lang="pt-BR" i="1" dirty="0" err="1"/>
              <a:t>Configuration</a:t>
            </a:r>
            <a:r>
              <a:rPr lang="pt-BR" i="1" dirty="0"/>
              <a:t> </a:t>
            </a:r>
            <a:r>
              <a:rPr lang="pt-BR" i="1" dirty="0" err="1"/>
              <a:t>Baseline</a:t>
            </a:r>
            <a:r>
              <a:rPr lang="pt-BR" dirty="0" smtClean="0"/>
              <a:t>);</a:t>
            </a:r>
          </a:p>
          <a:p>
            <a:pPr lvl="1"/>
            <a:r>
              <a:rPr lang="pt-BR" dirty="0"/>
              <a:t>Instantâneo (</a:t>
            </a:r>
            <a:r>
              <a:rPr lang="pt-BR" i="1" dirty="0"/>
              <a:t>Snapshot</a:t>
            </a:r>
            <a:r>
              <a:rPr lang="pt-BR" dirty="0" smtClean="0"/>
              <a:t>).</a:t>
            </a:r>
          </a:p>
        </p:txBody>
      </p:sp>
      <p:sp>
        <p:nvSpPr>
          <p:cNvPr id="4" name="Texto explicativo retangular com cantos arredondados 3"/>
          <p:cNvSpPr/>
          <p:nvPr/>
        </p:nvSpPr>
        <p:spPr bwMode="auto">
          <a:xfrm>
            <a:off x="539552" y="2996952"/>
            <a:ext cx="7937015" cy="1138620"/>
          </a:xfrm>
          <a:prstGeom prst="wedgeRoundRectCallout">
            <a:avLst>
              <a:gd name="adj1" fmla="val -42504"/>
              <a:gd name="adj2" fmla="val -11552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a </a:t>
            </a:r>
            <a:r>
              <a:rPr lang="pt-BR" sz="2400" dirty="0"/>
              <a:t>coleção de </a:t>
            </a:r>
            <a:r>
              <a:rPr lang="pt-BR" sz="2400" dirty="0" err="1"/>
              <a:t>ICs</a:t>
            </a:r>
            <a:r>
              <a:rPr lang="pt-BR" sz="2400" dirty="0"/>
              <a:t> (Itens de Configuração) de software, eletrônicos ou documentos</a:t>
            </a:r>
            <a:r>
              <a:rPr lang="pt-BR" sz="2400" dirty="0" smtClean="0"/>
              <a:t>.</a:t>
            </a:r>
            <a:endParaRPr lang="pt-BR" sz="2400" dirty="0"/>
          </a:p>
        </p:txBody>
      </p:sp>
    </p:spTree>
    <p:extLst>
      <p:ext uri="{BB962C8B-B14F-4D97-AF65-F5344CB8AC3E}">
        <p14:creationId xmlns:p14="http://schemas.microsoft.com/office/powerpoint/2010/main" val="3086216386"/>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62651"/>
          </a:xfrm>
        </p:spPr>
        <p:txBody>
          <a:bodyPr/>
          <a:lstStyle/>
          <a:p>
            <a:r>
              <a:rPr lang="pt-BR" dirty="0" smtClean="0"/>
              <a:t>Conceitos:</a:t>
            </a:r>
          </a:p>
          <a:p>
            <a:pPr lvl="1"/>
            <a:r>
              <a:rPr lang="pt-BR" dirty="0"/>
              <a:t>Biblioteca Segura</a:t>
            </a:r>
            <a:r>
              <a:rPr lang="pt-BR" dirty="0">
                <a:solidFill>
                  <a:srgbClr val="FFFF00"/>
                </a:solidFill>
              </a:rPr>
              <a:t> </a:t>
            </a:r>
            <a:r>
              <a:rPr lang="pt-BR" dirty="0"/>
              <a:t>(</a:t>
            </a:r>
            <a:r>
              <a:rPr lang="pt-BR" i="1" dirty="0" err="1"/>
              <a:t>Secure</a:t>
            </a:r>
            <a:r>
              <a:rPr lang="pt-BR" i="1" dirty="0"/>
              <a:t> Library</a:t>
            </a:r>
            <a:r>
              <a:rPr lang="pt-BR" dirty="0" smtClean="0"/>
              <a:t>);</a:t>
            </a:r>
          </a:p>
          <a:p>
            <a:pPr lvl="1"/>
            <a:r>
              <a:rPr lang="pt-BR" dirty="0">
                <a:solidFill>
                  <a:srgbClr val="FFFF00"/>
                </a:solidFill>
              </a:rPr>
              <a:t>Armazém Seguro </a:t>
            </a:r>
            <a:r>
              <a:rPr lang="pt-BR" dirty="0"/>
              <a:t>(</a:t>
            </a:r>
            <a:r>
              <a:rPr lang="pt-BR" i="1" dirty="0" err="1"/>
              <a:t>Secure</a:t>
            </a:r>
            <a:r>
              <a:rPr lang="pt-BR" i="1" dirty="0"/>
              <a:t> </a:t>
            </a:r>
            <a:r>
              <a:rPr lang="pt-BR" i="1" dirty="0" err="1"/>
              <a:t>Store</a:t>
            </a:r>
            <a:r>
              <a:rPr lang="pt-BR" dirty="0" smtClean="0"/>
              <a:t>);</a:t>
            </a:r>
          </a:p>
          <a:p>
            <a:pPr lvl="1"/>
            <a:r>
              <a:rPr lang="pt-BR" dirty="0"/>
              <a:t>Biblioteca de Mídia Definitiva (</a:t>
            </a:r>
            <a:r>
              <a:rPr lang="pt-BR" i="1" dirty="0" err="1"/>
              <a:t>Definitive</a:t>
            </a:r>
            <a:r>
              <a:rPr lang="pt-BR" i="1" dirty="0"/>
              <a:t> Software </a:t>
            </a:r>
            <a:r>
              <a:rPr lang="pt-BR" i="1" dirty="0" smtClean="0"/>
              <a:t>Library</a:t>
            </a:r>
            <a:r>
              <a:rPr lang="pt-BR" dirty="0" smtClean="0"/>
              <a:t>);</a:t>
            </a:r>
          </a:p>
          <a:p>
            <a:pPr lvl="1"/>
            <a:r>
              <a:rPr lang="pt-BR" dirty="0"/>
              <a:t>Peças Definitivas (</a:t>
            </a:r>
            <a:r>
              <a:rPr lang="pt-BR" i="1" dirty="0" err="1"/>
              <a:t>Definitive</a:t>
            </a:r>
            <a:r>
              <a:rPr lang="pt-BR" i="1" dirty="0"/>
              <a:t> </a:t>
            </a:r>
            <a:r>
              <a:rPr lang="pt-BR" i="1" dirty="0" err="1"/>
              <a:t>Spares</a:t>
            </a:r>
            <a:r>
              <a:rPr lang="pt-BR" dirty="0" smtClean="0"/>
              <a:t>);</a:t>
            </a:r>
          </a:p>
          <a:p>
            <a:pPr lvl="1"/>
            <a:r>
              <a:rPr lang="pt-BR" dirty="0"/>
              <a:t>Linha de Base de Configuração (</a:t>
            </a:r>
            <a:r>
              <a:rPr lang="pt-BR" i="1" dirty="0" err="1"/>
              <a:t>Configuration</a:t>
            </a:r>
            <a:r>
              <a:rPr lang="pt-BR" i="1" dirty="0"/>
              <a:t> </a:t>
            </a:r>
            <a:r>
              <a:rPr lang="pt-BR" i="1" dirty="0" err="1"/>
              <a:t>Baseline</a:t>
            </a:r>
            <a:r>
              <a:rPr lang="pt-BR" dirty="0" smtClean="0"/>
              <a:t>);</a:t>
            </a:r>
          </a:p>
          <a:p>
            <a:pPr lvl="1"/>
            <a:r>
              <a:rPr lang="pt-BR" dirty="0"/>
              <a:t>Instantâneo (</a:t>
            </a:r>
            <a:r>
              <a:rPr lang="pt-BR" i="1" dirty="0"/>
              <a:t>Snapshot</a:t>
            </a:r>
            <a:r>
              <a:rPr lang="pt-BR" dirty="0" smtClean="0"/>
              <a:t>).</a:t>
            </a:r>
          </a:p>
        </p:txBody>
      </p:sp>
      <p:sp>
        <p:nvSpPr>
          <p:cNvPr id="4" name="Texto explicativo retangular com cantos arredondados 3"/>
          <p:cNvSpPr/>
          <p:nvPr/>
        </p:nvSpPr>
        <p:spPr bwMode="auto">
          <a:xfrm>
            <a:off x="539552" y="3442877"/>
            <a:ext cx="7937015" cy="1138620"/>
          </a:xfrm>
          <a:prstGeom prst="wedgeRoundRectCallout">
            <a:avLst>
              <a:gd name="adj1" fmla="val -42504"/>
              <a:gd name="adj2" fmla="val -11552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o </a:t>
            </a:r>
            <a:r>
              <a:rPr lang="pt-BR" sz="2400" dirty="0"/>
              <a:t>local onde ser se armazenam os ativos de TI. Exemplo: ambiente de desenvolvimento de </a:t>
            </a:r>
            <a:r>
              <a:rPr lang="pt-BR" sz="2400" dirty="0" smtClean="0"/>
              <a:t>desktop.</a:t>
            </a:r>
            <a:endParaRPr lang="pt-BR" sz="2400" dirty="0"/>
          </a:p>
        </p:txBody>
      </p:sp>
    </p:spTree>
    <p:extLst>
      <p:ext uri="{BB962C8B-B14F-4D97-AF65-F5344CB8AC3E}">
        <p14:creationId xmlns:p14="http://schemas.microsoft.com/office/powerpoint/2010/main" val="4116588195"/>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62651"/>
          </a:xfrm>
        </p:spPr>
        <p:txBody>
          <a:bodyPr/>
          <a:lstStyle/>
          <a:p>
            <a:r>
              <a:rPr lang="pt-BR" dirty="0" smtClean="0"/>
              <a:t>Conceitos:</a:t>
            </a:r>
          </a:p>
          <a:p>
            <a:pPr lvl="1"/>
            <a:r>
              <a:rPr lang="pt-BR" dirty="0"/>
              <a:t>Biblioteca Segura</a:t>
            </a:r>
            <a:r>
              <a:rPr lang="pt-BR" dirty="0">
                <a:solidFill>
                  <a:srgbClr val="FFFF00"/>
                </a:solidFill>
              </a:rPr>
              <a:t> </a:t>
            </a:r>
            <a:r>
              <a:rPr lang="pt-BR" dirty="0"/>
              <a:t>(</a:t>
            </a:r>
            <a:r>
              <a:rPr lang="pt-BR" i="1" dirty="0" err="1"/>
              <a:t>Secure</a:t>
            </a:r>
            <a:r>
              <a:rPr lang="pt-BR" i="1" dirty="0"/>
              <a:t> Library</a:t>
            </a:r>
            <a:r>
              <a:rPr lang="pt-BR" dirty="0" smtClean="0"/>
              <a:t>);</a:t>
            </a:r>
          </a:p>
          <a:p>
            <a:pPr lvl="1"/>
            <a:r>
              <a:rPr lang="pt-BR" dirty="0"/>
              <a:t>Armazém Seguro (</a:t>
            </a:r>
            <a:r>
              <a:rPr lang="pt-BR" i="1" dirty="0" err="1"/>
              <a:t>Secure</a:t>
            </a:r>
            <a:r>
              <a:rPr lang="pt-BR" i="1" dirty="0"/>
              <a:t> </a:t>
            </a:r>
            <a:r>
              <a:rPr lang="pt-BR" i="1" dirty="0" err="1"/>
              <a:t>Store</a:t>
            </a:r>
            <a:r>
              <a:rPr lang="pt-BR" dirty="0" smtClean="0"/>
              <a:t>);</a:t>
            </a:r>
          </a:p>
          <a:p>
            <a:pPr lvl="1"/>
            <a:r>
              <a:rPr lang="pt-BR" dirty="0">
                <a:solidFill>
                  <a:srgbClr val="FFFF00"/>
                </a:solidFill>
              </a:rPr>
              <a:t>Biblioteca de Mídia Definitiva </a:t>
            </a:r>
            <a:r>
              <a:rPr lang="pt-BR" dirty="0"/>
              <a:t>(</a:t>
            </a:r>
            <a:r>
              <a:rPr lang="pt-BR" i="1" dirty="0" err="1"/>
              <a:t>Definitive</a:t>
            </a:r>
            <a:r>
              <a:rPr lang="pt-BR" i="1" dirty="0"/>
              <a:t> Software </a:t>
            </a:r>
            <a:r>
              <a:rPr lang="pt-BR" i="1" dirty="0" smtClean="0"/>
              <a:t>Library</a:t>
            </a:r>
            <a:r>
              <a:rPr lang="pt-BR" dirty="0" smtClean="0"/>
              <a:t>);</a:t>
            </a:r>
          </a:p>
          <a:p>
            <a:pPr lvl="1"/>
            <a:r>
              <a:rPr lang="pt-BR" dirty="0"/>
              <a:t>Peças Definitivas (</a:t>
            </a:r>
            <a:r>
              <a:rPr lang="pt-BR" i="1" dirty="0" err="1"/>
              <a:t>Definitive</a:t>
            </a:r>
            <a:r>
              <a:rPr lang="pt-BR" i="1" dirty="0"/>
              <a:t> </a:t>
            </a:r>
            <a:r>
              <a:rPr lang="pt-BR" i="1" dirty="0" err="1"/>
              <a:t>Spares</a:t>
            </a:r>
            <a:r>
              <a:rPr lang="pt-BR" dirty="0" smtClean="0"/>
              <a:t>);</a:t>
            </a:r>
          </a:p>
          <a:p>
            <a:pPr lvl="1"/>
            <a:r>
              <a:rPr lang="pt-BR" dirty="0"/>
              <a:t>Linha de Base de Configuração (</a:t>
            </a:r>
            <a:r>
              <a:rPr lang="pt-BR" i="1" dirty="0" err="1"/>
              <a:t>Configuration</a:t>
            </a:r>
            <a:r>
              <a:rPr lang="pt-BR" i="1" dirty="0"/>
              <a:t> </a:t>
            </a:r>
            <a:r>
              <a:rPr lang="pt-BR" i="1" dirty="0" err="1"/>
              <a:t>Baseline</a:t>
            </a:r>
            <a:r>
              <a:rPr lang="pt-BR" dirty="0" smtClean="0"/>
              <a:t>);</a:t>
            </a:r>
          </a:p>
          <a:p>
            <a:pPr lvl="1"/>
            <a:r>
              <a:rPr lang="pt-BR" dirty="0"/>
              <a:t>Instantâneo (</a:t>
            </a:r>
            <a:r>
              <a:rPr lang="pt-BR" i="1" dirty="0"/>
              <a:t>Snapshot</a:t>
            </a:r>
            <a:r>
              <a:rPr lang="pt-BR" dirty="0" smtClean="0"/>
              <a:t>).</a:t>
            </a:r>
          </a:p>
        </p:txBody>
      </p:sp>
      <p:sp>
        <p:nvSpPr>
          <p:cNvPr id="4" name="Texto explicativo retangular com cantos arredondados 3"/>
          <p:cNvSpPr/>
          <p:nvPr/>
        </p:nvSpPr>
        <p:spPr bwMode="auto">
          <a:xfrm>
            <a:off x="539552" y="3933056"/>
            <a:ext cx="7937015" cy="1138620"/>
          </a:xfrm>
          <a:prstGeom prst="wedgeRoundRectCallout">
            <a:avLst>
              <a:gd name="adj1" fmla="val -42504"/>
              <a:gd name="adj2" fmla="val -11552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a </a:t>
            </a:r>
            <a:r>
              <a:rPr lang="pt-BR" sz="2400" dirty="0"/>
              <a:t>biblioteca segura na qual versões de softwares autorizados são armazenadas</a:t>
            </a:r>
            <a:r>
              <a:rPr lang="pt-BR" sz="2400" dirty="0" smtClean="0"/>
              <a:t>.</a:t>
            </a:r>
            <a:endParaRPr lang="pt-BR" sz="2400" dirty="0"/>
          </a:p>
        </p:txBody>
      </p:sp>
    </p:spTree>
    <p:extLst>
      <p:ext uri="{BB962C8B-B14F-4D97-AF65-F5344CB8AC3E}">
        <p14:creationId xmlns:p14="http://schemas.microsoft.com/office/powerpoint/2010/main" val="233710718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Transiç</a:t>
            </a:r>
            <a:r>
              <a:rPr lang="pt-BR" dirty="0" smtClean="0">
                <a:effectLst>
                  <a:outerShdw blurRad="50800" dist="38100" dir="2700000" algn="tl">
                    <a:prstClr val="black">
                      <a:alpha val="40000"/>
                    </a:prstClr>
                  </a:outerShdw>
                </a:effectLst>
                <a:latin typeface="Calibri"/>
                <a:cs typeface="Arial"/>
              </a:rPr>
              <a:t>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pic>
        <p:nvPicPr>
          <p:cNvPr id="4" name="Imagem 3"/>
          <p:cNvPicPr/>
          <p:nvPr/>
        </p:nvPicPr>
        <p:blipFill>
          <a:blip r:embed="rId3">
            <a:extLst>
              <a:ext uri="{28A0092B-C50C-407E-A947-70E740481C1C}">
                <a14:useLocalDpi xmlns:a14="http://schemas.microsoft.com/office/drawing/2010/main" val="0"/>
              </a:ext>
            </a:extLst>
          </a:blip>
          <a:stretch>
            <a:fillRect/>
          </a:stretch>
        </p:blipFill>
        <p:spPr>
          <a:xfrm>
            <a:off x="2267744" y="1484784"/>
            <a:ext cx="4608512" cy="458890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5898378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62651"/>
          </a:xfrm>
        </p:spPr>
        <p:txBody>
          <a:bodyPr/>
          <a:lstStyle/>
          <a:p>
            <a:r>
              <a:rPr lang="pt-BR" dirty="0" smtClean="0"/>
              <a:t>Conceitos:</a:t>
            </a:r>
          </a:p>
          <a:p>
            <a:pPr lvl="1"/>
            <a:r>
              <a:rPr lang="pt-BR" dirty="0"/>
              <a:t>Biblioteca Segura</a:t>
            </a:r>
            <a:r>
              <a:rPr lang="pt-BR" dirty="0">
                <a:solidFill>
                  <a:srgbClr val="FFFF00"/>
                </a:solidFill>
              </a:rPr>
              <a:t> </a:t>
            </a:r>
            <a:r>
              <a:rPr lang="pt-BR" dirty="0"/>
              <a:t>(</a:t>
            </a:r>
            <a:r>
              <a:rPr lang="pt-BR" i="1" dirty="0" err="1"/>
              <a:t>Secure</a:t>
            </a:r>
            <a:r>
              <a:rPr lang="pt-BR" i="1" dirty="0"/>
              <a:t> Library</a:t>
            </a:r>
            <a:r>
              <a:rPr lang="pt-BR" dirty="0" smtClean="0"/>
              <a:t>);</a:t>
            </a:r>
          </a:p>
          <a:p>
            <a:pPr lvl="1"/>
            <a:r>
              <a:rPr lang="pt-BR" dirty="0"/>
              <a:t>Armazém Seguro (</a:t>
            </a:r>
            <a:r>
              <a:rPr lang="pt-BR" i="1" dirty="0" err="1"/>
              <a:t>Secure</a:t>
            </a:r>
            <a:r>
              <a:rPr lang="pt-BR" i="1" dirty="0"/>
              <a:t> </a:t>
            </a:r>
            <a:r>
              <a:rPr lang="pt-BR" i="1" dirty="0" err="1"/>
              <a:t>Store</a:t>
            </a:r>
            <a:r>
              <a:rPr lang="pt-BR" dirty="0" smtClean="0"/>
              <a:t>);</a:t>
            </a:r>
          </a:p>
          <a:p>
            <a:pPr lvl="1"/>
            <a:r>
              <a:rPr lang="pt-BR" dirty="0"/>
              <a:t>Biblioteca de Mídia Definitiva (</a:t>
            </a:r>
            <a:r>
              <a:rPr lang="pt-BR" i="1" dirty="0" err="1"/>
              <a:t>Definitive</a:t>
            </a:r>
            <a:r>
              <a:rPr lang="pt-BR" i="1" dirty="0"/>
              <a:t> Software </a:t>
            </a:r>
            <a:r>
              <a:rPr lang="pt-BR" i="1" dirty="0" smtClean="0"/>
              <a:t>Library</a:t>
            </a:r>
            <a:r>
              <a:rPr lang="pt-BR" dirty="0" smtClean="0"/>
              <a:t>);</a:t>
            </a:r>
          </a:p>
          <a:p>
            <a:pPr lvl="1"/>
            <a:r>
              <a:rPr lang="pt-BR" dirty="0">
                <a:solidFill>
                  <a:srgbClr val="FFFF00"/>
                </a:solidFill>
              </a:rPr>
              <a:t>Peças Definitivas </a:t>
            </a:r>
            <a:r>
              <a:rPr lang="pt-BR" dirty="0"/>
              <a:t>(</a:t>
            </a:r>
            <a:r>
              <a:rPr lang="pt-BR" i="1" dirty="0" err="1"/>
              <a:t>Definitive</a:t>
            </a:r>
            <a:r>
              <a:rPr lang="pt-BR" i="1" dirty="0"/>
              <a:t> </a:t>
            </a:r>
            <a:r>
              <a:rPr lang="pt-BR" i="1" dirty="0" err="1"/>
              <a:t>Spares</a:t>
            </a:r>
            <a:r>
              <a:rPr lang="pt-BR" dirty="0" smtClean="0"/>
              <a:t>);</a:t>
            </a:r>
          </a:p>
          <a:p>
            <a:pPr lvl="1"/>
            <a:r>
              <a:rPr lang="pt-BR" dirty="0"/>
              <a:t>Linha de Base de Configuração (</a:t>
            </a:r>
            <a:r>
              <a:rPr lang="pt-BR" i="1" dirty="0" err="1"/>
              <a:t>Configuration</a:t>
            </a:r>
            <a:r>
              <a:rPr lang="pt-BR" i="1" dirty="0"/>
              <a:t> </a:t>
            </a:r>
            <a:r>
              <a:rPr lang="pt-BR" i="1" dirty="0" err="1"/>
              <a:t>Baseline</a:t>
            </a:r>
            <a:r>
              <a:rPr lang="pt-BR" dirty="0" smtClean="0"/>
              <a:t>);</a:t>
            </a:r>
          </a:p>
          <a:p>
            <a:pPr lvl="1"/>
            <a:r>
              <a:rPr lang="pt-BR" dirty="0"/>
              <a:t>Instantâneo (</a:t>
            </a:r>
            <a:r>
              <a:rPr lang="pt-BR" i="1" dirty="0"/>
              <a:t>Snapshot</a:t>
            </a:r>
            <a:r>
              <a:rPr lang="pt-BR" dirty="0" smtClean="0"/>
              <a:t>).</a:t>
            </a:r>
          </a:p>
        </p:txBody>
      </p:sp>
      <p:sp>
        <p:nvSpPr>
          <p:cNvPr id="4" name="Texto explicativo retangular com cantos arredondados 3"/>
          <p:cNvSpPr/>
          <p:nvPr/>
        </p:nvSpPr>
        <p:spPr bwMode="auto">
          <a:xfrm>
            <a:off x="539552" y="4797152"/>
            <a:ext cx="7937015" cy="1138620"/>
          </a:xfrm>
          <a:prstGeom prst="wedgeRoundRectCallout">
            <a:avLst>
              <a:gd name="adj1" fmla="val -42504"/>
              <a:gd name="adj2" fmla="val -11552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Armazém seguro </a:t>
            </a:r>
            <a:r>
              <a:rPr lang="pt-BR" sz="2400" dirty="0"/>
              <a:t>onde estão as peças sobressalentes de hardware, como mouses, teclados e memórias</a:t>
            </a:r>
            <a:r>
              <a:rPr lang="pt-BR" sz="2400" dirty="0" smtClean="0"/>
              <a:t>.</a:t>
            </a:r>
            <a:endParaRPr lang="pt-BR" sz="2400" dirty="0"/>
          </a:p>
        </p:txBody>
      </p:sp>
    </p:spTree>
    <p:extLst>
      <p:ext uri="{BB962C8B-B14F-4D97-AF65-F5344CB8AC3E}">
        <p14:creationId xmlns:p14="http://schemas.microsoft.com/office/powerpoint/2010/main" val="1785212856"/>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62651"/>
          </a:xfrm>
        </p:spPr>
        <p:txBody>
          <a:bodyPr/>
          <a:lstStyle/>
          <a:p>
            <a:r>
              <a:rPr lang="pt-BR" dirty="0" smtClean="0"/>
              <a:t>Conceitos:</a:t>
            </a:r>
          </a:p>
          <a:p>
            <a:pPr lvl="1"/>
            <a:r>
              <a:rPr lang="pt-BR" dirty="0"/>
              <a:t>Biblioteca Segura</a:t>
            </a:r>
            <a:r>
              <a:rPr lang="pt-BR" dirty="0">
                <a:solidFill>
                  <a:srgbClr val="FFFF00"/>
                </a:solidFill>
              </a:rPr>
              <a:t> </a:t>
            </a:r>
            <a:r>
              <a:rPr lang="pt-BR" dirty="0"/>
              <a:t>(</a:t>
            </a:r>
            <a:r>
              <a:rPr lang="pt-BR" i="1" dirty="0" err="1"/>
              <a:t>Secure</a:t>
            </a:r>
            <a:r>
              <a:rPr lang="pt-BR" i="1" dirty="0"/>
              <a:t> Library</a:t>
            </a:r>
            <a:r>
              <a:rPr lang="pt-BR" dirty="0" smtClean="0"/>
              <a:t>);</a:t>
            </a:r>
          </a:p>
          <a:p>
            <a:pPr lvl="1"/>
            <a:r>
              <a:rPr lang="pt-BR" dirty="0"/>
              <a:t>Armazém Seguro (</a:t>
            </a:r>
            <a:r>
              <a:rPr lang="pt-BR" i="1" dirty="0" err="1"/>
              <a:t>Secure</a:t>
            </a:r>
            <a:r>
              <a:rPr lang="pt-BR" i="1" dirty="0"/>
              <a:t> </a:t>
            </a:r>
            <a:r>
              <a:rPr lang="pt-BR" i="1" dirty="0" err="1"/>
              <a:t>Store</a:t>
            </a:r>
            <a:r>
              <a:rPr lang="pt-BR" dirty="0" smtClean="0"/>
              <a:t>);</a:t>
            </a:r>
          </a:p>
          <a:p>
            <a:pPr lvl="1"/>
            <a:r>
              <a:rPr lang="pt-BR" dirty="0"/>
              <a:t>Biblioteca de Mídia Definitiva (</a:t>
            </a:r>
            <a:r>
              <a:rPr lang="pt-BR" i="1" dirty="0" err="1"/>
              <a:t>Definitive</a:t>
            </a:r>
            <a:r>
              <a:rPr lang="pt-BR" i="1" dirty="0"/>
              <a:t> Software </a:t>
            </a:r>
            <a:r>
              <a:rPr lang="pt-BR" i="1" dirty="0" smtClean="0"/>
              <a:t>Library</a:t>
            </a:r>
            <a:r>
              <a:rPr lang="pt-BR" dirty="0" smtClean="0"/>
              <a:t>);</a:t>
            </a:r>
          </a:p>
          <a:p>
            <a:pPr lvl="1"/>
            <a:r>
              <a:rPr lang="pt-BR" dirty="0"/>
              <a:t>Peças Definitivas (</a:t>
            </a:r>
            <a:r>
              <a:rPr lang="pt-BR" i="1" dirty="0" err="1"/>
              <a:t>Definitive</a:t>
            </a:r>
            <a:r>
              <a:rPr lang="pt-BR" i="1" dirty="0"/>
              <a:t> </a:t>
            </a:r>
            <a:r>
              <a:rPr lang="pt-BR" i="1" dirty="0" err="1"/>
              <a:t>Spares</a:t>
            </a:r>
            <a:r>
              <a:rPr lang="pt-BR" dirty="0" smtClean="0"/>
              <a:t>);</a:t>
            </a:r>
          </a:p>
          <a:p>
            <a:pPr lvl="1"/>
            <a:r>
              <a:rPr lang="pt-BR" dirty="0">
                <a:solidFill>
                  <a:srgbClr val="FFFF00"/>
                </a:solidFill>
              </a:rPr>
              <a:t>Linha de Base de Configuração </a:t>
            </a:r>
            <a:r>
              <a:rPr lang="pt-BR" dirty="0"/>
              <a:t>(</a:t>
            </a:r>
            <a:r>
              <a:rPr lang="pt-BR" i="1" dirty="0" err="1"/>
              <a:t>Configuration</a:t>
            </a:r>
            <a:r>
              <a:rPr lang="pt-BR" i="1" dirty="0"/>
              <a:t> </a:t>
            </a:r>
            <a:r>
              <a:rPr lang="pt-BR" i="1" dirty="0" err="1"/>
              <a:t>Baseline</a:t>
            </a:r>
            <a:r>
              <a:rPr lang="pt-BR" dirty="0" smtClean="0"/>
              <a:t>);</a:t>
            </a:r>
          </a:p>
          <a:p>
            <a:pPr lvl="1"/>
            <a:r>
              <a:rPr lang="pt-BR" dirty="0"/>
              <a:t>Instantâneo (</a:t>
            </a:r>
            <a:r>
              <a:rPr lang="pt-BR" i="1" dirty="0"/>
              <a:t>Snapshot</a:t>
            </a:r>
            <a:r>
              <a:rPr lang="pt-BR" dirty="0" smtClean="0"/>
              <a:t>).</a:t>
            </a:r>
          </a:p>
        </p:txBody>
      </p:sp>
      <p:sp>
        <p:nvSpPr>
          <p:cNvPr id="4" name="Texto explicativo retangular com cantos arredondados 3"/>
          <p:cNvSpPr/>
          <p:nvPr/>
        </p:nvSpPr>
        <p:spPr bwMode="auto">
          <a:xfrm>
            <a:off x="539552" y="5229200"/>
            <a:ext cx="7937015" cy="1138620"/>
          </a:xfrm>
          <a:prstGeom prst="wedgeRoundRectCallout">
            <a:avLst>
              <a:gd name="adj1" fmla="val -42504"/>
              <a:gd name="adj2" fmla="val -11552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a </a:t>
            </a:r>
            <a:r>
              <a:rPr lang="pt-BR" sz="2400" dirty="0"/>
              <a:t>configuração aprovada de um serviço, produto ou infraestrutura.</a:t>
            </a:r>
          </a:p>
        </p:txBody>
      </p:sp>
    </p:spTree>
    <p:extLst>
      <p:ext uri="{BB962C8B-B14F-4D97-AF65-F5344CB8AC3E}">
        <p14:creationId xmlns:p14="http://schemas.microsoft.com/office/powerpoint/2010/main" val="3475161800"/>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62651"/>
          </a:xfrm>
        </p:spPr>
        <p:txBody>
          <a:bodyPr/>
          <a:lstStyle/>
          <a:p>
            <a:r>
              <a:rPr lang="pt-BR" dirty="0" smtClean="0"/>
              <a:t>Conceitos:</a:t>
            </a:r>
          </a:p>
          <a:p>
            <a:pPr lvl="1"/>
            <a:r>
              <a:rPr lang="pt-BR" dirty="0"/>
              <a:t>Biblioteca Segura</a:t>
            </a:r>
            <a:r>
              <a:rPr lang="pt-BR" dirty="0">
                <a:solidFill>
                  <a:srgbClr val="FFFF00"/>
                </a:solidFill>
              </a:rPr>
              <a:t> </a:t>
            </a:r>
            <a:r>
              <a:rPr lang="pt-BR" dirty="0"/>
              <a:t>(</a:t>
            </a:r>
            <a:r>
              <a:rPr lang="pt-BR" i="1" dirty="0" err="1"/>
              <a:t>Secure</a:t>
            </a:r>
            <a:r>
              <a:rPr lang="pt-BR" i="1" dirty="0"/>
              <a:t> Library</a:t>
            </a:r>
            <a:r>
              <a:rPr lang="pt-BR" dirty="0" smtClean="0"/>
              <a:t>);</a:t>
            </a:r>
          </a:p>
          <a:p>
            <a:pPr lvl="1"/>
            <a:r>
              <a:rPr lang="pt-BR" dirty="0"/>
              <a:t>Armazém Seguro (</a:t>
            </a:r>
            <a:r>
              <a:rPr lang="pt-BR" i="1" dirty="0" err="1"/>
              <a:t>Secure</a:t>
            </a:r>
            <a:r>
              <a:rPr lang="pt-BR" i="1" dirty="0"/>
              <a:t> </a:t>
            </a:r>
            <a:r>
              <a:rPr lang="pt-BR" i="1" dirty="0" err="1"/>
              <a:t>Store</a:t>
            </a:r>
            <a:r>
              <a:rPr lang="pt-BR" dirty="0" smtClean="0"/>
              <a:t>);</a:t>
            </a:r>
          </a:p>
          <a:p>
            <a:pPr lvl="1"/>
            <a:r>
              <a:rPr lang="pt-BR" dirty="0"/>
              <a:t>Biblioteca de Mídia Definitiva (</a:t>
            </a:r>
            <a:r>
              <a:rPr lang="pt-BR" i="1" dirty="0" err="1"/>
              <a:t>Definitive</a:t>
            </a:r>
            <a:r>
              <a:rPr lang="pt-BR" i="1" dirty="0"/>
              <a:t> Software </a:t>
            </a:r>
            <a:r>
              <a:rPr lang="pt-BR" i="1" dirty="0" smtClean="0"/>
              <a:t>Library</a:t>
            </a:r>
            <a:r>
              <a:rPr lang="pt-BR" dirty="0" smtClean="0"/>
              <a:t>);</a:t>
            </a:r>
          </a:p>
          <a:p>
            <a:pPr lvl="1"/>
            <a:r>
              <a:rPr lang="pt-BR" dirty="0"/>
              <a:t>Peças Definitivas (</a:t>
            </a:r>
            <a:r>
              <a:rPr lang="pt-BR" i="1" dirty="0" err="1"/>
              <a:t>Definitive</a:t>
            </a:r>
            <a:r>
              <a:rPr lang="pt-BR" i="1" dirty="0"/>
              <a:t> </a:t>
            </a:r>
            <a:r>
              <a:rPr lang="pt-BR" i="1" dirty="0" err="1"/>
              <a:t>Spares</a:t>
            </a:r>
            <a:r>
              <a:rPr lang="pt-BR" dirty="0" smtClean="0"/>
              <a:t>);</a:t>
            </a:r>
          </a:p>
          <a:p>
            <a:pPr lvl="1"/>
            <a:r>
              <a:rPr lang="pt-BR" dirty="0"/>
              <a:t>Linha de Base de Configuração (</a:t>
            </a:r>
            <a:r>
              <a:rPr lang="pt-BR" i="1" dirty="0" err="1"/>
              <a:t>Configuration</a:t>
            </a:r>
            <a:r>
              <a:rPr lang="pt-BR" i="1" dirty="0"/>
              <a:t> </a:t>
            </a:r>
            <a:r>
              <a:rPr lang="pt-BR" i="1" dirty="0" err="1"/>
              <a:t>Baseline</a:t>
            </a:r>
            <a:r>
              <a:rPr lang="pt-BR" dirty="0" smtClean="0"/>
              <a:t>);</a:t>
            </a:r>
          </a:p>
          <a:p>
            <a:pPr lvl="1"/>
            <a:r>
              <a:rPr lang="pt-BR" dirty="0">
                <a:solidFill>
                  <a:srgbClr val="FFFF00"/>
                </a:solidFill>
              </a:rPr>
              <a:t>Instantâneo</a:t>
            </a:r>
            <a:r>
              <a:rPr lang="pt-BR" dirty="0"/>
              <a:t> (</a:t>
            </a:r>
            <a:r>
              <a:rPr lang="pt-BR" i="1" dirty="0"/>
              <a:t>Snapshot</a:t>
            </a:r>
            <a:r>
              <a:rPr lang="pt-BR" dirty="0" smtClean="0"/>
              <a:t>).</a:t>
            </a:r>
          </a:p>
        </p:txBody>
      </p:sp>
      <p:sp>
        <p:nvSpPr>
          <p:cNvPr id="4" name="Texto explicativo retangular com cantos arredondados 3"/>
          <p:cNvSpPr/>
          <p:nvPr/>
        </p:nvSpPr>
        <p:spPr bwMode="auto">
          <a:xfrm>
            <a:off x="825985" y="2708920"/>
            <a:ext cx="7937015" cy="1656553"/>
          </a:xfrm>
          <a:prstGeom prst="wedgeRoundRectCallout">
            <a:avLst>
              <a:gd name="adj1" fmla="val -46432"/>
              <a:gd name="adj2" fmla="val 90720"/>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uma </a:t>
            </a:r>
            <a:r>
              <a:rPr lang="pt-BR" sz="2400" dirty="0"/>
              <a:t>cópia do estado atual de um IC ou ambiente. As ferramentas de </a:t>
            </a:r>
            <a:r>
              <a:rPr lang="pt-BR" sz="2400" i="1" dirty="0" err="1"/>
              <a:t>discovery</a:t>
            </a:r>
            <a:r>
              <a:rPr lang="pt-BR" sz="2400" dirty="0"/>
              <a:t> (inventário) conseguem armazenar qual era a configuração de um determinado IC antes de determinada alteração</a:t>
            </a:r>
            <a:r>
              <a:rPr lang="pt-BR" sz="2400" dirty="0" smtClean="0"/>
              <a:t>.</a:t>
            </a:r>
            <a:endParaRPr lang="pt-BR" sz="2400" dirty="0"/>
          </a:p>
        </p:txBody>
      </p:sp>
    </p:spTree>
    <p:extLst>
      <p:ext uri="{BB962C8B-B14F-4D97-AF65-F5344CB8AC3E}">
        <p14:creationId xmlns:p14="http://schemas.microsoft.com/office/powerpoint/2010/main" val="3552480170"/>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Texto 2"/>
          <p:cNvSpPr>
            <a:spLocks noGrp="1"/>
          </p:cNvSpPr>
          <p:nvPr>
            <p:ph type="body" sz="quarter" idx="10"/>
          </p:nvPr>
        </p:nvSpPr>
        <p:spPr>
          <a:xfrm>
            <a:off x="381000" y="1411552"/>
            <a:ext cx="8655496" cy="4099584"/>
          </a:xfrm>
        </p:spPr>
        <p:txBody>
          <a:bodyPr/>
          <a:lstStyle/>
          <a:p>
            <a:r>
              <a:rPr lang="pt-BR" dirty="0" smtClean="0"/>
              <a:t>Existem vários papéis neste processo:</a:t>
            </a:r>
            <a:endParaRPr lang="pt-BR" dirty="0"/>
          </a:p>
          <a:p>
            <a:pPr lvl="1"/>
            <a:r>
              <a:rPr lang="pt-BR" dirty="0"/>
              <a:t>Gerente de Ativos de Serviço (</a:t>
            </a:r>
            <a:r>
              <a:rPr lang="pt-BR" i="1" dirty="0"/>
              <a:t>Service </a:t>
            </a:r>
            <a:r>
              <a:rPr lang="pt-BR" i="1" dirty="0" err="1"/>
              <a:t>Asset</a:t>
            </a:r>
            <a:r>
              <a:rPr lang="pt-BR" i="1" dirty="0"/>
              <a:t> Manager</a:t>
            </a:r>
            <a:r>
              <a:rPr lang="pt-BR" dirty="0" smtClean="0"/>
              <a:t>);</a:t>
            </a:r>
          </a:p>
          <a:p>
            <a:pPr lvl="1"/>
            <a:r>
              <a:rPr lang="pt-BR" dirty="0"/>
              <a:t>Gerente de Configuração (</a:t>
            </a:r>
            <a:r>
              <a:rPr lang="pt-BR" i="1" dirty="0" err="1"/>
              <a:t>Configuration</a:t>
            </a:r>
            <a:r>
              <a:rPr lang="pt-BR" i="1" dirty="0"/>
              <a:t> Manager</a:t>
            </a:r>
            <a:r>
              <a:rPr lang="pt-BR" dirty="0" smtClean="0"/>
              <a:t>);</a:t>
            </a:r>
          </a:p>
          <a:p>
            <a:pPr lvl="1"/>
            <a:r>
              <a:rPr lang="pt-BR" dirty="0"/>
              <a:t>Analista de Configuração (</a:t>
            </a:r>
            <a:r>
              <a:rPr lang="pt-BR" i="1" dirty="0" err="1"/>
              <a:t>Configuration</a:t>
            </a:r>
            <a:r>
              <a:rPr lang="pt-BR" i="1" dirty="0"/>
              <a:t> </a:t>
            </a:r>
            <a:r>
              <a:rPr lang="pt-BR" i="1" dirty="0" err="1"/>
              <a:t>Analyst</a:t>
            </a:r>
            <a:r>
              <a:rPr lang="pt-BR" dirty="0" smtClean="0"/>
              <a:t>);</a:t>
            </a:r>
          </a:p>
          <a:p>
            <a:pPr lvl="1"/>
            <a:r>
              <a:rPr lang="pt-BR" dirty="0"/>
              <a:t>Bibliotecário de Configuração (</a:t>
            </a:r>
            <a:r>
              <a:rPr lang="pt-BR" i="1" dirty="0" err="1"/>
              <a:t>Configuration</a:t>
            </a:r>
            <a:r>
              <a:rPr lang="pt-BR" i="1" dirty="0"/>
              <a:t> </a:t>
            </a:r>
            <a:r>
              <a:rPr lang="pt-BR" i="1" dirty="0" err="1"/>
              <a:t>Librarian</a:t>
            </a:r>
            <a:r>
              <a:rPr lang="pt-BR" dirty="0" smtClean="0"/>
              <a:t>);</a:t>
            </a:r>
          </a:p>
          <a:p>
            <a:pPr lvl="1"/>
            <a:r>
              <a:rPr lang="pt-BR" dirty="0"/>
              <a:t>Administrador de Ferramentas de SGC (</a:t>
            </a:r>
            <a:r>
              <a:rPr lang="pt-BR" i="1" dirty="0"/>
              <a:t>CMS Tools Administrator</a:t>
            </a:r>
            <a:r>
              <a:rPr lang="pt-BR" dirty="0" smtClean="0"/>
              <a:t>).</a:t>
            </a:r>
            <a:endParaRPr lang="pt-BR" dirty="0"/>
          </a:p>
        </p:txBody>
      </p:sp>
      <p:sp>
        <p:nvSpPr>
          <p:cNvPr id="5"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Processo: </a:t>
            </a:r>
            <a:r>
              <a:rPr lang="pt-BR" sz="4000" b="0" i="0" spc="-150" dirty="0" smtClean="0">
                <a:effectLst>
                  <a:outerShdw blurRad="50800" dist="38100" dir="2700000" algn="tl">
                    <a:prstClr val="black">
                      <a:alpha val="40000"/>
                    </a:prstClr>
                  </a:outerShdw>
                </a:effectLst>
                <a:latin typeface="Calibri"/>
                <a:cs typeface="Arial"/>
              </a:rPr>
              <a:t>Ger. </a:t>
            </a:r>
            <a:r>
              <a:rPr lang="pt-BR" sz="4000" b="0" i="0" spc="-150" dirty="0" err="1" smtClean="0">
                <a:effectLst>
                  <a:outerShdw blurRad="50800" dist="38100" dir="2700000" algn="tl">
                    <a:prstClr val="black">
                      <a:alpha val="40000"/>
                    </a:prstClr>
                  </a:outerShdw>
                </a:effectLst>
                <a:latin typeface="Calibri"/>
                <a:cs typeface="Arial"/>
              </a:rPr>
              <a:t>Config</a:t>
            </a:r>
            <a:r>
              <a:rPr lang="pt-BR" sz="4000" b="0" i="0" spc="-150" dirty="0" smtClean="0">
                <a:effectLst>
                  <a:outerShdw blurRad="50800" dist="38100" dir="2700000" algn="tl">
                    <a:prstClr val="black">
                      <a:alpha val="40000"/>
                    </a:prstClr>
                  </a:outerShdw>
                </a:effectLst>
                <a:latin typeface="Calibri"/>
                <a:cs typeface="Arial"/>
              </a:rPr>
              <a:t>. </a:t>
            </a:r>
            <a:r>
              <a:rPr lang="pt-BR" sz="4000" dirty="0" smtClean="0">
                <a:effectLst>
                  <a:outerShdw blurRad="50800" dist="38100" dir="2700000" algn="tl">
                    <a:prstClr val="black">
                      <a:alpha val="40000"/>
                    </a:prstClr>
                  </a:outerShdw>
                </a:effectLst>
                <a:latin typeface="Calibri"/>
                <a:cs typeface="Arial"/>
              </a:rPr>
              <a:t>e Ativo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Tree>
    <p:extLst>
      <p:ext uri="{BB962C8B-B14F-4D97-AF65-F5344CB8AC3E}">
        <p14:creationId xmlns:p14="http://schemas.microsoft.com/office/powerpoint/2010/main" val="4097349967"/>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000" dirty="0">
                <a:effectLst>
                  <a:outerShdw blurRad="50800" dist="38100" dir="2700000" algn="tl">
                    <a:prstClr val="black">
                      <a:alpha val="40000"/>
                    </a:prstClr>
                  </a:outerShdw>
                </a:effectLst>
                <a:cs typeface="Arial"/>
              </a:rPr>
              <a:t>Ger. </a:t>
            </a:r>
            <a:r>
              <a:rPr lang="pt-BR" sz="4000" dirty="0" err="1">
                <a:effectLst>
                  <a:outerShdw blurRad="50800" dist="38100" dir="2700000" algn="tl">
                    <a:prstClr val="black">
                      <a:alpha val="40000"/>
                    </a:prstClr>
                  </a:outerShdw>
                </a:effectLst>
                <a:cs typeface="Arial"/>
              </a:rPr>
              <a:t>Config</a:t>
            </a:r>
            <a:r>
              <a:rPr lang="pt-BR" sz="4000" dirty="0">
                <a:effectLst>
                  <a:outerShdw blurRad="50800" dist="38100" dir="2700000" algn="tl">
                    <a:prstClr val="black">
                      <a:alpha val="40000"/>
                    </a:prstClr>
                  </a:outerShdw>
                </a:effectLst>
                <a:cs typeface="Arial"/>
              </a:rPr>
              <a:t>. e Ativo de Serviço</a:t>
            </a:r>
            <a:endParaRPr lang="pt-BR" sz="4000" b="0" i="0" spc="-150" dirty="0">
              <a:effectLst>
                <a:outerShdw blurRad="50800" dist="38100" dir="2700000" algn="tl">
                  <a:prstClr val="black">
                    <a:alpha val="40000"/>
                  </a:prstClr>
                </a:outerShdw>
              </a:effectLst>
              <a:latin typeface="Calibri"/>
              <a:cs typeface="Arial"/>
            </a:endParaRPr>
          </a:p>
        </p:txBody>
      </p:sp>
      <p:sp>
        <p:nvSpPr>
          <p:cNvPr id="6" name="Espaço Reservado para Texto 2"/>
          <p:cNvSpPr>
            <a:spLocks noGrp="1"/>
          </p:cNvSpPr>
          <p:nvPr>
            <p:ph type="body" sz="quarter" idx="10"/>
          </p:nvPr>
        </p:nvSpPr>
        <p:spPr>
          <a:xfrm>
            <a:off x="381000" y="1411552"/>
            <a:ext cx="8655496" cy="4099584"/>
          </a:xfrm>
        </p:spPr>
        <p:txBody>
          <a:bodyPr/>
          <a:lstStyle/>
          <a:p>
            <a:r>
              <a:rPr lang="pt-BR" dirty="0" smtClean="0"/>
              <a:t>Existem vários papéis neste processo:</a:t>
            </a:r>
            <a:endParaRPr lang="pt-BR" dirty="0"/>
          </a:p>
          <a:p>
            <a:pPr lvl="1"/>
            <a:r>
              <a:rPr lang="pt-BR" dirty="0">
                <a:solidFill>
                  <a:srgbClr val="FFFF00"/>
                </a:solidFill>
              </a:rPr>
              <a:t>Gerente de Ativos de Serviço </a:t>
            </a:r>
            <a:r>
              <a:rPr lang="pt-BR" dirty="0"/>
              <a:t>(</a:t>
            </a:r>
            <a:r>
              <a:rPr lang="pt-BR" i="1" dirty="0"/>
              <a:t>Service </a:t>
            </a:r>
            <a:r>
              <a:rPr lang="pt-BR" i="1" dirty="0" err="1"/>
              <a:t>Asset</a:t>
            </a:r>
            <a:r>
              <a:rPr lang="pt-BR" i="1" dirty="0"/>
              <a:t> Manager</a:t>
            </a:r>
            <a:r>
              <a:rPr lang="pt-BR" dirty="0" smtClean="0"/>
              <a:t>);</a:t>
            </a:r>
          </a:p>
          <a:p>
            <a:pPr lvl="1"/>
            <a:r>
              <a:rPr lang="pt-BR" dirty="0"/>
              <a:t>Gerente de Configuração (</a:t>
            </a:r>
            <a:r>
              <a:rPr lang="pt-BR" i="1" dirty="0" err="1"/>
              <a:t>Configuration</a:t>
            </a:r>
            <a:r>
              <a:rPr lang="pt-BR" i="1" dirty="0"/>
              <a:t> Manager</a:t>
            </a:r>
            <a:r>
              <a:rPr lang="pt-BR" dirty="0" smtClean="0"/>
              <a:t>);</a:t>
            </a:r>
          </a:p>
          <a:p>
            <a:pPr lvl="1"/>
            <a:r>
              <a:rPr lang="pt-BR" dirty="0"/>
              <a:t>Analista de Configuração (</a:t>
            </a:r>
            <a:r>
              <a:rPr lang="pt-BR" i="1" dirty="0" err="1"/>
              <a:t>Configuration</a:t>
            </a:r>
            <a:r>
              <a:rPr lang="pt-BR" i="1" dirty="0"/>
              <a:t> </a:t>
            </a:r>
            <a:r>
              <a:rPr lang="pt-BR" i="1" dirty="0" err="1"/>
              <a:t>Analyst</a:t>
            </a:r>
            <a:r>
              <a:rPr lang="pt-BR" dirty="0" smtClean="0"/>
              <a:t>);</a:t>
            </a:r>
          </a:p>
          <a:p>
            <a:pPr lvl="1"/>
            <a:r>
              <a:rPr lang="pt-BR" dirty="0"/>
              <a:t>Bibliotecário de Configuração (</a:t>
            </a:r>
            <a:r>
              <a:rPr lang="pt-BR" i="1" dirty="0" err="1"/>
              <a:t>Configuration</a:t>
            </a:r>
            <a:r>
              <a:rPr lang="pt-BR" i="1" dirty="0"/>
              <a:t> </a:t>
            </a:r>
            <a:r>
              <a:rPr lang="pt-BR" i="1" dirty="0" err="1"/>
              <a:t>Librarian</a:t>
            </a:r>
            <a:r>
              <a:rPr lang="pt-BR" dirty="0" smtClean="0"/>
              <a:t>);</a:t>
            </a:r>
          </a:p>
          <a:p>
            <a:pPr lvl="1"/>
            <a:r>
              <a:rPr lang="pt-BR" dirty="0"/>
              <a:t>Administrador de Ferramentas de SGC (</a:t>
            </a:r>
            <a:r>
              <a:rPr lang="pt-BR" i="1" dirty="0"/>
              <a:t>CMS Tools Administrator</a:t>
            </a:r>
            <a:r>
              <a:rPr lang="pt-BR" dirty="0" smtClean="0"/>
              <a:t>).</a:t>
            </a:r>
            <a:endParaRPr lang="pt-BR" dirty="0"/>
          </a:p>
        </p:txBody>
      </p:sp>
      <p:sp>
        <p:nvSpPr>
          <p:cNvPr id="4" name="Texto explicativo retangular com cantos arredondados 3"/>
          <p:cNvSpPr/>
          <p:nvPr/>
        </p:nvSpPr>
        <p:spPr bwMode="auto">
          <a:xfrm>
            <a:off x="830161" y="2780928"/>
            <a:ext cx="7937015" cy="1944216"/>
          </a:xfrm>
          <a:prstGeom prst="wedgeRoundRectCallout">
            <a:avLst>
              <a:gd name="adj1" fmla="val -46039"/>
              <a:gd name="adj2" fmla="val -76759"/>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a:t>Trabalha para cobrir todos os objetivos acordados com o Gerente de Serviço de TI, avalia o Gerenciamento de Ativo existente e acorda o escopo dos processos de Gerenciamento de Ativo (define o que será ou não será controlado pelo processo).</a:t>
            </a:r>
          </a:p>
        </p:txBody>
      </p:sp>
    </p:spTree>
    <p:extLst>
      <p:ext uri="{BB962C8B-B14F-4D97-AF65-F5344CB8AC3E}">
        <p14:creationId xmlns:p14="http://schemas.microsoft.com/office/powerpoint/2010/main" val="2654213563"/>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000" dirty="0">
                <a:effectLst>
                  <a:outerShdw blurRad="50800" dist="38100" dir="2700000" algn="tl">
                    <a:prstClr val="black">
                      <a:alpha val="40000"/>
                    </a:prstClr>
                  </a:outerShdw>
                </a:effectLst>
                <a:cs typeface="Arial"/>
              </a:rPr>
              <a:t>Ger. </a:t>
            </a:r>
            <a:r>
              <a:rPr lang="pt-BR" sz="4000" dirty="0" err="1">
                <a:effectLst>
                  <a:outerShdw blurRad="50800" dist="38100" dir="2700000" algn="tl">
                    <a:prstClr val="black">
                      <a:alpha val="40000"/>
                    </a:prstClr>
                  </a:outerShdw>
                </a:effectLst>
                <a:cs typeface="Arial"/>
              </a:rPr>
              <a:t>Config</a:t>
            </a:r>
            <a:r>
              <a:rPr lang="pt-BR" sz="4000" dirty="0">
                <a:effectLst>
                  <a:outerShdw blurRad="50800" dist="38100" dir="2700000" algn="tl">
                    <a:prstClr val="black">
                      <a:alpha val="40000"/>
                    </a:prstClr>
                  </a:outerShdw>
                </a:effectLst>
                <a:cs typeface="Arial"/>
              </a:rPr>
              <a:t>. e Ativo de Serviço</a:t>
            </a:r>
            <a:endParaRPr lang="pt-BR" sz="4000" b="0" i="0" spc="-150" dirty="0">
              <a:effectLst>
                <a:outerShdw blurRad="50800" dist="38100" dir="2700000" algn="tl">
                  <a:prstClr val="black">
                    <a:alpha val="40000"/>
                  </a:prstClr>
                </a:outerShdw>
              </a:effectLst>
              <a:latin typeface="Calibri"/>
              <a:cs typeface="Arial"/>
            </a:endParaRPr>
          </a:p>
        </p:txBody>
      </p:sp>
      <p:sp>
        <p:nvSpPr>
          <p:cNvPr id="6" name="Espaço Reservado para Texto 2"/>
          <p:cNvSpPr>
            <a:spLocks noGrp="1"/>
          </p:cNvSpPr>
          <p:nvPr>
            <p:ph type="body" sz="quarter" idx="10"/>
          </p:nvPr>
        </p:nvSpPr>
        <p:spPr>
          <a:xfrm>
            <a:off x="381000" y="1411552"/>
            <a:ext cx="8655496" cy="4099584"/>
          </a:xfrm>
        </p:spPr>
        <p:txBody>
          <a:bodyPr/>
          <a:lstStyle/>
          <a:p>
            <a:r>
              <a:rPr lang="pt-BR" dirty="0" smtClean="0"/>
              <a:t>Existem vários papéis neste processo:</a:t>
            </a:r>
            <a:endParaRPr lang="pt-BR" dirty="0"/>
          </a:p>
          <a:p>
            <a:pPr lvl="1"/>
            <a:r>
              <a:rPr lang="pt-BR" dirty="0"/>
              <a:t>Gerente de Ativos de Serviço (</a:t>
            </a:r>
            <a:r>
              <a:rPr lang="pt-BR" i="1" dirty="0"/>
              <a:t>Service </a:t>
            </a:r>
            <a:r>
              <a:rPr lang="pt-BR" i="1" dirty="0" err="1"/>
              <a:t>Asset</a:t>
            </a:r>
            <a:r>
              <a:rPr lang="pt-BR" i="1" dirty="0"/>
              <a:t> Manager</a:t>
            </a:r>
            <a:r>
              <a:rPr lang="pt-BR" dirty="0" smtClean="0"/>
              <a:t>);</a:t>
            </a:r>
          </a:p>
          <a:p>
            <a:pPr lvl="1"/>
            <a:r>
              <a:rPr lang="pt-BR" dirty="0">
                <a:solidFill>
                  <a:srgbClr val="FFFF00"/>
                </a:solidFill>
              </a:rPr>
              <a:t>Gerente de Configuração </a:t>
            </a:r>
            <a:r>
              <a:rPr lang="pt-BR" dirty="0"/>
              <a:t>(</a:t>
            </a:r>
            <a:r>
              <a:rPr lang="pt-BR" i="1" dirty="0" err="1"/>
              <a:t>Configuration</a:t>
            </a:r>
            <a:r>
              <a:rPr lang="pt-BR" i="1" dirty="0"/>
              <a:t> Manager</a:t>
            </a:r>
            <a:r>
              <a:rPr lang="pt-BR" dirty="0" smtClean="0"/>
              <a:t>);</a:t>
            </a:r>
          </a:p>
          <a:p>
            <a:pPr lvl="1"/>
            <a:r>
              <a:rPr lang="pt-BR" dirty="0"/>
              <a:t>Analista de Configuração (</a:t>
            </a:r>
            <a:r>
              <a:rPr lang="pt-BR" i="1" dirty="0" err="1"/>
              <a:t>Configuration</a:t>
            </a:r>
            <a:r>
              <a:rPr lang="pt-BR" i="1" dirty="0"/>
              <a:t> </a:t>
            </a:r>
            <a:r>
              <a:rPr lang="pt-BR" i="1" dirty="0" err="1"/>
              <a:t>Analyst</a:t>
            </a:r>
            <a:r>
              <a:rPr lang="pt-BR" dirty="0" smtClean="0"/>
              <a:t>);</a:t>
            </a:r>
          </a:p>
          <a:p>
            <a:pPr lvl="1"/>
            <a:r>
              <a:rPr lang="pt-BR" dirty="0"/>
              <a:t>Bibliotecário de Configuração (</a:t>
            </a:r>
            <a:r>
              <a:rPr lang="pt-BR" i="1" dirty="0" err="1"/>
              <a:t>Configuration</a:t>
            </a:r>
            <a:r>
              <a:rPr lang="pt-BR" i="1" dirty="0"/>
              <a:t> </a:t>
            </a:r>
            <a:r>
              <a:rPr lang="pt-BR" i="1" dirty="0" err="1"/>
              <a:t>Librarian</a:t>
            </a:r>
            <a:r>
              <a:rPr lang="pt-BR" dirty="0" smtClean="0"/>
              <a:t>);</a:t>
            </a:r>
          </a:p>
          <a:p>
            <a:pPr lvl="1"/>
            <a:r>
              <a:rPr lang="pt-BR" dirty="0"/>
              <a:t>Administrador de Ferramentas de SGC (</a:t>
            </a:r>
            <a:r>
              <a:rPr lang="pt-BR" i="1" dirty="0"/>
              <a:t>CMS Tools Administrator</a:t>
            </a:r>
            <a:r>
              <a:rPr lang="pt-BR" dirty="0" smtClean="0"/>
              <a:t>).</a:t>
            </a:r>
            <a:endParaRPr lang="pt-BR" dirty="0"/>
          </a:p>
        </p:txBody>
      </p:sp>
      <p:sp>
        <p:nvSpPr>
          <p:cNvPr id="4" name="Texto explicativo retangular com cantos arredondados 3"/>
          <p:cNvSpPr/>
          <p:nvPr/>
        </p:nvSpPr>
        <p:spPr bwMode="auto">
          <a:xfrm>
            <a:off x="825985" y="3645024"/>
            <a:ext cx="7937015" cy="1944216"/>
          </a:xfrm>
          <a:prstGeom prst="wedgeRoundRectCallout">
            <a:avLst>
              <a:gd name="adj1" fmla="val -46039"/>
              <a:gd name="adj2" fmla="val -76759"/>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a:t>Trabalha para cobrir todos os objetivos acordados com o Gerente de Serviço de TI, avalia os Sistemas de Gerenciamento de Serviço (SGS) e acorda o escopo dos processos de Gerenciamento da Configuração.</a:t>
            </a:r>
          </a:p>
        </p:txBody>
      </p:sp>
    </p:spTree>
    <p:extLst>
      <p:ext uri="{BB962C8B-B14F-4D97-AF65-F5344CB8AC3E}">
        <p14:creationId xmlns:p14="http://schemas.microsoft.com/office/powerpoint/2010/main" val="2775208116"/>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000" dirty="0">
                <a:effectLst>
                  <a:outerShdw blurRad="50800" dist="38100" dir="2700000" algn="tl">
                    <a:prstClr val="black">
                      <a:alpha val="40000"/>
                    </a:prstClr>
                  </a:outerShdw>
                </a:effectLst>
                <a:cs typeface="Arial"/>
              </a:rPr>
              <a:t>Ger. </a:t>
            </a:r>
            <a:r>
              <a:rPr lang="pt-BR" sz="4000" dirty="0" err="1">
                <a:effectLst>
                  <a:outerShdw blurRad="50800" dist="38100" dir="2700000" algn="tl">
                    <a:prstClr val="black">
                      <a:alpha val="40000"/>
                    </a:prstClr>
                  </a:outerShdw>
                </a:effectLst>
                <a:cs typeface="Arial"/>
              </a:rPr>
              <a:t>Config</a:t>
            </a:r>
            <a:r>
              <a:rPr lang="pt-BR" sz="4000" dirty="0">
                <a:effectLst>
                  <a:outerShdw blurRad="50800" dist="38100" dir="2700000" algn="tl">
                    <a:prstClr val="black">
                      <a:alpha val="40000"/>
                    </a:prstClr>
                  </a:outerShdw>
                </a:effectLst>
                <a:cs typeface="Arial"/>
              </a:rPr>
              <a:t>. e Ativo de Serviço</a:t>
            </a:r>
            <a:endParaRPr lang="pt-BR" sz="4000" b="0" i="0" spc="-150" dirty="0">
              <a:effectLst>
                <a:outerShdw blurRad="50800" dist="38100" dir="2700000" algn="tl">
                  <a:prstClr val="black">
                    <a:alpha val="40000"/>
                  </a:prstClr>
                </a:outerShdw>
              </a:effectLst>
              <a:latin typeface="Calibri"/>
              <a:cs typeface="Arial"/>
            </a:endParaRPr>
          </a:p>
        </p:txBody>
      </p:sp>
      <p:sp>
        <p:nvSpPr>
          <p:cNvPr id="6" name="Espaço Reservado para Texto 2"/>
          <p:cNvSpPr>
            <a:spLocks noGrp="1"/>
          </p:cNvSpPr>
          <p:nvPr>
            <p:ph type="body" sz="quarter" idx="10"/>
          </p:nvPr>
        </p:nvSpPr>
        <p:spPr>
          <a:xfrm>
            <a:off x="381000" y="1411552"/>
            <a:ext cx="8655496" cy="4099584"/>
          </a:xfrm>
        </p:spPr>
        <p:txBody>
          <a:bodyPr/>
          <a:lstStyle/>
          <a:p>
            <a:r>
              <a:rPr lang="pt-BR" dirty="0" smtClean="0"/>
              <a:t>Existem vários papéis neste processo:</a:t>
            </a:r>
            <a:endParaRPr lang="pt-BR" dirty="0"/>
          </a:p>
          <a:p>
            <a:pPr lvl="1"/>
            <a:r>
              <a:rPr lang="pt-BR" dirty="0"/>
              <a:t>Gerente de Ativos de Serviço (</a:t>
            </a:r>
            <a:r>
              <a:rPr lang="pt-BR" i="1" dirty="0"/>
              <a:t>Service </a:t>
            </a:r>
            <a:r>
              <a:rPr lang="pt-BR" i="1" dirty="0" err="1"/>
              <a:t>Asset</a:t>
            </a:r>
            <a:r>
              <a:rPr lang="pt-BR" i="1" dirty="0"/>
              <a:t> Manager</a:t>
            </a:r>
            <a:r>
              <a:rPr lang="pt-BR" dirty="0" smtClean="0"/>
              <a:t>);</a:t>
            </a:r>
          </a:p>
          <a:p>
            <a:pPr lvl="1"/>
            <a:r>
              <a:rPr lang="pt-BR" dirty="0"/>
              <a:t>Gerente de Configuração (</a:t>
            </a:r>
            <a:r>
              <a:rPr lang="pt-BR" i="1" dirty="0" err="1"/>
              <a:t>Configuration</a:t>
            </a:r>
            <a:r>
              <a:rPr lang="pt-BR" i="1" dirty="0"/>
              <a:t> Manager</a:t>
            </a:r>
            <a:r>
              <a:rPr lang="pt-BR" dirty="0" smtClean="0"/>
              <a:t>);</a:t>
            </a:r>
          </a:p>
          <a:p>
            <a:pPr lvl="1"/>
            <a:r>
              <a:rPr lang="pt-BR" dirty="0">
                <a:solidFill>
                  <a:srgbClr val="FFFF00"/>
                </a:solidFill>
              </a:rPr>
              <a:t>Analista de Configuração </a:t>
            </a:r>
            <a:r>
              <a:rPr lang="pt-BR" dirty="0"/>
              <a:t>(</a:t>
            </a:r>
            <a:r>
              <a:rPr lang="pt-BR" i="1" dirty="0" err="1"/>
              <a:t>Configuration</a:t>
            </a:r>
            <a:r>
              <a:rPr lang="pt-BR" i="1" dirty="0"/>
              <a:t> </a:t>
            </a:r>
            <a:r>
              <a:rPr lang="pt-BR" i="1" dirty="0" err="1"/>
              <a:t>Analyst</a:t>
            </a:r>
            <a:r>
              <a:rPr lang="pt-BR" dirty="0" smtClean="0"/>
              <a:t>);</a:t>
            </a:r>
          </a:p>
          <a:p>
            <a:pPr lvl="1"/>
            <a:r>
              <a:rPr lang="pt-BR" dirty="0"/>
              <a:t>Bibliotecário de Configuração (</a:t>
            </a:r>
            <a:r>
              <a:rPr lang="pt-BR" i="1" dirty="0" err="1"/>
              <a:t>Configuration</a:t>
            </a:r>
            <a:r>
              <a:rPr lang="pt-BR" i="1" dirty="0"/>
              <a:t> </a:t>
            </a:r>
            <a:r>
              <a:rPr lang="pt-BR" i="1" dirty="0" err="1"/>
              <a:t>Librarian</a:t>
            </a:r>
            <a:r>
              <a:rPr lang="pt-BR" dirty="0" smtClean="0"/>
              <a:t>);</a:t>
            </a:r>
          </a:p>
          <a:p>
            <a:pPr lvl="1"/>
            <a:r>
              <a:rPr lang="pt-BR" dirty="0"/>
              <a:t>Administrador de Ferramentas de SGC (</a:t>
            </a:r>
            <a:r>
              <a:rPr lang="pt-BR" i="1" dirty="0"/>
              <a:t>CMS Tools Administrator</a:t>
            </a:r>
            <a:r>
              <a:rPr lang="pt-BR" dirty="0" smtClean="0"/>
              <a:t>).</a:t>
            </a:r>
            <a:endParaRPr lang="pt-BR" dirty="0"/>
          </a:p>
        </p:txBody>
      </p:sp>
      <p:sp>
        <p:nvSpPr>
          <p:cNvPr id="4" name="Texto explicativo retangular com cantos arredondados 3"/>
          <p:cNvSpPr/>
          <p:nvPr/>
        </p:nvSpPr>
        <p:spPr bwMode="auto">
          <a:xfrm>
            <a:off x="842931" y="4083487"/>
            <a:ext cx="7937015" cy="1944216"/>
          </a:xfrm>
          <a:prstGeom prst="wedgeRoundRectCallout">
            <a:avLst>
              <a:gd name="adj1" fmla="val -46039"/>
              <a:gd name="adj2" fmla="val -76759"/>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Elabora uma </a:t>
            </a:r>
            <a:r>
              <a:rPr lang="pt-BR" sz="2400" dirty="0"/>
              <a:t>proposta de escopo para os processos de Gerenciamento da Configuração e Ativos de Serviço, treina os especialistas nestes processos e fornece suporte para a criação de planos de Gerenciamento da Configuração e </a:t>
            </a:r>
            <a:r>
              <a:rPr lang="pt-BR" sz="2400" dirty="0" smtClean="0"/>
              <a:t>Ativos.</a:t>
            </a:r>
            <a:endParaRPr lang="pt-BR" sz="2400" dirty="0"/>
          </a:p>
        </p:txBody>
      </p:sp>
    </p:spTree>
    <p:extLst>
      <p:ext uri="{BB962C8B-B14F-4D97-AF65-F5344CB8AC3E}">
        <p14:creationId xmlns:p14="http://schemas.microsoft.com/office/powerpoint/2010/main" val="3742817448"/>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000" dirty="0">
                <a:effectLst>
                  <a:outerShdw blurRad="50800" dist="38100" dir="2700000" algn="tl">
                    <a:prstClr val="black">
                      <a:alpha val="40000"/>
                    </a:prstClr>
                  </a:outerShdw>
                </a:effectLst>
                <a:cs typeface="Arial"/>
              </a:rPr>
              <a:t>Ger. </a:t>
            </a:r>
            <a:r>
              <a:rPr lang="pt-BR" sz="4000" dirty="0" err="1">
                <a:effectLst>
                  <a:outerShdw blurRad="50800" dist="38100" dir="2700000" algn="tl">
                    <a:prstClr val="black">
                      <a:alpha val="40000"/>
                    </a:prstClr>
                  </a:outerShdw>
                </a:effectLst>
                <a:cs typeface="Arial"/>
              </a:rPr>
              <a:t>Config</a:t>
            </a:r>
            <a:r>
              <a:rPr lang="pt-BR" sz="4000" dirty="0">
                <a:effectLst>
                  <a:outerShdw blurRad="50800" dist="38100" dir="2700000" algn="tl">
                    <a:prstClr val="black">
                      <a:alpha val="40000"/>
                    </a:prstClr>
                  </a:outerShdw>
                </a:effectLst>
                <a:cs typeface="Arial"/>
              </a:rPr>
              <a:t>. e Ativo de Serviço</a:t>
            </a:r>
            <a:endParaRPr lang="pt-BR" sz="4000" b="0" i="0" spc="-150" dirty="0">
              <a:effectLst>
                <a:outerShdw blurRad="50800" dist="38100" dir="2700000" algn="tl">
                  <a:prstClr val="black">
                    <a:alpha val="40000"/>
                  </a:prstClr>
                </a:outerShdw>
              </a:effectLst>
              <a:latin typeface="Calibri"/>
              <a:cs typeface="Arial"/>
            </a:endParaRPr>
          </a:p>
        </p:txBody>
      </p:sp>
      <p:sp>
        <p:nvSpPr>
          <p:cNvPr id="6" name="Espaço Reservado para Texto 2"/>
          <p:cNvSpPr>
            <a:spLocks noGrp="1"/>
          </p:cNvSpPr>
          <p:nvPr>
            <p:ph type="body" sz="quarter" idx="10"/>
          </p:nvPr>
        </p:nvSpPr>
        <p:spPr>
          <a:xfrm>
            <a:off x="381000" y="1411552"/>
            <a:ext cx="8655496" cy="4099584"/>
          </a:xfrm>
        </p:spPr>
        <p:txBody>
          <a:bodyPr/>
          <a:lstStyle/>
          <a:p>
            <a:r>
              <a:rPr lang="pt-BR" dirty="0" smtClean="0"/>
              <a:t>Existem vários papéis neste processo:</a:t>
            </a:r>
            <a:endParaRPr lang="pt-BR" dirty="0"/>
          </a:p>
          <a:p>
            <a:pPr lvl="1"/>
            <a:r>
              <a:rPr lang="pt-BR" dirty="0"/>
              <a:t>Gerente de Ativos de Serviço (</a:t>
            </a:r>
            <a:r>
              <a:rPr lang="pt-BR" i="1" dirty="0"/>
              <a:t>Service </a:t>
            </a:r>
            <a:r>
              <a:rPr lang="pt-BR" i="1" dirty="0" err="1"/>
              <a:t>Asset</a:t>
            </a:r>
            <a:r>
              <a:rPr lang="pt-BR" i="1" dirty="0"/>
              <a:t> Manager</a:t>
            </a:r>
            <a:r>
              <a:rPr lang="pt-BR" dirty="0" smtClean="0"/>
              <a:t>);</a:t>
            </a:r>
          </a:p>
          <a:p>
            <a:pPr lvl="1"/>
            <a:r>
              <a:rPr lang="pt-BR" dirty="0"/>
              <a:t>Gerente de Configuração (</a:t>
            </a:r>
            <a:r>
              <a:rPr lang="pt-BR" i="1" dirty="0" err="1"/>
              <a:t>Configuration</a:t>
            </a:r>
            <a:r>
              <a:rPr lang="pt-BR" i="1" dirty="0"/>
              <a:t> Manager</a:t>
            </a:r>
            <a:r>
              <a:rPr lang="pt-BR" dirty="0" smtClean="0"/>
              <a:t>);</a:t>
            </a:r>
          </a:p>
          <a:p>
            <a:pPr lvl="1"/>
            <a:r>
              <a:rPr lang="pt-BR" dirty="0"/>
              <a:t>Analista de Configuração (</a:t>
            </a:r>
            <a:r>
              <a:rPr lang="pt-BR" i="1" dirty="0" err="1"/>
              <a:t>Configuration</a:t>
            </a:r>
            <a:r>
              <a:rPr lang="pt-BR" i="1" dirty="0"/>
              <a:t> </a:t>
            </a:r>
            <a:r>
              <a:rPr lang="pt-BR" i="1" dirty="0" err="1"/>
              <a:t>Analyst</a:t>
            </a:r>
            <a:r>
              <a:rPr lang="pt-BR" dirty="0" smtClean="0"/>
              <a:t>);</a:t>
            </a:r>
          </a:p>
          <a:p>
            <a:pPr lvl="1"/>
            <a:r>
              <a:rPr lang="pt-BR" dirty="0">
                <a:solidFill>
                  <a:srgbClr val="FFFF00"/>
                </a:solidFill>
              </a:rPr>
              <a:t>Bibliotecário de Configuração </a:t>
            </a:r>
            <a:r>
              <a:rPr lang="pt-BR" dirty="0"/>
              <a:t>(</a:t>
            </a:r>
            <a:r>
              <a:rPr lang="pt-BR" i="1" dirty="0" err="1"/>
              <a:t>Configuration</a:t>
            </a:r>
            <a:r>
              <a:rPr lang="pt-BR" i="1" dirty="0"/>
              <a:t> </a:t>
            </a:r>
            <a:r>
              <a:rPr lang="pt-BR" i="1" dirty="0" err="1"/>
              <a:t>Librarian</a:t>
            </a:r>
            <a:r>
              <a:rPr lang="pt-BR" dirty="0" smtClean="0"/>
              <a:t>);</a:t>
            </a:r>
          </a:p>
          <a:p>
            <a:pPr lvl="1"/>
            <a:r>
              <a:rPr lang="pt-BR" dirty="0"/>
              <a:t>Administrador de Ferramentas de SGC (</a:t>
            </a:r>
            <a:r>
              <a:rPr lang="pt-BR" i="1" dirty="0"/>
              <a:t>CMS Tools Administrator</a:t>
            </a:r>
            <a:r>
              <a:rPr lang="pt-BR" dirty="0" smtClean="0"/>
              <a:t>).</a:t>
            </a:r>
            <a:endParaRPr lang="pt-BR" dirty="0"/>
          </a:p>
        </p:txBody>
      </p:sp>
      <p:sp>
        <p:nvSpPr>
          <p:cNvPr id="4" name="Texto explicativo retangular com cantos arredondados 3"/>
          <p:cNvSpPr/>
          <p:nvPr/>
        </p:nvSpPr>
        <p:spPr bwMode="auto">
          <a:xfrm>
            <a:off x="825985" y="4725144"/>
            <a:ext cx="7937015" cy="1368152"/>
          </a:xfrm>
          <a:prstGeom prst="wedgeRoundRectCallout">
            <a:avLst>
              <a:gd name="adj1" fmla="val -45646"/>
              <a:gd name="adj2" fmla="val -100303"/>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o </a:t>
            </a:r>
            <a:r>
              <a:rPr lang="pt-BR" sz="2400" dirty="0"/>
              <a:t>guardião de todas as cópias-mestre de itens de configuração, software, ativos e documentação registradas com o Gerenciamento da Configuração e Ativos</a:t>
            </a:r>
          </a:p>
        </p:txBody>
      </p:sp>
    </p:spTree>
    <p:extLst>
      <p:ext uri="{BB962C8B-B14F-4D97-AF65-F5344CB8AC3E}">
        <p14:creationId xmlns:p14="http://schemas.microsoft.com/office/powerpoint/2010/main" val="4153169859"/>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000" dirty="0">
                <a:effectLst>
                  <a:outerShdw blurRad="50800" dist="38100" dir="2700000" algn="tl">
                    <a:prstClr val="black">
                      <a:alpha val="40000"/>
                    </a:prstClr>
                  </a:outerShdw>
                </a:effectLst>
                <a:cs typeface="Arial"/>
              </a:rPr>
              <a:t>Ger. </a:t>
            </a:r>
            <a:r>
              <a:rPr lang="pt-BR" sz="4000" dirty="0" err="1">
                <a:effectLst>
                  <a:outerShdw blurRad="50800" dist="38100" dir="2700000" algn="tl">
                    <a:prstClr val="black">
                      <a:alpha val="40000"/>
                    </a:prstClr>
                  </a:outerShdw>
                </a:effectLst>
                <a:cs typeface="Arial"/>
              </a:rPr>
              <a:t>Config</a:t>
            </a:r>
            <a:r>
              <a:rPr lang="pt-BR" sz="4000" dirty="0">
                <a:effectLst>
                  <a:outerShdw blurRad="50800" dist="38100" dir="2700000" algn="tl">
                    <a:prstClr val="black">
                      <a:alpha val="40000"/>
                    </a:prstClr>
                  </a:outerShdw>
                </a:effectLst>
                <a:cs typeface="Arial"/>
              </a:rPr>
              <a:t>. e Ativo de Serviço</a:t>
            </a:r>
            <a:endParaRPr lang="pt-BR" sz="4000" b="0" i="0" spc="-150" dirty="0">
              <a:effectLst>
                <a:outerShdw blurRad="50800" dist="38100" dir="2700000" algn="tl">
                  <a:prstClr val="black">
                    <a:alpha val="40000"/>
                  </a:prstClr>
                </a:outerShdw>
              </a:effectLst>
              <a:latin typeface="Calibri"/>
              <a:cs typeface="Arial"/>
            </a:endParaRPr>
          </a:p>
        </p:txBody>
      </p:sp>
      <p:sp>
        <p:nvSpPr>
          <p:cNvPr id="6" name="Espaço Reservado para Texto 2"/>
          <p:cNvSpPr>
            <a:spLocks noGrp="1"/>
          </p:cNvSpPr>
          <p:nvPr>
            <p:ph type="body" sz="quarter" idx="10"/>
          </p:nvPr>
        </p:nvSpPr>
        <p:spPr>
          <a:xfrm>
            <a:off x="381000" y="1411552"/>
            <a:ext cx="8655496" cy="4099584"/>
          </a:xfrm>
        </p:spPr>
        <p:txBody>
          <a:bodyPr/>
          <a:lstStyle/>
          <a:p>
            <a:r>
              <a:rPr lang="pt-BR" dirty="0" smtClean="0"/>
              <a:t>Existem vários papéis neste processo:</a:t>
            </a:r>
            <a:endParaRPr lang="pt-BR" dirty="0"/>
          </a:p>
          <a:p>
            <a:pPr lvl="1"/>
            <a:r>
              <a:rPr lang="pt-BR" dirty="0"/>
              <a:t>Gerente de Ativos de Serviço (</a:t>
            </a:r>
            <a:r>
              <a:rPr lang="pt-BR" i="1" dirty="0"/>
              <a:t>Service </a:t>
            </a:r>
            <a:r>
              <a:rPr lang="pt-BR" i="1" dirty="0" err="1"/>
              <a:t>Asset</a:t>
            </a:r>
            <a:r>
              <a:rPr lang="pt-BR" i="1" dirty="0"/>
              <a:t> Manager</a:t>
            </a:r>
            <a:r>
              <a:rPr lang="pt-BR" dirty="0" smtClean="0"/>
              <a:t>);</a:t>
            </a:r>
          </a:p>
          <a:p>
            <a:pPr lvl="1"/>
            <a:r>
              <a:rPr lang="pt-BR" dirty="0"/>
              <a:t>Gerente de Configuração (</a:t>
            </a:r>
            <a:r>
              <a:rPr lang="pt-BR" i="1" dirty="0" err="1"/>
              <a:t>Configuration</a:t>
            </a:r>
            <a:r>
              <a:rPr lang="pt-BR" i="1" dirty="0"/>
              <a:t> Manager</a:t>
            </a:r>
            <a:r>
              <a:rPr lang="pt-BR" dirty="0" smtClean="0"/>
              <a:t>);</a:t>
            </a:r>
          </a:p>
          <a:p>
            <a:pPr lvl="1"/>
            <a:r>
              <a:rPr lang="pt-BR" dirty="0"/>
              <a:t>Analista de Configuração (</a:t>
            </a:r>
            <a:r>
              <a:rPr lang="pt-BR" i="1" dirty="0" err="1"/>
              <a:t>Configuration</a:t>
            </a:r>
            <a:r>
              <a:rPr lang="pt-BR" i="1" dirty="0"/>
              <a:t> </a:t>
            </a:r>
            <a:r>
              <a:rPr lang="pt-BR" i="1" dirty="0" err="1"/>
              <a:t>Analyst</a:t>
            </a:r>
            <a:r>
              <a:rPr lang="pt-BR" dirty="0" smtClean="0"/>
              <a:t>);</a:t>
            </a:r>
          </a:p>
          <a:p>
            <a:pPr lvl="1"/>
            <a:r>
              <a:rPr lang="pt-BR" dirty="0"/>
              <a:t>Bibliotecário de Configuração (</a:t>
            </a:r>
            <a:r>
              <a:rPr lang="pt-BR" i="1" dirty="0" err="1"/>
              <a:t>Configuration</a:t>
            </a:r>
            <a:r>
              <a:rPr lang="pt-BR" i="1" dirty="0"/>
              <a:t> </a:t>
            </a:r>
            <a:r>
              <a:rPr lang="pt-BR" i="1" dirty="0" err="1"/>
              <a:t>Librarian</a:t>
            </a:r>
            <a:r>
              <a:rPr lang="pt-BR" dirty="0" smtClean="0"/>
              <a:t>);</a:t>
            </a:r>
          </a:p>
          <a:p>
            <a:pPr lvl="1"/>
            <a:r>
              <a:rPr lang="pt-BR" dirty="0">
                <a:solidFill>
                  <a:srgbClr val="FFFF00"/>
                </a:solidFill>
              </a:rPr>
              <a:t>Administrador de Ferramentas de SGC </a:t>
            </a:r>
            <a:r>
              <a:rPr lang="pt-BR" dirty="0"/>
              <a:t>(</a:t>
            </a:r>
            <a:r>
              <a:rPr lang="pt-BR" i="1" dirty="0"/>
              <a:t>CMS Tools Administrator</a:t>
            </a:r>
            <a:r>
              <a:rPr lang="pt-BR" dirty="0" smtClean="0"/>
              <a:t>).</a:t>
            </a:r>
            <a:endParaRPr lang="pt-BR" dirty="0"/>
          </a:p>
        </p:txBody>
      </p:sp>
      <p:sp>
        <p:nvSpPr>
          <p:cNvPr id="4" name="Texto explicativo retangular com cantos arredondados 3"/>
          <p:cNvSpPr/>
          <p:nvPr/>
        </p:nvSpPr>
        <p:spPr bwMode="auto">
          <a:xfrm>
            <a:off x="856576" y="2132856"/>
            <a:ext cx="7937015" cy="1944216"/>
          </a:xfrm>
          <a:prstGeom prst="wedgeRoundRectCallout">
            <a:avLst>
              <a:gd name="adj1" fmla="val -45908"/>
              <a:gd name="adj2" fmla="val 78232"/>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Avalia as </a:t>
            </a:r>
            <a:r>
              <a:rPr lang="pt-BR" sz="2400" dirty="0"/>
              <a:t>ferramentas que serão utilizadas para o Gerenciamento da Configuração e Ativos, monitora o desempenho e capacidade dos sistemas utilizados nestes processos e ajuda a popular as informações que serão armazenadas na BDGC.</a:t>
            </a:r>
          </a:p>
        </p:txBody>
      </p:sp>
    </p:spTree>
    <p:extLst>
      <p:ext uri="{BB962C8B-B14F-4D97-AF65-F5344CB8AC3E}">
        <p14:creationId xmlns:p14="http://schemas.microsoft.com/office/powerpoint/2010/main" val="3395375108"/>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2252924"/>
          </a:xfrm>
        </p:spPr>
        <p:txBody>
          <a:bodyPr/>
          <a:lstStyle/>
          <a:p>
            <a:pPr marL="393192" indent="-393192" defTabSz="914400">
              <a:spcBef>
                <a:spcPts val="768"/>
              </a:spcBef>
              <a:buClr>
                <a:srgbClr val="FFFFFF"/>
              </a:buClr>
            </a:pPr>
            <a:r>
              <a:rPr lang="pt-BR" dirty="0" smtClean="0">
                <a:solidFill>
                  <a:srgbClr val="FFFF00"/>
                </a:solidFill>
              </a:rPr>
              <a:t>Processos</a:t>
            </a:r>
            <a:r>
              <a:rPr lang="pt-BR" dirty="0" smtClean="0">
                <a:solidFill>
                  <a:srgbClr val="FFFFFF"/>
                </a:solidFill>
              </a:rPr>
              <a:t>:</a:t>
            </a:r>
          </a:p>
          <a:p>
            <a:pPr lvl="1"/>
            <a:r>
              <a:rPr lang="pt-BR" dirty="0">
                <a:solidFill>
                  <a:schemeClr val="accent2"/>
                </a:solidFill>
              </a:rPr>
              <a:t>Gerenciamento de Mudança</a:t>
            </a:r>
            <a:r>
              <a:rPr lang="pt-BR" dirty="0"/>
              <a:t>;</a:t>
            </a:r>
          </a:p>
          <a:p>
            <a:pPr lvl="1"/>
            <a:r>
              <a:rPr lang="pt-BR" dirty="0">
                <a:solidFill>
                  <a:schemeClr val="accent2"/>
                </a:solidFill>
              </a:rPr>
              <a:t>Gerenciamento da Configuração e de Ativo de Serviço</a:t>
            </a:r>
            <a:r>
              <a:rPr lang="pt-BR" dirty="0"/>
              <a:t>;</a:t>
            </a:r>
          </a:p>
          <a:p>
            <a:pPr lvl="1"/>
            <a:r>
              <a:rPr lang="pt-BR" dirty="0">
                <a:solidFill>
                  <a:srgbClr val="FFFF00"/>
                </a:solidFill>
              </a:rPr>
              <a:t>Gerenciamento de Liberação e </a:t>
            </a:r>
            <a:r>
              <a:rPr lang="pt-BR" dirty="0" smtClean="0">
                <a:solidFill>
                  <a:srgbClr val="FFFF00"/>
                </a:solidFill>
              </a:rPr>
              <a:t>Implantação</a:t>
            </a:r>
            <a:r>
              <a:rPr lang="pt-BR" dirty="0" smtClean="0"/>
              <a:t>.</a:t>
            </a:r>
          </a:p>
        </p:txBody>
      </p:sp>
    </p:spTree>
    <p:extLst>
      <p:ext uri="{BB962C8B-B14F-4D97-AF65-F5344CB8AC3E}">
        <p14:creationId xmlns:p14="http://schemas.microsoft.com/office/powerpoint/2010/main" val="398000007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3648178"/>
          </a:xfrm>
        </p:spPr>
        <p:txBody>
          <a:bodyPr/>
          <a:lstStyle/>
          <a:p>
            <a:pPr marL="393192" indent="-393192" defTabSz="914400">
              <a:spcBef>
                <a:spcPts val="768"/>
              </a:spcBef>
              <a:buClr>
                <a:srgbClr val="FFFFFF"/>
              </a:buClr>
            </a:pPr>
            <a:r>
              <a:rPr lang="pt-BR" dirty="0">
                <a:solidFill>
                  <a:srgbClr val="FFFFFF"/>
                </a:solidFill>
                <a:latin typeface="Calibri"/>
              </a:rPr>
              <a:t>É</a:t>
            </a:r>
            <a:r>
              <a:rPr lang="pt-BR" dirty="0" smtClean="0"/>
              <a:t> </a:t>
            </a:r>
            <a:r>
              <a:rPr lang="pt-BR" dirty="0"/>
              <a:t>composta por um conjunto de processos e atividades para a transição de serviços no ambiente operacional (de produção) do </a:t>
            </a:r>
            <a:r>
              <a:rPr lang="pt-BR" dirty="0" smtClean="0"/>
              <a:t>negócio;</a:t>
            </a:r>
          </a:p>
          <a:p>
            <a:pPr marL="393192" indent="-393192" defTabSz="914400">
              <a:spcBef>
                <a:spcPts val="768"/>
              </a:spcBef>
              <a:buClr>
                <a:srgbClr val="FFFFFF"/>
              </a:buClr>
            </a:pPr>
            <a:r>
              <a:rPr lang="pt-BR" dirty="0" smtClean="0"/>
              <a:t>Engloba </a:t>
            </a:r>
            <a:r>
              <a:rPr lang="pt-BR" dirty="0"/>
              <a:t>o Gerenciamento de Mudança e as práticas de liberação e implantação para que riscos, benefícios e mecanismos de entrega e de suporte aos serviços sejam considerados</a:t>
            </a:r>
            <a:r>
              <a:rPr lang="pt-BR" dirty="0" smtClean="0"/>
              <a:t>.</a:t>
            </a:r>
            <a:endParaRPr lang="pt-BR" dirty="0"/>
          </a:p>
        </p:txBody>
      </p:sp>
    </p:spTree>
    <p:extLst>
      <p:ext uri="{BB962C8B-B14F-4D97-AF65-F5344CB8AC3E}">
        <p14:creationId xmlns:p14="http://schemas.microsoft.com/office/powerpoint/2010/main" val="386556740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Processo: </a:t>
            </a:r>
            <a:r>
              <a:rPr lang="pt-BR" sz="4400" dirty="0" smtClean="0">
                <a:effectLst>
                  <a:outerShdw blurRad="50800" dist="38100" dir="2700000" algn="tl">
                    <a:prstClr val="black">
                      <a:alpha val="40000"/>
                    </a:prstClr>
                  </a:outerShdw>
                </a:effectLst>
                <a:cs typeface="Arial"/>
              </a:rPr>
              <a:t>Ger. Liberação e Implantação</a:t>
            </a:r>
            <a:endParaRPr lang="pt-BR" sz="44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4637167"/>
          </a:xfrm>
        </p:spPr>
        <p:txBody>
          <a:bodyPr/>
          <a:lstStyle/>
          <a:p>
            <a:pPr marL="393192" indent="-393192" defTabSz="914400">
              <a:spcBef>
                <a:spcPts val="768"/>
              </a:spcBef>
              <a:buClr>
                <a:srgbClr val="FFFFFF"/>
              </a:buClr>
            </a:pPr>
            <a:r>
              <a:rPr lang="pt-BR" dirty="0" smtClean="0"/>
              <a:t>Assim que o Gerenciamento de Mudança aprovar a mudança ela passa para o Gerenciamento de Liberação para sua liberação no ambiente de produção;</a:t>
            </a:r>
            <a:endParaRPr lang="pt-BR" sz="1600" dirty="0"/>
          </a:p>
          <a:p>
            <a:pPr marL="393192" indent="-393192" defTabSz="914400">
              <a:spcBef>
                <a:spcPts val="768"/>
              </a:spcBef>
              <a:buClr>
                <a:srgbClr val="FFFFFF"/>
              </a:buClr>
            </a:pPr>
            <a:r>
              <a:rPr lang="pt-BR" dirty="0" smtClean="0"/>
              <a:t>Faz o controle de versões e controla as instalações de software e hardware, do ambiente de desenvolvimento ao ambiente de teste e depois para a produção;</a:t>
            </a:r>
          </a:p>
          <a:p>
            <a:pPr marL="393192" indent="-393192" defTabSz="914400">
              <a:spcBef>
                <a:spcPts val="768"/>
              </a:spcBef>
              <a:buClr>
                <a:srgbClr val="FFFFFF"/>
              </a:buClr>
            </a:pPr>
            <a:r>
              <a:rPr lang="pt-BR" dirty="0" smtClean="0"/>
              <a:t>Não é responsável pelo desenvolvimento da mudança mas pela liberação.</a:t>
            </a:r>
            <a:endParaRPr lang="pt-BR" dirty="0"/>
          </a:p>
        </p:txBody>
      </p:sp>
    </p:spTree>
    <p:extLst>
      <p:ext uri="{BB962C8B-B14F-4D97-AF65-F5344CB8AC3E}">
        <p14:creationId xmlns:p14="http://schemas.microsoft.com/office/powerpoint/2010/main" val="331993277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Processo: </a:t>
            </a:r>
            <a:r>
              <a:rPr lang="pt-BR" sz="4400" dirty="0" smtClean="0">
                <a:effectLst>
                  <a:outerShdw blurRad="50800" dist="38100" dir="2700000" algn="tl">
                    <a:prstClr val="black">
                      <a:alpha val="40000"/>
                    </a:prstClr>
                  </a:outerShdw>
                </a:effectLst>
                <a:cs typeface="Arial"/>
              </a:rPr>
              <a:t>Ger. Liberação e Implantação</a:t>
            </a:r>
            <a:endParaRPr lang="pt-BR" sz="44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4265783"/>
          </a:xfrm>
        </p:spPr>
        <p:txBody>
          <a:bodyPr/>
          <a:lstStyle/>
          <a:p>
            <a:pPr marL="393192" indent="-393192" defTabSz="914400">
              <a:spcBef>
                <a:spcPts val="768"/>
              </a:spcBef>
              <a:buClr>
                <a:srgbClr val="FFFFFF"/>
              </a:buClr>
            </a:pPr>
            <a:r>
              <a:rPr lang="pt-BR" sz="2800" dirty="0"/>
              <a:t>Imagine que uma determinada aplicação apresentou um erro na tela do usuário: para corrigir este erro seria necessário fazer algumas correções no código-fonte. Então, inicialmente abre-se uma requisição de mudança que deverá ser avaliada e aprovada. Após a aprovação, a equipe responsável pelo desenvolvimento da aplicação irá desenvolver a correção. Quando pronta a correção, uma nova versão para o software será gerada. O processo de Gerenciamento de Liberação entra na etapa final, quando a mudança já foi desenvolvida e precisa ser planejada para ser liberada no ambiente de </a:t>
            </a:r>
            <a:r>
              <a:rPr lang="pt-BR" sz="2800" dirty="0" smtClean="0"/>
              <a:t>produção.</a:t>
            </a:r>
            <a:endParaRPr lang="pt-BR" sz="2800" dirty="0"/>
          </a:p>
        </p:txBody>
      </p:sp>
    </p:spTree>
    <p:extLst>
      <p:ext uri="{BB962C8B-B14F-4D97-AF65-F5344CB8AC3E}">
        <p14:creationId xmlns:p14="http://schemas.microsoft.com/office/powerpoint/2010/main" val="1085728488"/>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Texto 2"/>
          <p:cNvSpPr>
            <a:spLocks noGrp="1"/>
          </p:cNvSpPr>
          <p:nvPr>
            <p:ph type="body" sz="quarter" idx="10"/>
          </p:nvPr>
        </p:nvSpPr>
        <p:spPr>
          <a:xfrm>
            <a:off x="381000" y="1411552"/>
            <a:ext cx="8655496" cy="4819781"/>
          </a:xfrm>
        </p:spPr>
        <p:txBody>
          <a:bodyPr/>
          <a:lstStyle/>
          <a:p>
            <a:pPr marL="393192" indent="-393192" defTabSz="914400">
              <a:spcBef>
                <a:spcPts val="768"/>
              </a:spcBef>
              <a:buClr>
                <a:srgbClr val="FFFFFF"/>
              </a:buClr>
            </a:pPr>
            <a:r>
              <a:rPr lang="pt-BR" dirty="0"/>
              <a:t>Objetivos:</a:t>
            </a:r>
          </a:p>
          <a:p>
            <a:pPr lvl="1"/>
            <a:r>
              <a:rPr lang="pt-BR" sz="1800" dirty="0"/>
              <a:t>Garantir planejamentos claros e amplos de liberação e implantação que permitam ao cliente mudarem projetos para alinhar as atividades com estes planejamentos;</a:t>
            </a:r>
          </a:p>
          <a:p>
            <a:pPr lvl="1"/>
            <a:r>
              <a:rPr lang="pt-BR" sz="1800" dirty="0"/>
              <a:t>Um pacote de liberação possa ser criado, instalado, testado e implantado para um grupo de implantação ou ambiente-alvo com sucesso e no prazo;</a:t>
            </a:r>
          </a:p>
          <a:p>
            <a:pPr lvl="1"/>
            <a:r>
              <a:rPr lang="pt-BR" sz="1800" dirty="0"/>
              <a:t>Um serviço novo ou alterado e seus sistemas, tecnologia e organização sejam capazes de entregar os requisitos de serviço acordados;</a:t>
            </a:r>
          </a:p>
          <a:p>
            <a:pPr lvl="1"/>
            <a:r>
              <a:rPr lang="pt-BR" sz="1800" dirty="0"/>
              <a:t>Garantir a transparência de conhecimento o suficiente para permitir que clientes e usuários otimizem o uso de serviço para dar suporte às suas atividades de negócio;</a:t>
            </a:r>
          </a:p>
          <a:p>
            <a:pPr lvl="1"/>
            <a:r>
              <a:rPr lang="pt-BR" sz="1800" dirty="0"/>
              <a:t>Fornece habilidades e conhecimento que são transferidos ao pessoal de operações e suporte para que eles possam entregar, dar suporte e manter o serviço de acordo com as garantias e níveis de serviço requeridos;</a:t>
            </a:r>
          </a:p>
          <a:p>
            <a:pPr lvl="1"/>
            <a:r>
              <a:rPr lang="pt-BR" sz="1800" dirty="0"/>
              <a:t>Assegurar que haja o mínimo impacto não precedente nos serviços de produção e na organização de operações e suporte;</a:t>
            </a:r>
          </a:p>
          <a:p>
            <a:pPr lvl="1"/>
            <a:r>
              <a:rPr lang="pt-BR" sz="1800" dirty="0"/>
              <a:t>Clientes, usuários e pessoal de Gerenciamento de Serviço estão satisfeitos com as práticas de Transição de Serviço e seus resultados. Por exemplo: documentação de usuários e treinamento.</a:t>
            </a:r>
            <a:endParaRPr lang="pt-BR" sz="1600" dirty="0"/>
          </a:p>
        </p:txBody>
      </p:sp>
      <p:sp>
        <p:nvSpPr>
          <p:cNvPr id="5"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400" dirty="0">
                <a:effectLst>
                  <a:outerShdw blurRad="50800" dist="38100" dir="2700000" algn="tl">
                    <a:prstClr val="black">
                      <a:alpha val="40000"/>
                    </a:prstClr>
                  </a:outerShdw>
                </a:effectLst>
                <a:cs typeface="Arial"/>
              </a:rPr>
              <a:t>Ger. Liberação e Implantação</a:t>
            </a:r>
            <a:endParaRPr lang="pt-BR" sz="4400" b="0" i="0" spc="-150" dirty="0">
              <a:effectLst>
                <a:outerShdw blurRad="50800" dist="38100" dir="2700000" algn="tl">
                  <a:prstClr val="black">
                    <a:alpha val="40000"/>
                  </a:prstClr>
                </a:outerShdw>
              </a:effectLst>
              <a:latin typeface="Calibri"/>
              <a:ea typeface="+mn-ea"/>
              <a:cs typeface="Arial"/>
            </a:endParaRPr>
          </a:p>
        </p:txBody>
      </p:sp>
    </p:spTree>
    <p:extLst>
      <p:ext uri="{BB962C8B-B14F-4D97-AF65-F5344CB8AC3E}">
        <p14:creationId xmlns:p14="http://schemas.microsoft.com/office/powerpoint/2010/main" val="2047282914"/>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Texto 2"/>
          <p:cNvSpPr>
            <a:spLocks noGrp="1"/>
          </p:cNvSpPr>
          <p:nvPr>
            <p:ph type="body" sz="quarter" idx="10"/>
          </p:nvPr>
        </p:nvSpPr>
        <p:spPr>
          <a:xfrm>
            <a:off x="381000" y="1411552"/>
            <a:ext cx="8655496" cy="2252924"/>
          </a:xfrm>
        </p:spPr>
        <p:txBody>
          <a:bodyPr/>
          <a:lstStyle/>
          <a:p>
            <a:r>
              <a:rPr lang="pt-BR" dirty="0" smtClean="0"/>
              <a:t>Existem vários papéis neste processo:</a:t>
            </a:r>
            <a:endParaRPr lang="pt-BR" dirty="0"/>
          </a:p>
          <a:p>
            <a:pPr lvl="1"/>
            <a:r>
              <a:rPr lang="pt-BR" dirty="0" smtClean="0"/>
              <a:t>Gerente de Liberação e Implantação;</a:t>
            </a:r>
          </a:p>
          <a:p>
            <a:pPr lvl="1"/>
            <a:r>
              <a:rPr lang="pt-BR" dirty="0" smtClean="0"/>
              <a:t>Gerente de Empacotamento e Construção de Liberação;</a:t>
            </a:r>
          </a:p>
          <a:p>
            <a:pPr lvl="1"/>
            <a:r>
              <a:rPr lang="pt-BR" dirty="0" smtClean="0"/>
              <a:t>Equipe de Implantação.</a:t>
            </a:r>
            <a:endParaRPr lang="pt-BR" dirty="0"/>
          </a:p>
        </p:txBody>
      </p:sp>
      <p:sp>
        <p:nvSpPr>
          <p:cNvPr id="5"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400" dirty="0">
                <a:effectLst>
                  <a:outerShdw blurRad="50800" dist="38100" dir="2700000" algn="tl">
                    <a:prstClr val="black">
                      <a:alpha val="40000"/>
                    </a:prstClr>
                  </a:outerShdw>
                </a:effectLst>
                <a:cs typeface="Arial"/>
              </a:rPr>
              <a:t>Ger. Liberação e Implantação</a:t>
            </a:r>
            <a:endParaRPr lang="pt-BR" sz="4400" b="0" i="0" spc="-150" dirty="0">
              <a:effectLst>
                <a:outerShdw blurRad="50800" dist="38100" dir="2700000" algn="tl">
                  <a:prstClr val="black">
                    <a:alpha val="40000"/>
                  </a:prstClr>
                </a:outerShdw>
              </a:effectLst>
              <a:latin typeface="Calibri"/>
              <a:ea typeface="+mn-ea"/>
              <a:cs typeface="Arial"/>
            </a:endParaRPr>
          </a:p>
        </p:txBody>
      </p:sp>
    </p:spTree>
    <p:extLst>
      <p:ext uri="{BB962C8B-B14F-4D97-AF65-F5344CB8AC3E}">
        <p14:creationId xmlns:p14="http://schemas.microsoft.com/office/powerpoint/2010/main" val="138339428"/>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Texto 2"/>
          <p:cNvSpPr>
            <a:spLocks noGrp="1"/>
          </p:cNvSpPr>
          <p:nvPr>
            <p:ph type="body" sz="quarter" idx="10"/>
          </p:nvPr>
        </p:nvSpPr>
        <p:spPr>
          <a:xfrm>
            <a:off x="381000" y="1411552"/>
            <a:ext cx="8655496" cy="2252924"/>
          </a:xfrm>
        </p:spPr>
        <p:txBody>
          <a:bodyPr/>
          <a:lstStyle/>
          <a:p>
            <a:r>
              <a:rPr lang="pt-BR" dirty="0" smtClean="0"/>
              <a:t>Existem vários papéis neste processo:</a:t>
            </a:r>
            <a:endParaRPr lang="pt-BR" dirty="0"/>
          </a:p>
          <a:p>
            <a:pPr lvl="1"/>
            <a:r>
              <a:rPr lang="pt-BR" dirty="0" smtClean="0">
                <a:solidFill>
                  <a:srgbClr val="FFFF00"/>
                </a:solidFill>
              </a:rPr>
              <a:t>Gerente de Liberação e Implantação</a:t>
            </a:r>
            <a:r>
              <a:rPr lang="pt-BR" dirty="0" smtClean="0"/>
              <a:t>;</a:t>
            </a:r>
          </a:p>
          <a:p>
            <a:pPr lvl="1"/>
            <a:r>
              <a:rPr lang="pt-BR" dirty="0" smtClean="0"/>
              <a:t>Gerente de Empacotamento e Construção de Liberação;</a:t>
            </a:r>
          </a:p>
          <a:p>
            <a:pPr lvl="1"/>
            <a:r>
              <a:rPr lang="pt-BR" dirty="0" smtClean="0"/>
              <a:t>Equipe de Implantação.</a:t>
            </a:r>
            <a:endParaRPr lang="pt-BR" dirty="0"/>
          </a:p>
        </p:txBody>
      </p:sp>
      <p:sp>
        <p:nvSpPr>
          <p:cNvPr id="5"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400" dirty="0">
                <a:effectLst>
                  <a:outerShdw blurRad="50800" dist="38100" dir="2700000" algn="tl">
                    <a:prstClr val="black">
                      <a:alpha val="40000"/>
                    </a:prstClr>
                  </a:outerShdw>
                </a:effectLst>
                <a:cs typeface="Arial"/>
              </a:rPr>
              <a:t>Ger. Liberação e Implantação</a:t>
            </a:r>
            <a:endParaRPr lang="pt-BR" sz="4400" b="0" i="0" spc="-150" dirty="0">
              <a:effectLst>
                <a:outerShdw blurRad="50800" dist="38100" dir="2700000" algn="tl">
                  <a:prstClr val="black">
                    <a:alpha val="40000"/>
                  </a:prstClr>
                </a:outerShdw>
              </a:effectLst>
              <a:latin typeface="Calibri"/>
              <a:ea typeface="+mn-ea"/>
              <a:cs typeface="Arial"/>
            </a:endParaRPr>
          </a:p>
        </p:txBody>
      </p:sp>
      <p:sp>
        <p:nvSpPr>
          <p:cNvPr id="4" name="Texto explicativo retangular com cantos arredondados 3"/>
          <p:cNvSpPr/>
          <p:nvPr/>
        </p:nvSpPr>
        <p:spPr bwMode="auto">
          <a:xfrm>
            <a:off x="849486" y="2780928"/>
            <a:ext cx="7937015" cy="1944216"/>
          </a:xfrm>
          <a:prstGeom prst="wedgeRoundRectCallout">
            <a:avLst>
              <a:gd name="adj1" fmla="val -46039"/>
              <a:gd name="adj2" fmla="val -76759"/>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É responsável </a:t>
            </a:r>
            <a:r>
              <a:rPr lang="pt-BR" sz="2400" dirty="0"/>
              <a:t>por planejamento, desenho, construção, configuração e teste de todos os </a:t>
            </a:r>
            <a:r>
              <a:rPr lang="pt-BR" sz="2400" i="1" dirty="0"/>
              <a:t>softwares</a:t>
            </a:r>
            <a:r>
              <a:rPr lang="pt-BR" sz="2400" dirty="0"/>
              <a:t> e </a:t>
            </a:r>
            <a:r>
              <a:rPr lang="pt-BR" sz="2400" i="1" dirty="0"/>
              <a:t>hardwares</a:t>
            </a:r>
            <a:r>
              <a:rPr lang="pt-BR" sz="2400" dirty="0"/>
              <a:t> para criar o pacote de liberação para a entrega de mudanças nos serviços</a:t>
            </a:r>
            <a:r>
              <a:rPr lang="pt-BR" sz="2400" dirty="0" smtClean="0"/>
              <a:t>.</a:t>
            </a:r>
            <a:endParaRPr lang="pt-BR" sz="2400" dirty="0"/>
          </a:p>
        </p:txBody>
      </p:sp>
    </p:spTree>
    <p:extLst>
      <p:ext uri="{BB962C8B-B14F-4D97-AF65-F5344CB8AC3E}">
        <p14:creationId xmlns:p14="http://schemas.microsoft.com/office/powerpoint/2010/main" val="301923170"/>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Texto 2"/>
          <p:cNvSpPr>
            <a:spLocks noGrp="1"/>
          </p:cNvSpPr>
          <p:nvPr>
            <p:ph type="body" sz="quarter" idx="10"/>
          </p:nvPr>
        </p:nvSpPr>
        <p:spPr>
          <a:xfrm>
            <a:off x="381000" y="1411552"/>
            <a:ext cx="8655496" cy="2252924"/>
          </a:xfrm>
        </p:spPr>
        <p:txBody>
          <a:bodyPr/>
          <a:lstStyle/>
          <a:p>
            <a:r>
              <a:rPr lang="pt-BR" dirty="0" smtClean="0"/>
              <a:t>Existem vários papéis neste processo:</a:t>
            </a:r>
            <a:endParaRPr lang="pt-BR" dirty="0"/>
          </a:p>
          <a:p>
            <a:pPr lvl="1"/>
            <a:r>
              <a:rPr lang="pt-BR" dirty="0" smtClean="0"/>
              <a:t>Gerente de Liberação e Implantação;</a:t>
            </a:r>
          </a:p>
          <a:p>
            <a:pPr lvl="1"/>
            <a:r>
              <a:rPr lang="pt-BR" dirty="0" smtClean="0">
                <a:solidFill>
                  <a:srgbClr val="FFFF00"/>
                </a:solidFill>
              </a:rPr>
              <a:t>Gerente de Empacotamento e Construção de Liberação</a:t>
            </a:r>
            <a:r>
              <a:rPr lang="pt-BR" dirty="0" smtClean="0"/>
              <a:t>;</a:t>
            </a:r>
          </a:p>
          <a:p>
            <a:pPr lvl="1"/>
            <a:r>
              <a:rPr lang="pt-BR" dirty="0" smtClean="0"/>
              <a:t>Equipe de Implantação.</a:t>
            </a:r>
            <a:endParaRPr lang="pt-BR" dirty="0"/>
          </a:p>
        </p:txBody>
      </p:sp>
      <p:sp>
        <p:nvSpPr>
          <p:cNvPr id="5"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400" dirty="0">
                <a:effectLst>
                  <a:outerShdw blurRad="50800" dist="38100" dir="2700000" algn="tl">
                    <a:prstClr val="black">
                      <a:alpha val="40000"/>
                    </a:prstClr>
                  </a:outerShdw>
                </a:effectLst>
                <a:cs typeface="Arial"/>
              </a:rPr>
              <a:t>Ger. Liberação e Implantação</a:t>
            </a:r>
            <a:endParaRPr lang="pt-BR" sz="4400" b="0" i="0" spc="-150" dirty="0">
              <a:effectLst>
                <a:outerShdw blurRad="50800" dist="38100" dir="2700000" algn="tl">
                  <a:prstClr val="black">
                    <a:alpha val="40000"/>
                  </a:prstClr>
                </a:outerShdw>
              </a:effectLst>
              <a:latin typeface="Calibri"/>
              <a:ea typeface="+mn-ea"/>
              <a:cs typeface="Arial"/>
            </a:endParaRPr>
          </a:p>
        </p:txBody>
      </p:sp>
      <p:sp>
        <p:nvSpPr>
          <p:cNvPr id="4" name="Texto explicativo retangular com cantos arredondados 3"/>
          <p:cNvSpPr/>
          <p:nvPr/>
        </p:nvSpPr>
        <p:spPr bwMode="auto">
          <a:xfrm>
            <a:off x="825985" y="3789040"/>
            <a:ext cx="7937015" cy="1944216"/>
          </a:xfrm>
          <a:prstGeom prst="wedgeRoundRectCallout">
            <a:avLst>
              <a:gd name="adj1" fmla="val -45908"/>
              <a:gd name="adj2" fmla="val -102413"/>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Tem a </a:t>
            </a:r>
            <a:r>
              <a:rPr lang="pt-BR" sz="2400" dirty="0"/>
              <a:t>responsabilidade de estabelecer a configuração final da liberação (por exemplo: conhecimento, informação, hardware, software e infraestrutura). Constrói o pacote de liberação final para a entrega e testa a entrega final através de testes </a:t>
            </a:r>
            <a:r>
              <a:rPr lang="pt-BR" sz="2400" dirty="0" smtClean="0"/>
              <a:t>independentes.</a:t>
            </a:r>
            <a:endParaRPr lang="pt-BR" sz="2400" dirty="0"/>
          </a:p>
        </p:txBody>
      </p:sp>
    </p:spTree>
    <p:extLst>
      <p:ext uri="{BB962C8B-B14F-4D97-AF65-F5344CB8AC3E}">
        <p14:creationId xmlns:p14="http://schemas.microsoft.com/office/powerpoint/2010/main" val="2291102092"/>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Texto 2"/>
          <p:cNvSpPr>
            <a:spLocks noGrp="1"/>
          </p:cNvSpPr>
          <p:nvPr>
            <p:ph type="body" sz="quarter" idx="10"/>
          </p:nvPr>
        </p:nvSpPr>
        <p:spPr>
          <a:xfrm>
            <a:off x="381000" y="1411552"/>
            <a:ext cx="8655496" cy="2252924"/>
          </a:xfrm>
        </p:spPr>
        <p:txBody>
          <a:bodyPr/>
          <a:lstStyle/>
          <a:p>
            <a:r>
              <a:rPr lang="pt-BR" dirty="0" smtClean="0"/>
              <a:t>Existem vários papéis neste processo:</a:t>
            </a:r>
            <a:endParaRPr lang="pt-BR" dirty="0"/>
          </a:p>
          <a:p>
            <a:pPr lvl="1"/>
            <a:r>
              <a:rPr lang="pt-BR" dirty="0" smtClean="0"/>
              <a:t>Gerente de Liberação e Implantação;</a:t>
            </a:r>
          </a:p>
          <a:p>
            <a:pPr lvl="1"/>
            <a:r>
              <a:rPr lang="pt-BR" dirty="0" smtClean="0"/>
              <a:t>Gerente de Empacotamento e Construção de Liberação;</a:t>
            </a:r>
          </a:p>
          <a:p>
            <a:pPr lvl="1"/>
            <a:r>
              <a:rPr lang="pt-BR" dirty="0" smtClean="0">
                <a:solidFill>
                  <a:srgbClr val="FFFF00"/>
                </a:solidFill>
              </a:rPr>
              <a:t>Equipe de Implantação</a:t>
            </a:r>
            <a:r>
              <a:rPr lang="pt-BR" dirty="0" smtClean="0"/>
              <a:t>.</a:t>
            </a:r>
            <a:endParaRPr lang="pt-BR" dirty="0"/>
          </a:p>
        </p:txBody>
      </p:sp>
      <p:sp>
        <p:nvSpPr>
          <p:cNvPr id="5"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Processo: </a:t>
            </a:r>
            <a:r>
              <a:rPr lang="pt-BR" sz="4400" dirty="0">
                <a:effectLst>
                  <a:outerShdw blurRad="50800" dist="38100" dir="2700000" algn="tl">
                    <a:prstClr val="black">
                      <a:alpha val="40000"/>
                    </a:prstClr>
                  </a:outerShdw>
                </a:effectLst>
                <a:cs typeface="Arial"/>
              </a:rPr>
              <a:t>Ger. Liberação e Implantação</a:t>
            </a:r>
            <a:endParaRPr lang="pt-BR" sz="4400" b="0" i="0" spc="-150" dirty="0">
              <a:effectLst>
                <a:outerShdw blurRad="50800" dist="38100" dir="2700000" algn="tl">
                  <a:prstClr val="black">
                    <a:alpha val="40000"/>
                  </a:prstClr>
                </a:outerShdw>
              </a:effectLst>
              <a:latin typeface="Calibri"/>
              <a:ea typeface="+mn-ea"/>
              <a:cs typeface="Arial"/>
            </a:endParaRPr>
          </a:p>
        </p:txBody>
      </p:sp>
      <p:sp>
        <p:nvSpPr>
          <p:cNvPr id="4" name="Texto explicativo retangular com cantos arredondados 3"/>
          <p:cNvSpPr/>
          <p:nvPr/>
        </p:nvSpPr>
        <p:spPr bwMode="auto">
          <a:xfrm>
            <a:off x="683568" y="4182500"/>
            <a:ext cx="7937015" cy="2232248"/>
          </a:xfrm>
          <a:prstGeom prst="wedgeRoundRectCallout">
            <a:avLst>
              <a:gd name="adj1" fmla="val -44337"/>
              <a:gd name="adj2" fmla="val -77276"/>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r>
              <a:rPr lang="pt-BR" sz="2400" dirty="0" smtClean="0"/>
              <a:t>Tem a </a:t>
            </a:r>
            <a:r>
              <a:rPr lang="pt-BR" sz="2400" dirty="0"/>
              <a:t>responsabilidade de lidar com a entrega física da implantação do serviço. Coordena a documentação da liberação e comunicações, incluindo treinamento para os usuários. Planeja a implantação em conjunto com o Gerenciamento de Mudança e o Gerenciamento do </a:t>
            </a:r>
            <a:r>
              <a:rPr lang="pt-BR" sz="2400" dirty="0" smtClean="0"/>
              <a:t>Conhecimento.</a:t>
            </a:r>
            <a:endParaRPr lang="pt-BR" sz="2400" dirty="0"/>
          </a:p>
        </p:txBody>
      </p:sp>
    </p:spTree>
    <p:extLst>
      <p:ext uri="{BB962C8B-B14F-4D97-AF65-F5344CB8AC3E}">
        <p14:creationId xmlns:p14="http://schemas.microsoft.com/office/powerpoint/2010/main" val="923615813"/>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Conclusão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296561"/>
          </a:xfrm>
        </p:spPr>
        <p:txBody>
          <a:bodyPr/>
          <a:lstStyle/>
          <a:p>
            <a:pPr marL="393192" indent="-393192" algn="l" defTabSz="914400">
              <a:lnSpc>
                <a:spcPct val="90000"/>
              </a:lnSpc>
              <a:spcBef>
                <a:spcPts val="768"/>
              </a:spcBef>
              <a:buClr>
                <a:srgbClr val="FFFFFF"/>
              </a:buClr>
              <a:buFontTx/>
            </a:pPr>
            <a:r>
              <a:rPr lang="pt-BR" dirty="0" smtClean="0">
                <a:solidFill>
                  <a:srgbClr val="FFFFFF"/>
                </a:solidFill>
                <a:latin typeface="Calibri"/>
              </a:rPr>
              <a:t>Fomos apresentados a terceira fase do ciclo de vida do GSTI segundo a ITIL V3;</a:t>
            </a:r>
          </a:p>
          <a:p>
            <a:pPr marL="393192" indent="-393192" defTabSz="914400">
              <a:spcBef>
                <a:spcPts val="768"/>
              </a:spcBef>
              <a:buClr>
                <a:srgbClr val="FFFFFF"/>
              </a:buClr>
            </a:pPr>
            <a:r>
              <a:rPr lang="pt-BR" dirty="0">
                <a:solidFill>
                  <a:srgbClr val="FFFFFF"/>
                </a:solidFill>
              </a:rPr>
              <a:t>Entendemos seu propósito e objetivos;</a:t>
            </a:r>
          </a:p>
          <a:p>
            <a:pPr marL="393192" indent="-393192" defTabSz="914400">
              <a:spcBef>
                <a:spcPts val="768"/>
              </a:spcBef>
              <a:buClr>
                <a:srgbClr val="FFFFFF"/>
              </a:buClr>
            </a:pPr>
            <a:r>
              <a:rPr lang="pt-BR" dirty="0">
                <a:solidFill>
                  <a:srgbClr val="FFFFFF"/>
                </a:solidFill>
              </a:rPr>
              <a:t>Vimos todas as suas atividades e processos</a:t>
            </a:r>
            <a:r>
              <a:rPr lang="pt-BR" dirty="0" smtClean="0">
                <a:solidFill>
                  <a:srgbClr val="FFFFFF"/>
                </a:solidFill>
              </a:rPr>
              <a:t>;</a:t>
            </a:r>
          </a:p>
          <a:p>
            <a:pPr marL="393192" indent="-393192" defTabSz="914400">
              <a:spcBef>
                <a:spcPts val="768"/>
              </a:spcBef>
              <a:buClr>
                <a:srgbClr val="FFFFFF"/>
              </a:buClr>
            </a:pPr>
            <a:r>
              <a:rPr lang="pt-BR" dirty="0" smtClean="0">
                <a:solidFill>
                  <a:srgbClr val="FFFFFF"/>
                </a:solidFill>
              </a:rPr>
              <a:t>Vimos que a transição p</a:t>
            </a:r>
            <a:r>
              <a:rPr lang="pt-BR" dirty="0" smtClean="0"/>
              <a:t>ode </a:t>
            </a:r>
            <a:r>
              <a:rPr lang="pt-BR" dirty="0"/>
              <a:t>ser tratada como </a:t>
            </a:r>
            <a:r>
              <a:rPr lang="pt-BR" dirty="0" smtClean="0"/>
              <a:t>um </a:t>
            </a:r>
            <a:r>
              <a:rPr lang="pt-BR" dirty="0"/>
              <a:t>projeto de </a:t>
            </a:r>
            <a:r>
              <a:rPr lang="pt-BR" dirty="0" smtClean="0"/>
              <a:t>implantação e desta forma pode se adotar modelos </a:t>
            </a:r>
            <a:r>
              <a:rPr lang="pt-BR" dirty="0"/>
              <a:t>como o PMBOK® e PRINCE2® para estabelecer as práticas de Gerenciamento do Projeto de </a:t>
            </a:r>
            <a:r>
              <a:rPr lang="pt-BR" dirty="0" smtClean="0"/>
              <a:t>Transição.</a:t>
            </a:r>
          </a:p>
        </p:txBody>
      </p:sp>
    </p:spTree>
    <p:extLst>
      <p:ext uri="{BB962C8B-B14F-4D97-AF65-F5344CB8AC3E}">
        <p14:creationId xmlns:p14="http://schemas.microsoft.com/office/powerpoint/2010/main" val="12894067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Conclusão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91376"/>
          </a:xfrm>
        </p:spPr>
        <p:txBody>
          <a:bodyPr/>
          <a:lstStyle/>
          <a:p>
            <a:pPr marL="393192" indent="-393192" defTabSz="914400">
              <a:spcBef>
                <a:spcPts val="768"/>
              </a:spcBef>
              <a:buClr>
                <a:srgbClr val="FFFFFF"/>
              </a:buClr>
            </a:pPr>
            <a:r>
              <a:rPr lang="pt-BR" dirty="0"/>
              <a:t>Entendemos que Gerenciar mudanças NÃO é fazer mudanças que não ofereçam risco: é fazer mudanças de forma que os riscos sejam mapeados e </a:t>
            </a:r>
            <a:r>
              <a:rPr lang="pt-BR" dirty="0" smtClean="0"/>
              <a:t>gerenciados;</a:t>
            </a:r>
          </a:p>
          <a:p>
            <a:pPr marL="393192" indent="-393192" defTabSz="914400">
              <a:spcBef>
                <a:spcPts val="768"/>
              </a:spcBef>
              <a:buClr>
                <a:srgbClr val="FFFFFF"/>
              </a:buClr>
            </a:pPr>
            <a:r>
              <a:rPr lang="pt-BR" dirty="0" smtClean="0"/>
              <a:t>Sabemos que os </a:t>
            </a:r>
            <a:r>
              <a:rPr lang="pt-BR" dirty="0"/>
              <a:t>processos de negócio </a:t>
            </a:r>
            <a:r>
              <a:rPr lang="pt-BR" dirty="0" smtClean="0"/>
              <a:t>mudam </a:t>
            </a:r>
            <a:r>
              <a:rPr lang="pt-BR" dirty="0"/>
              <a:t>com muita </a:t>
            </a:r>
            <a:r>
              <a:rPr lang="pt-BR" dirty="0" smtClean="0"/>
              <a:t>frequência e as </a:t>
            </a:r>
            <a:r>
              <a:rPr lang="pt-BR" dirty="0"/>
              <a:t>organizações se veem obrigadas a melhorar seus produtos e serviços para se manterem competitivas no </a:t>
            </a:r>
            <a:r>
              <a:rPr lang="pt-BR" dirty="0" smtClean="0"/>
              <a:t>mercado. Porém dependem muito da TI.</a:t>
            </a:r>
            <a:endParaRPr lang="pt-BR" dirty="0"/>
          </a:p>
        </p:txBody>
      </p:sp>
    </p:spTree>
    <p:extLst>
      <p:ext uri="{BB962C8B-B14F-4D97-AF65-F5344CB8AC3E}">
        <p14:creationId xmlns:p14="http://schemas.microsoft.com/office/powerpoint/2010/main" val="28483025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Conclusão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091376"/>
          </a:xfrm>
        </p:spPr>
        <p:txBody>
          <a:bodyPr/>
          <a:lstStyle/>
          <a:p>
            <a:pPr marL="393192" indent="-393192" defTabSz="914400">
              <a:spcBef>
                <a:spcPts val="768"/>
              </a:spcBef>
              <a:buClr>
                <a:srgbClr val="FFFFFF"/>
              </a:buClr>
            </a:pPr>
            <a:r>
              <a:rPr lang="pt-BR" dirty="0"/>
              <a:t>Temos aqui um balanceamento, pois se a TI for muito ágil para implantar as mudanças ela pode provocar incidentes, interrupções nos serviços atuais e retrabalhos. Mas se a TI for muito burocrática para aprovar e implantar mudanças, ela pode prejudicar o negócio do </a:t>
            </a:r>
            <a:r>
              <a:rPr lang="pt-BR" dirty="0" smtClean="0"/>
              <a:t>cliente;</a:t>
            </a:r>
          </a:p>
          <a:p>
            <a:pPr marL="393192" indent="-393192" defTabSz="914400">
              <a:spcBef>
                <a:spcPts val="768"/>
              </a:spcBef>
              <a:buClr>
                <a:srgbClr val="FFFFFF"/>
              </a:buClr>
            </a:pPr>
            <a:r>
              <a:rPr lang="pt-BR" dirty="0" smtClean="0"/>
              <a:t>Por </a:t>
            </a:r>
            <a:r>
              <a:rPr lang="pt-BR" dirty="0"/>
              <a:t>isto precisamos implantar um processo que gerencie as mudanças de forma controlada evitando riscos. </a:t>
            </a:r>
          </a:p>
        </p:txBody>
      </p:sp>
    </p:spTree>
    <p:extLst>
      <p:ext uri="{BB962C8B-B14F-4D97-AF65-F5344CB8AC3E}">
        <p14:creationId xmlns:p14="http://schemas.microsoft.com/office/powerpoint/2010/main" val="20449872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462760"/>
          </a:xfrm>
        </p:spPr>
        <p:txBody>
          <a:bodyPr/>
          <a:lstStyle/>
          <a:p>
            <a:r>
              <a:rPr lang="pt-BR" dirty="0" smtClean="0"/>
              <a:t>Pode </a:t>
            </a:r>
            <a:r>
              <a:rPr lang="pt-BR" dirty="0"/>
              <a:t>ser tratada como se fosse um projeto de </a:t>
            </a:r>
            <a:r>
              <a:rPr lang="pt-BR" dirty="0" smtClean="0"/>
              <a:t>implantação;</a:t>
            </a:r>
          </a:p>
          <a:p>
            <a:pPr lvl="1"/>
            <a:r>
              <a:rPr lang="pt-BR" dirty="0" smtClean="0"/>
              <a:t>Neste </a:t>
            </a:r>
            <a:r>
              <a:rPr lang="pt-BR" dirty="0"/>
              <a:t>estágio do ciclo de vida, precisamos gerenciar bem os recursos para implantar com sucesso um novo serviço ou uma alteração em um serviço existente. Muitas das atividades que vamos apresentar aqui estão envolvidas com a disciplina de Gerenciamento de Projetos. Por isto, recomenda-se adotar outros modelos como o PMBOK® e PRINCE2® para estabelecer as práticas de Gerenciamento do Projeto de Transição. </a:t>
            </a:r>
          </a:p>
        </p:txBody>
      </p:sp>
    </p:spTree>
    <p:extLst>
      <p:ext uri="{BB962C8B-B14F-4D97-AF65-F5344CB8AC3E}">
        <p14:creationId xmlns:p14="http://schemas.microsoft.com/office/powerpoint/2010/main" val="869256406"/>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Atividades</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886397"/>
          </a:xfrm>
        </p:spPr>
        <p:txBody>
          <a:bodyPr/>
          <a:lstStyle/>
          <a:p>
            <a:pPr marL="393192" indent="-393192" defTabSz="914400">
              <a:spcBef>
                <a:spcPts val="0"/>
              </a:spcBef>
              <a:buClr>
                <a:srgbClr val="FFFFFF"/>
              </a:buClr>
            </a:pPr>
            <a:r>
              <a:rPr lang="pt-BR" dirty="0" smtClean="0">
                <a:solidFill>
                  <a:srgbClr val="FFFFFF"/>
                </a:solidFill>
              </a:rPr>
              <a:t>Verificar o conteúdo disponível no site, principalmente até a página 62 da apostila.</a:t>
            </a:r>
          </a:p>
        </p:txBody>
      </p:sp>
    </p:spTree>
    <p:extLst>
      <p:ext uri="{BB962C8B-B14F-4D97-AF65-F5344CB8AC3E}">
        <p14:creationId xmlns:p14="http://schemas.microsoft.com/office/powerpoint/2010/main" val="868483553"/>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Referências</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1329595"/>
          </a:xfrm>
        </p:spPr>
        <p:txBody>
          <a:bodyPr/>
          <a:lstStyle/>
          <a:p>
            <a:r>
              <a:rPr lang="pt-BR" dirty="0"/>
              <a:t>VARAJÃO, F. F.. </a:t>
            </a:r>
            <a:r>
              <a:rPr lang="pt-BR" i="1" dirty="0" smtClean="0"/>
              <a:t>Gerência de Infraestrutura de TI</a:t>
            </a:r>
            <a:r>
              <a:rPr lang="pt-BR" dirty="0" smtClean="0"/>
              <a:t>. </a:t>
            </a:r>
            <a:r>
              <a:rPr lang="pt-BR" dirty="0"/>
              <a:t>FIC – Faculdades Integradas </a:t>
            </a:r>
            <a:r>
              <a:rPr lang="pt-BR" dirty="0" err="1"/>
              <a:t>Campograndenses</a:t>
            </a:r>
            <a:r>
              <a:rPr lang="pt-BR" dirty="0"/>
              <a:t>. Rio de Janeiro, </a:t>
            </a:r>
            <a:r>
              <a:rPr lang="pt-BR" dirty="0" smtClean="0"/>
              <a:t>2016. </a:t>
            </a:r>
            <a:r>
              <a:rPr lang="pt-BR" dirty="0"/>
              <a:t>(Apostila)</a:t>
            </a:r>
          </a:p>
        </p:txBody>
      </p:sp>
    </p:spTree>
    <p:extLst>
      <p:ext uri="{BB962C8B-B14F-4D97-AF65-F5344CB8AC3E}">
        <p14:creationId xmlns:p14="http://schemas.microsoft.com/office/powerpoint/2010/main" val="90093035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727448"/>
          </a:xfrm>
        </p:spPr>
        <p:txBody>
          <a:bodyPr/>
          <a:lstStyle/>
          <a:p>
            <a:r>
              <a:rPr lang="pt-BR" dirty="0" smtClean="0"/>
              <a:t>Objetivos:</a:t>
            </a:r>
          </a:p>
          <a:p>
            <a:pPr lvl="1"/>
            <a:r>
              <a:rPr lang="pt-BR" sz="2400" dirty="0"/>
              <a:t>Planejar e gerenciar os recursos para </a:t>
            </a:r>
            <a:r>
              <a:rPr lang="pt-BR" sz="2400" dirty="0" smtClean="0"/>
              <a:t>garantir um </a:t>
            </a:r>
            <a:r>
              <a:rPr lang="pt-BR" sz="2400" dirty="0"/>
              <a:t>novo serviço ou </a:t>
            </a:r>
            <a:r>
              <a:rPr lang="pt-BR" sz="2400" dirty="0" smtClean="0"/>
              <a:t>a alteração </a:t>
            </a:r>
            <a:r>
              <a:rPr lang="pt-BR" sz="2400" dirty="0"/>
              <a:t>em um serviço dentro do ambiente de produção, com </a:t>
            </a:r>
            <a:r>
              <a:rPr lang="pt-BR" sz="2400" dirty="0" smtClean="0"/>
              <a:t>custo, </a:t>
            </a:r>
            <a:r>
              <a:rPr lang="pt-BR" sz="2400" dirty="0"/>
              <a:t>qualidade </a:t>
            </a:r>
            <a:r>
              <a:rPr lang="pt-BR" sz="2400" dirty="0" smtClean="0"/>
              <a:t>e tempo</a:t>
            </a:r>
            <a:r>
              <a:rPr lang="pt-BR" sz="2400" dirty="0"/>
              <a:t> </a:t>
            </a:r>
            <a:r>
              <a:rPr lang="pt-BR" sz="2400" dirty="0" smtClean="0"/>
              <a:t>estabelecidos;</a:t>
            </a:r>
            <a:endParaRPr lang="pt-BR" sz="2400" dirty="0"/>
          </a:p>
          <a:p>
            <a:pPr lvl="1"/>
            <a:r>
              <a:rPr lang="pt-BR" sz="2400" dirty="0"/>
              <a:t>Assegurar </a:t>
            </a:r>
            <a:r>
              <a:rPr lang="pt-BR" sz="2400" dirty="0" smtClean="0"/>
              <a:t>o </a:t>
            </a:r>
            <a:r>
              <a:rPr lang="pt-BR" sz="2400" dirty="0"/>
              <a:t>mínimo impacto nos serviços em produção quando uma mudança ou um novo serviço for implantado;</a:t>
            </a:r>
          </a:p>
          <a:p>
            <a:pPr lvl="1"/>
            <a:r>
              <a:rPr lang="pt-BR" sz="2400" dirty="0"/>
              <a:t>Aumentar a satisfação de clientes, usuários e equipe de suporte, com práticas de transição de novos serviços ou serviços alterados. Se as mudanças forem bem gerenciadas, haverá menos impacto na organização;</a:t>
            </a:r>
          </a:p>
          <a:p>
            <a:pPr lvl="1"/>
            <a:r>
              <a:rPr lang="pt-BR" sz="2400" dirty="0"/>
              <a:t>Fornecer um plano compreensivo e claro para que os projetos de mudança estejam alinhados com os planos de Transição de Serviço</a:t>
            </a:r>
            <a:r>
              <a:rPr lang="pt-BR" sz="2400" dirty="0" smtClean="0"/>
              <a:t>.</a:t>
            </a:r>
            <a:endParaRPr lang="pt-BR" sz="2400" dirty="0"/>
          </a:p>
        </p:txBody>
      </p:sp>
    </p:spTree>
    <p:extLst>
      <p:ext uri="{BB962C8B-B14F-4D97-AF65-F5344CB8AC3E}">
        <p14:creationId xmlns:p14="http://schemas.microsoft.com/office/powerpoint/2010/main" val="215368294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6" name="Espaço Reservado para Texto 2"/>
          <p:cNvSpPr>
            <a:spLocks noGrp="1"/>
          </p:cNvSpPr>
          <p:nvPr>
            <p:ph type="body" sz="quarter" idx="10"/>
          </p:nvPr>
        </p:nvSpPr>
        <p:spPr>
          <a:xfrm>
            <a:off x="381000" y="1411552"/>
            <a:ext cx="4911080" cy="2659190"/>
          </a:xfrm>
        </p:spPr>
        <p:txBody>
          <a:bodyPr/>
          <a:lstStyle/>
          <a:p>
            <a:pPr marL="393192" indent="-393192" defTabSz="914400">
              <a:spcBef>
                <a:spcPts val="768"/>
              </a:spcBef>
              <a:buClr>
                <a:srgbClr val="FFFFFF"/>
              </a:buClr>
            </a:pPr>
            <a:r>
              <a:rPr lang="pt-BR" dirty="0" smtClean="0"/>
              <a:t>Ajudar a </a:t>
            </a:r>
            <a:r>
              <a:rPr lang="pt-BR" dirty="0"/>
              <a:t>organização a planejar, gerenciar mudanças nos serviços e implantar liberações de serviços com sucesso no ambiente de </a:t>
            </a:r>
            <a:r>
              <a:rPr lang="pt-BR" dirty="0" smtClean="0"/>
              <a:t>produção.</a:t>
            </a:r>
          </a:p>
        </p:txBody>
      </p:sp>
      <p:pic>
        <p:nvPicPr>
          <p:cNvPr id="1028" name="Picture 4" descr="http://statics.livrariacultura.net.br/products/capas_lg/984/216098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246293"/>
            <a:ext cx="367665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76931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6" name="Espaço Reservado para Texto 2"/>
          <p:cNvSpPr>
            <a:spLocks noGrp="1"/>
          </p:cNvSpPr>
          <p:nvPr>
            <p:ph type="body" sz="quarter" idx="10"/>
          </p:nvPr>
        </p:nvSpPr>
        <p:spPr>
          <a:xfrm>
            <a:off x="381000" y="1411552"/>
            <a:ext cx="4911080" cy="2659190"/>
          </a:xfrm>
        </p:spPr>
        <p:txBody>
          <a:bodyPr/>
          <a:lstStyle/>
          <a:p>
            <a:pPr marL="393192" indent="-393192" defTabSz="914400">
              <a:spcBef>
                <a:spcPts val="768"/>
              </a:spcBef>
              <a:buClr>
                <a:srgbClr val="FFFFFF"/>
              </a:buClr>
            </a:pPr>
            <a:r>
              <a:rPr lang="pt-BR" dirty="0" smtClean="0"/>
              <a:t>Ajudar a </a:t>
            </a:r>
            <a:r>
              <a:rPr lang="pt-BR" dirty="0"/>
              <a:t>organização a planejar, gerenciar mudanças nos serviços e implantar liberações de serviços com sucesso no ambiente de </a:t>
            </a:r>
            <a:r>
              <a:rPr lang="pt-BR" dirty="0" smtClean="0"/>
              <a:t>produção.</a:t>
            </a:r>
          </a:p>
        </p:txBody>
      </p:sp>
      <p:sp>
        <p:nvSpPr>
          <p:cNvPr id="5" name="Retângulo 4"/>
          <p:cNvSpPr/>
          <p:nvPr/>
        </p:nvSpPr>
        <p:spPr bwMode="auto">
          <a:xfrm>
            <a:off x="-20007" y="0"/>
            <a:ext cx="9144000" cy="6858000"/>
          </a:xfrm>
          <a:prstGeom prst="rect">
            <a:avLst/>
          </a:prstGeom>
          <a:solidFill>
            <a:schemeClr val="bg1">
              <a:alpha val="75000"/>
            </a:schemeClr>
          </a:solidFill>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1028" name="Picture 4" descr="http://statics.livrariacultura.net.br/products/capas_lg/984/216098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246293"/>
            <a:ext cx="3676650" cy="4762500"/>
          </a:xfrm>
          <a:prstGeom prst="rect">
            <a:avLst/>
          </a:prstGeom>
          <a:noFill/>
          <a:extLst>
            <a:ext uri="{909E8E84-426E-40DD-AFC4-6F175D3DCCD1}">
              <a14:hiddenFill xmlns:a14="http://schemas.microsoft.com/office/drawing/2010/main">
                <a:solidFill>
                  <a:srgbClr val="FFFFFF"/>
                </a:solidFill>
              </a14:hiddenFill>
            </a:ext>
          </a:extLst>
        </p:spPr>
      </p:pic>
      <p:sp>
        <p:nvSpPr>
          <p:cNvPr id="7" name="Texto explicativo retangular com cantos arredondados 6"/>
          <p:cNvSpPr/>
          <p:nvPr/>
        </p:nvSpPr>
        <p:spPr bwMode="auto">
          <a:xfrm>
            <a:off x="667433" y="3041576"/>
            <a:ext cx="5616624" cy="2592288"/>
          </a:xfrm>
          <a:prstGeom prst="wedgeRoundRectCallout">
            <a:avLst>
              <a:gd name="adj1" fmla="val 38641"/>
              <a:gd name="adj2" fmla="val -71514"/>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smtClean="0"/>
              <a:t>Vai fazer </a:t>
            </a:r>
            <a:r>
              <a:rPr lang="pt-BR" sz="2400" dirty="0"/>
              <a:t>a interface entre o Desenho de Serviço e a Operação de </a:t>
            </a:r>
            <a:r>
              <a:rPr lang="pt-BR" sz="2400" dirty="0" smtClean="0"/>
              <a:t>Serviço, isto é, o </a:t>
            </a:r>
            <a:r>
              <a:rPr lang="pt-BR" sz="2400" dirty="0"/>
              <a:t>que foi projetado </a:t>
            </a:r>
            <a:r>
              <a:rPr lang="pt-BR" sz="2400" dirty="0" smtClean="0"/>
              <a:t>no Desenho será </a:t>
            </a:r>
            <a:r>
              <a:rPr lang="pt-BR" sz="2400" dirty="0"/>
              <a:t>implantado no ambiente de </a:t>
            </a:r>
            <a:r>
              <a:rPr lang="pt-BR" sz="2400" dirty="0" smtClean="0"/>
              <a:t>produção.</a:t>
            </a:r>
            <a:endParaRPr lang="pt-BR" sz="2400" dirty="0"/>
          </a:p>
        </p:txBody>
      </p:sp>
    </p:spTree>
    <p:extLst>
      <p:ext uri="{BB962C8B-B14F-4D97-AF65-F5344CB8AC3E}">
        <p14:creationId xmlns:p14="http://schemas.microsoft.com/office/powerpoint/2010/main" val="110601403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Transição de Serviço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431983"/>
          </a:xfrm>
        </p:spPr>
        <p:txBody>
          <a:bodyPr/>
          <a:lstStyle/>
          <a:p>
            <a:r>
              <a:rPr lang="pt-BR" dirty="0" smtClean="0"/>
              <a:t>Atividades:</a:t>
            </a:r>
          </a:p>
          <a:p>
            <a:pPr lvl="1"/>
            <a:r>
              <a:rPr lang="pt-BR" sz="2400" dirty="0"/>
              <a:t>Planejamento e controle de mudanças;</a:t>
            </a:r>
          </a:p>
          <a:p>
            <a:pPr lvl="1"/>
            <a:r>
              <a:rPr lang="pt-BR" sz="2400" dirty="0"/>
              <a:t>Agendamento de mudança e liberação;</a:t>
            </a:r>
          </a:p>
          <a:p>
            <a:pPr lvl="1"/>
            <a:r>
              <a:rPr lang="pt-BR" sz="2400" dirty="0"/>
              <a:t>Comunicações com clientes e equipes internas;</a:t>
            </a:r>
          </a:p>
          <a:p>
            <a:pPr lvl="1"/>
            <a:r>
              <a:rPr lang="pt-BR" sz="2400" dirty="0"/>
              <a:t>Decisão de fazer a mudança e autorização de mudança;</a:t>
            </a:r>
          </a:p>
          <a:p>
            <a:pPr lvl="1"/>
            <a:r>
              <a:rPr lang="pt-BR" sz="2400" dirty="0"/>
              <a:t>Assegurar que existam planos de remediação caso as mudanças falhem;</a:t>
            </a:r>
          </a:p>
          <a:p>
            <a:pPr lvl="1"/>
            <a:r>
              <a:rPr lang="pt-BR" sz="2400" dirty="0"/>
              <a:t>Mensuração e controle do processo;</a:t>
            </a:r>
          </a:p>
          <a:p>
            <a:pPr lvl="1"/>
            <a:r>
              <a:rPr lang="pt-BR" sz="2400" dirty="0"/>
              <a:t>Criação de relatórios do processo;</a:t>
            </a:r>
          </a:p>
          <a:p>
            <a:pPr lvl="1"/>
            <a:r>
              <a:rPr lang="pt-BR" sz="2400" dirty="0"/>
              <a:t>Entendimento do impacto da mudança;</a:t>
            </a:r>
          </a:p>
          <a:p>
            <a:pPr lvl="1"/>
            <a:r>
              <a:rPr lang="pt-BR" sz="2400" dirty="0"/>
              <a:t>Aperfeiçoamento contínuo do processo</a:t>
            </a:r>
            <a:endParaRPr lang="pt-BR" sz="4800" dirty="0" smtClean="0"/>
          </a:p>
        </p:txBody>
      </p:sp>
    </p:spTree>
    <p:extLst>
      <p:ext uri="{BB962C8B-B14F-4D97-AF65-F5344CB8AC3E}">
        <p14:creationId xmlns:p14="http://schemas.microsoft.com/office/powerpoint/2010/main" val="230614575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Branco com fonte Courier para slides de código">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Amostra de slides de apresentação (Design azul com borda de nuvem branca)</Template>
  <TotalTime>480</TotalTime>
  <Words>8880</Words>
  <Application>Microsoft Office PowerPoint</Application>
  <PresentationFormat>Apresentação na tela (4:3)</PresentationFormat>
  <Paragraphs>495</Paragraphs>
  <Slides>51</Slides>
  <Notes>51</Notes>
  <HiddenSlides>0</HiddenSlides>
  <MMClips>0</MMClips>
  <ScaleCrop>false</ScaleCrop>
  <HeadingPairs>
    <vt:vector size="6" baseType="variant">
      <vt:variant>
        <vt:lpstr>Fontes usadas</vt:lpstr>
      </vt:variant>
      <vt:variant>
        <vt:i4>6</vt:i4>
      </vt:variant>
      <vt:variant>
        <vt:lpstr>Tema</vt:lpstr>
      </vt:variant>
      <vt:variant>
        <vt:i4>2</vt:i4>
      </vt:variant>
      <vt:variant>
        <vt:lpstr>Títulos de slides</vt:lpstr>
      </vt:variant>
      <vt:variant>
        <vt:i4>51</vt:i4>
      </vt:variant>
    </vt:vector>
  </HeadingPairs>
  <TitlesOfParts>
    <vt:vector size="59" baseType="lpstr">
      <vt:lpstr>Arial</vt:lpstr>
      <vt:lpstr>Calibri</vt:lpstr>
      <vt:lpstr>Courier New</vt:lpstr>
      <vt:lpstr>Segoe</vt:lpstr>
      <vt:lpstr>Times New Roman</vt:lpstr>
      <vt:lpstr>Wingdings</vt:lpstr>
      <vt:lpstr>7-00134_MS_Qwest_template_Segoe</vt:lpstr>
      <vt:lpstr>Branco com fonte Courier para slides de código</vt:lpstr>
      <vt:lpstr>GERÊNCIA DE INFRAESTRUTURA DE TI</vt:lpstr>
      <vt:lpstr>Conteúdo</vt:lpstr>
      <vt:lpstr>Transição de Serviço</vt:lpstr>
      <vt:lpstr>Transição de Serviço</vt:lpstr>
      <vt:lpstr>Transição de Serviço</vt:lpstr>
      <vt:lpstr>Transição de Serviço</vt:lpstr>
      <vt:lpstr>Transição de Serviço</vt:lpstr>
      <vt:lpstr>Transição de Serviço</vt:lpstr>
      <vt:lpstr>Transição de Serviço</vt:lpstr>
      <vt:lpstr>Transição de Serviço</vt:lpstr>
      <vt:lpstr>Transição de Serviço</vt:lpstr>
      <vt:lpstr>Transição de Serviço</vt:lpstr>
      <vt:lpstr>Processo: Gerenc. de Mudança</vt:lpstr>
      <vt:lpstr>Processo: Gerenc. de Mudança</vt:lpstr>
      <vt:lpstr>Processo: Gerenc. de Mudança</vt:lpstr>
      <vt:lpstr>Processo: Gerenc. de Mudança</vt:lpstr>
      <vt:lpstr>Processo: Gerenc. de Mudança</vt:lpstr>
      <vt:lpstr>Processo: Gerenc. de Mudança</vt:lpstr>
      <vt:lpstr>Processo: Gerenc. de Mudança</vt:lpstr>
      <vt:lpstr>Processo: Gerenc. de Mudança</vt:lpstr>
      <vt:lpstr>Processo: Gerenc. de Mudança</vt:lpstr>
      <vt:lpstr>Transição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Processo: Ger. Config. e Ativo de Serviço</vt:lpstr>
      <vt:lpstr>Transição de Serviço</vt:lpstr>
      <vt:lpstr>Processo: Ger. Liberação e Implantação</vt:lpstr>
      <vt:lpstr>Processo: Ger. Liberação e Implantação</vt:lpstr>
      <vt:lpstr>Processo: Ger. Liberação e Implantação</vt:lpstr>
      <vt:lpstr>Processo: Ger. Liberação e Implantação</vt:lpstr>
      <vt:lpstr>Processo: Ger. Liberação e Implantação</vt:lpstr>
      <vt:lpstr>Processo: Ger. Liberação e Implantação</vt:lpstr>
      <vt:lpstr>Processo: Ger. Liberação e Implantação</vt:lpstr>
      <vt:lpstr>Conclusão</vt:lpstr>
      <vt:lpstr>Conclusão</vt:lpstr>
      <vt:lpstr>Conclusão</vt:lpstr>
      <vt:lpstr>Atividades</vt:lpstr>
      <vt:lpstr>Referências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Gerência de Infraestrutura de TI</dc:title>
  <dc:creator>varajao</dc:creator>
  <cp:keywords/>
  <cp:lastModifiedBy>varajao</cp:lastModifiedBy>
  <cp:revision>54</cp:revision>
  <dcterms:created xsi:type="dcterms:W3CDTF">2015-06-30T13:28:46Z</dcterms:created>
  <dcterms:modified xsi:type="dcterms:W3CDTF">2016-04-12T01:03:16Z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