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88"/>
  </p:notesMasterIdLst>
  <p:sldIdLst>
    <p:sldId id="257" r:id="rId4"/>
    <p:sldId id="258" r:id="rId5"/>
    <p:sldId id="281" r:id="rId6"/>
    <p:sldId id="285" r:id="rId7"/>
    <p:sldId id="286" r:id="rId8"/>
    <p:sldId id="288" r:id="rId9"/>
    <p:sldId id="289" r:id="rId10"/>
    <p:sldId id="287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282" r:id="rId22"/>
    <p:sldId id="301" r:id="rId23"/>
    <p:sldId id="306" r:id="rId24"/>
    <p:sldId id="311" r:id="rId25"/>
    <p:sldId id="312" r:id="rId26"/>
    <p:sldId id="313" r:id="rId27"/>
    <p:sldId id="314" r:id="rId28"/>
    <p:sldId id="316" r:id="rId29"/>
    <p:sldId id="317" r:id="rId30"/>
    <p:sldId id="318" r:id="rId31"/>
    <p:sldId id="302" r:id="rId32"/>
    <p:sldId id="307" r:id="rId33"/>
    <p:sldId id="319" r:id="rId34"/>
    <p:sldId id="320" r:id="rId35"/>
    <p:sldId id="321" r:id="rId36"/>
    <p:sldId id="322" r:id="rId37"/>
    <p:sldId id="324" r:id="rId38"/>
    <p:sldId id="303" r:id="rId39"/>
    <p:sldId id="309" r:id="rId40"/>
    <p:sldId id="325" r:id="rId41"/>
    <p:sldId id="304" r:id="rId42"/>
    <p:sldId id="308" r:id="rId43"/>
    <p:sldId id="326" r:id="rId44"/>
    <p:sldId id="327" r:id="rId45"/>
    <p:sldId id="328" r:id="rId46"/>
    <p:sldId id="329" r:id="rId47"/>
    <p:sldId id="305" r:id="rId48"/>
    <p:sldId id="310" r:id="rId49"/>
    <p:sldId id="330" r:id="rId50"/>
    <p:sldId id="331" r:id="rId51"/>
    <p:sldId id="332" r:id="rId52"/>
    <p:sldId id="333" r:id="rId53"/>
    <p:sldId id="334" r:id="rId54"/>
    <p:sldId id="335" r:id="rId55"/>
    <p:sldId id="336" r:id="rId56"/>
    <p:sldId id="337" r:id="rId57"/>
    <p:sldId id="338" r:id="rId58"/>
    <p:sldId id="339" r:id="rId59"/>
    <p:sldId id="340" r:id="rId60"/>
    <p:sldId id="349" r:id="rId61"/>
    <p:sldId id="350" r:id="rId62"/>
    <p:sldId id="351" r:id="rId63"/>
    <p:sldId id="352" r:id="rId64"/>
    <p:sldId id="353" r:id="rId65"/>
    <p:sldId id="354" r:id="rId66"/>
    <p:sldId id="355" r:id="rId67"/>
    <p:sldId id="356" r:id="rId68"/>
    <p:sldId id="357" r:id="rId69"/>
    <p:sldId id="341" r:id="rId70"/>
    <p:sldId id="342" r:id="rId71"/>
    <p:sldId id="343" r:id="rId72"/>
    <p:sldId id="344" r:id="rId73"/>
    <p:sldId id="358" r:id="rId74"/>
    <p:sldId id="345" r:id="rId75"/>
    <p:sldId id="346" r:id="rId76"/>
    <p:sldId id="359" r:id="rId77"/>
    <p:sldId id="360" r:id="rId78"/>
    <p:sldId id="361" r:id="rId79"/>
    <p:sldId id="362" r:id="rId80"/>
    <p:sldId id="347" r:id="rId81"/>
    <p:sldId id="348" r:id="rId82"/>
    <p:sldId id="363" r:id="rId83"/>
    <p:sldId id="300" r:id="rId84"/>
    <p:sldId id="364" r:id="rId85"/>
    <p:sldId id="283" r:id="rId86"/>
    <p:sldId id="284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4" autoAdjust="0"/>
    <p:restoredTop sz="94660"/>
  </p:normalViewPr>
  <p:slideViewPr>
    <p:cSldViewPr>
      <p:cViewPr varScale="1">
        <p:scale>
          <a:sx n="92" d="100"/>
          <a:sy n="92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presProps" Target="presProps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90" Type="http://schemas.openxmlformats.org/officeDocument/2006/relationships/viewProps" Target="viewProps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slide" Target="slides/slide84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9" Type="http://schemas.openxmlformats.org/officeDocument/2006/relationships/slide" Target="slides/slide1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1104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937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198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1064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160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4074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2630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0408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4941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20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5350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2874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3118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7006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3464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5530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45070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8897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0380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432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9453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73640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947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84401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958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6944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76554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02246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3087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146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70386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554173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628762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7876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0399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1890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106257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69035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9306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98224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799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83695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833495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63895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57797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403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74518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15587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6620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829238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642538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7617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488508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1475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90458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93844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144243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209384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69821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70461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793543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24787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232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56404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252903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74677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71761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484105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587836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421244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647373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44319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621659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950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53408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783687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8926897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11:04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634186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072359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7140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4/11/2016 10:03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93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</a:t>
            </a:r>
            <a:r>
              <a:rPr lang="pt-BR" sz="4000" b="0" smtClean="0">
                <a:solidFill>
                  <a:srgbClr val="FFFFFF">
                    <a:tint val="75000"/>
                  </a:srgbClr>
                </a:solidFill>
              </a:rPr>
              <a:t>: </a:t>
            </a:r>
            <a:r>
              <a:rPr lang="pt-BR" sz="4000" smtClean="0">
                <a:solidFill>
                  <a:srgbClr val="FFFFFF">
                    <a:tint val="75000"/>
                  </a:srgbClr>
                </a:solidFill>
              </a:rPr>
              <a:t>10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Evento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11560" y="3356992"/>
            <a:ext cx="7920880" cy="2592288"/>
          </a:xfrm>
          <a:prstGeom prst="wedgeRoundRectCallout">
            <a:avLst>
              <a:gd name="adj1" fmla="val -43349"/>
              <a:gd name="adj2" fmla="val -7271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É uma notificação criada por um serviço, IC ou ferramenta de monitoramento causada pelo desvio de desempenho da infraestrutura ou de entrega do serviço. Requer-se normalmente que incidentes sejam registrados e uma ação seja tomada pelo pessoal de operações de TI. Exemplo o link de telefonia da filial A está </a:t>
            </a:r>
            <a:r>
              <a:rPr lang="pt-BR" sz="2400" dirty="0" smtClean="0"/>
              <a:t>indisponível.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12345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Alerta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11560" y="3789040"/>
            <a:ext cx="7920880" cy="2592288"/>
          </a:xfrm>
          <a:prstGeom prst="wedgeRoundRectCallout">
            <a:avLst>
              <a:gd name="adj1" fmla="val -43349"/>
              <a:gd name="adj2" fmla="val -7271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É um aviso ou advertência sobre uma </a:t>
            </a:r>
            <a:r>
              <a:rPr lang="pt-BR" sz="2400" dirty="0" smtClean="0"/>
              <a:t>meta, </a:t>
            </a:r>
            <a:r>
              <a:rPr lang="pt-BR" sz="2400" dirty="0"/>
              <a:t>mudança ou falha que ocorreu. É criado e controlado por ferramentas de Gerenciamento de Sistemas e pelo processo de Gerenciamento de Evento. Exemplo: o uso de memória RAM do servidor de e-mail ultrapassou 75%. Um alerta normalmente não é registrado como incidente, é apenas um aviso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949594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Incidente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11560" y="4293096"/>
            <a:ext cx="7920880" cy="2259632"/>
          </a:xfrm>
          <a:prstGeom prst="wedgeRoundRectCallout">
            <a:avLst>
              <a:gd name="adj1" fmla="val -42955"/>
              <a:gd name="adj2" fmla="val -745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É uma interrupção inesperada ou redução na qualidade de um serviço de TI. Pode ser uma falha de um IC que ainda não impactou o serviço. Exemplo: o usuário liga para a Central de Serviços informando que a tela do sistema A está muito lenta ou está </a:t>
            </a:r>
            <a:r>
              <a:rPr lang="pt-BR" sz="2400" dirty="0" smtClean="0"/>
              <a:t>indisponível.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5166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Problema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539552" y="1268760"/>
            <a:ext cx="7920880" cy="2259632"/>
          </a:xfrm>
          <a:prstGeom prst="wedgeRoundRectCallout">
            <a:avLst>
              <a:gd name="adj1" fmla="val -42168"/>
              <a:gd name="adj2" fmla="val 6615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É a causa de um ou mais incidentes. O processo de Gerenciamento de Problema é responsável pela investigação da causa-raiz. Exemplo: toda vez que o usuário executa o relatório XY do sistema A, a tela trava. Para esta situação registra-se o incidente. Se não se sabe a causa-raiz, registra-se o problema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896640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Solução de Contorno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467544" y="1772816"/>
            <a:ext cx="8064896" cy="2016224"/>
          </a:xfrm>
          <a:prstGeom prst="wedgeRoundRectCallout">
            <a:avLst>
              <a:gd name="adj1" fmla="val -40141"/>
              <a:gd name="adj2" fmla="val 7801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É um meio temporário de resolver questões ou dificuldades. Exemplo típico: reiniciar servidor</a:t>
            </a:r>
            <a:r>
              <a:rPr lang="pt-BR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Para </a:t>
            </a:r>
            <a:r>
              <a:rPr lang="pt-BR" sz="2000" b="1" dirty="0" smtClean="0"/>
              <a:t>incidentes</a:t>
            </a:r>
            <a:r>
              <a:rPr lang="pt-BR" sz="2000" dirty="0" smtClean="0"/>
              <a:t> </a:t>
            </a:r>
            <a:r>
              <a:rPr lang="pt-BR" sz="2000" dirty="0"/>
              <a:t>que não têm um registro de problema associado são documentadas dentro do próprio registro de </a:t>
            </a:r>
            <a:r>
              <a:rPr lang="pt-BR" sz="2000" dirty="0" smtClean="0"/>
              <a:t>incidente;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Para </a:t>
            </a:r>
            <a:r>
              <a:rPr lang="pt-BR" sz="2000" b="1" dirty="0" smtClean="0"/>
              <a:t>problemas</a:t>
            </a:r>
            <a:r>
              <a:rPr lang="pt-BR" sz="2000" dirty="0" smtClean="0"/>
              <a:t> </a:t>
            </a:r>
            <a:r>
              <a:rPr lang="pt-BR" sz="2000" dirty="0"/>
              <a:t>são documentadas nos registros de erros </a:t>
            </a:r>
            <a:r>
              <a:rPr lang="pt-BR" sz="2000" dirty="0" smtClean="0"/>
              <a:t>conhecidos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0599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Erro Conhecido e Base de Erros Conhecidos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539552" y="1429761"/>
            <a:ext cx="7920880" cy="2835696"/>
          </a:xfrm>
          <a:prstGeom prst="wedgeRoundRectCallout">
            <a:avLst>
              <a:gd name="adj1" fmla="val -42430"/>
              <a:gd name="adj2" fmla="val 716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É um problema que tem a causa-raiz documentada e uma Solução de Contorno identificada. Erros Conhecidos são criados no ciclo de vida do processo de Gerenciamento de </a:t>
            </a:r>
            <a:r>
              <a:rPr lang="pt-BR" sz="2400" dirty="0" smtClean="0"/>
              <a:t>Problema. A Base é o local onde se registram os Erros Conhecidos. São utilizados no Gerenciamento de Incidentes e faz parte do Sistema de Gerenciamento do Conhecimento de Serviços e pode ser disponibilizada aos usuários.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725502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Impacto, Urgência e Prioridade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539552" y="1916832"/>
            <a:ext cx="7920880" cy="2835696"/>
          </a:xfrm>
          <a:prstGeom prst="wedgeRoundRectCallout">
            <a:avLst>
              <a:gd name="adj1" fmla="val -42430"/>
              <a:gd name="adj2" fmla="val 716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É importante avaliar o impacto e a urgência de incidentes, problemas ou mudanças nos processos de negócio para determinar a sua prioridade.</a:t>
            </a:r>
          </a:p>
          <a:p>
            <a:pPr algn="ctr"/>
            <a:r>
              <a:rPr lang="pt-BR" sz="2400" dirty="0" smtClean="0"/>
              <a:t>Combine Impacto e Urgência para determinar a prioridade.</a:t>
            </a:r>
          </a:p>
          <a:p>
            <a:pPr algn="ctr"/>
            <a:endParaRPr lang="pt-BR" sz="2400" dirty="0"/>
          </a:p>
          <a:p>
            <a:pPr algn="ctr"/>
            <a:endParaRPr lang="pt-BR" sz="2400" dirty="0" smtClean="0"/>
          </a:p>
          <a:p>
            <a:pPr algn="ctr"/>
            <a:endParaRPr lang="pt-BR" sz="2400" dirty="0"/>
          </a:p>
          <a:p>
            <a:pPr algn="ctr"/>
            <a:endParaRPr lang="pt-BR" sz="24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29000"/>
            <a:ext cx="7488832" cy="112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14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Papel da Comunicação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467544" y="3284984"/>
            <a:ext cx="7920880" cy="2115616"/>
          </a:xfrm>
          <a:prstGeom prst="wedgeRoundRectCallout">
            <a:avLst>
              <a:gd name="adj1" fmla="val -42430"/>
              <a:gd name="adj2" fmla="val 716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A comunicação entre as equipes de TI, departamentos, usuários, clientes, tem um papel muito </a:t>
            </a:r>
            <a:r>
              <a:rPr lang="pt-BR" sz="2400" dirty="0" smtClean="0"/>
              <a:t>importante. </a:t>
            </a:r>
            <a:r>
              <a:rPr lang="pt-BR" sz="2400" dirty="0"/>
              <a:t>Deve haver uma política de comunicação em cada time ou departamento e para cada processo de </a:t>
            </a:r>
            <a:r>
              <a:rPr lang="pt-BR" sz="2400" dirty="0" smtClean="0"/>
              <a:t>operação.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669083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Princípios Chave</a:t>
            </a:r>
            <a:r>
              <a:rPr lang="pt-BR" dirty="0" smtClean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539552" y="1124744"/>
            <a:ext cx="7920880" cy="4277080"/>
          </a:xfrm>
          <a:prstGeom prst="wedgeRoundRectCallout">
            <a:avLst>
              <a:gd name="adj1" fmla="val -42430"/>
              <a:gd name="adj2" fmla="val 716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Deve conseguir balancear: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Visão interna e nos negócios: só interna faz focar em sistema que não atendem ao negócio, só no cliente faz prometer o que não consegue entregar;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Ser ágil e ter estabilidade: só estabilidade a tornará lenta, ser ágil demais não planejará adequadamente;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Qualidade dos serviços e custo: ofereça serviços dentro dos níveis acordados, dificilmente terá alta qualidade com baixo custo;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Reativa e proativa: pró-atividade demais custa muito caro, inovar continuamente pode fugir do foco real.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957438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13078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Processos:</a:t>
            </a:r>
            <a:endParaRPr lang="pt-BR" dirty="0" smtClean="0">
              <a:solidFill>
                <a:srgbClr val="FFFFFF"/>
              </a:solidFill>
            </a:endParaRPr>
          </a:p>
          <a:p>
            <a:pPr lvl="1"/>
            <a:r>
              <a:rPr lang="pt-BR" dirty="0"/>
              <a:t>Gerenciamento de Incidente;</a:t>
            </a:r>
          </a:p>
          <a:p>
            <a:pPr lvl="1"/>
            <a:r>
              <a:rPr lang="pt-BR" dirty="0"/>
              <a:t>Gerenciamento de Evento;</a:t>
            </a:r>
          </a:p>
          <a:p>
            <a:pPr lvl="1"/>
            <a:r>
              <a:rPr lang="pt-BR" dirty="0" smtClean="0"/>
              <a:t>Cumprimento </a:t>
            </a:r>
            <a:r>
              <a:rPr lang="pt-BR" dirty="0"/>
              <a:t>de </a:t>
            </a:r>
            <a:r>
              <a:rPr lang="pt-BR" dirty="0" smtClean="0"/>
              <a:t>Requisição;</a:t>
            </a:r>
          </a:p>
          <a:p>
            <a:pPr lvl="1"/>
            <a:r>
              <a:rPr lang="pt-BR" dirty="0"/>
              <a:t>Gerenciamento de Problema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/>
              <a:t>Gerenciamento de </a:t>
            </a:r>
            <a:r>
              <a:rPr lang="pt-BR" dirty="0" smtClean="0"/>
              <a:t>Acesso.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2548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9515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Operação de </a:t>
            </a:r>
            <a:r>
              <a:rPr lang="pt-BR" dirty="0" smtClean="0">
                <a:solidFill>
                  <a:srgbClr val="FFFFFF"/>
                </a:solidFill>
              </a:rPr>
              <a:t>serviço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Propósito;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Processos;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Atividades;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Funções.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13078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Processos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</a:t>
            </a:r>
            <a:endParaRPr lang="pt-BR" dirty="0" smtClean="0">
              <a:solidFill>
                <a:srgbClr val="FFFFFF"/>
              </a:solidFill>
            </a:endParaRP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de Incidente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Gerenciamento de Evento;</a:t>
            </a:r>
          </a:p>
          <a:p>
            <a:pPr lvl="1"/>
            <a:r>
              <a:rPr lang="pt-BR" dirty="0" smtClean="0"/>
              <a:t>Cumprimento </a:t>
            </a:r>
            <a:r>
              <a:rPr lang="pt-BR" dirty="0"/>
              <a:t>de </a:t>
            </a:r>
            <a:r>
              <a:rPr lang="pt-BR" dirty="0" smtClean="0"/>
              <a:t>Requisição;</a:t>
            </a:r>
          </a:p>
          <a:p>
            <a:pPr lvl="1"/>
            <a:r>
              <a:rPr lang="pt-BR" dirty="0"/>
              <a:t>Gerenciamento de Problema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/>
              <a:t>Gerenciamento de </a:t>
            </a:r>
            <a:r>
              <a:rPr lang="pt-BR" dirty="0" smtClean="0"/>
              <a:t>Acesso.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655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Incidente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BR" dirty="0"/>
              <a:t>Este processo vai lidar com todos os incidentes. Estes incidentes podem ser as falhas, dúvidas e consulta que são reportadas pelos usuários.</a:t>
            </a:r>
          </a:p>
          <a:p>
            <a:r>
              <a:rPr lang="pt-BR" dirty="0"/>
              <a:t>A meta deste processo é restaurar a operação normal do serviço o mais rápido possível e minimizar os impactos adversos nas operações do negócio, portanto garantindo que os melhores níveis possíveis de qualidade de serviço e de disponibilidade sejam mantidos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312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Incidente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BR" dirty="0" smtClean="0"/>
              <a:t>Elementos tratados:</a:t>
            </a:r>
          </a:p>
          <a:p>
            <a:pPr lvl="1"/>
            <a:r>
              <a:rPr lang="pt-BR" dirty="0" smtClean="0"/>
              <a:t>Limites </a:t>
            </a:r>
            <a:r>
              <a:rPr lang="pt-BR" dirty="0"/>
              <a:t>de </a:t>
            </a:r>
            <a:r>
              <a:rPr lang="pt-BR" dirty="0" smtClean="0"/>
              <a:t>Tempo;</a:t>
            </a:r>
            <a:endParaRPr lang="pt-BR" dirty="0"/>
          </a:p>
          <a:p>
            <a:pPr lvl="1"/>
            <a:r>
              <a:rPr lang="pt-BR" dirty="0"/>
              <a:t>Modelos de </a:t>
            </a:r>
            <a:r>
              <a:rPr lang="pt-BR" dirty="0" smtClean="0"/>
              <a:t>Incidente;</a:t>
            </a:r>
            <a:endParaRPr lang="pt-BR" dirty="0"/>
          </a:p>
          <a:p>
            <a:pPr lvl="1"/>
            <a:r>
              <a:rPr lang="pt-BR" dirty="0"/>
              <a:t>Incidentes </a:t>
            </a:r>
            <a:r>
              <a:rPr lang="pt-BR" dirty="0" smtClean="0"/>
              <a:t>Graves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795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Incidente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BR" dirty="0" smtClean="0"/>
              <a:t>Elementos tratados: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Limites </a:t>
            </a:r>
            <a:r>
              <a:rPr lang="pt-BR" dirty="0">
                <a:solidFill>
                  <a:srgbClr val="FFFF00"/>
                </a:solidFill>
              </a:rPr>
              <a:t>de </a:t>
            </a:r>
            <a:r>
              <a:rPr lang="pt-BR" dirty="0" smtClean="0">
                <a:solidFill>
                  <a:srgbClr val="FFFF00"/>
                </a:solidFill>
              </a:rPr>
              <a:t>Tempo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/>
              <a:t>Modelos de </a:t>
            </a:r>
            <a:r>
              <a:rPr lang="pt-BR" dirty="0" smtClean="0"/>
              <a:t>Incidente;</a:t>
            </a:r>
            <a:endParaRPr lang="pt-BR" dirty="0"/>
          </a:p>
          <a:p>
            <a:pPr lvl="1"/>
            <a:r>
              <a:rPr lang="pt-BR" dirty="0"/>
              <a:t>Incidentes </a:t>
            </a:r>
            <a:r>
              <a:rPr lang="pt-BR" dirty="0" smtClean="0"/>
              <a:t>Graves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42120" y="3501008"/>
            <a:ext cx="7920880" cy="2259632"/>
          </a:xfrm>
          <a:prstGeom prst="wedgeRoundRectCallout">
            <a:avLst>
              <a:gd name="adj1" fmla="val -45448"/>
              <a:gd name="adj2" fmla="val -1053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Acorda os </a:t>
            </a:r>
            <a:r>
              <a:rPr lang="pt-BR" sz="2400" dirty="0"/>
              <a:t>limites de tempo para todas as etapas na resolução de incidentes e usa as metas do </a:t>
            </a:r>
            <a:r>
              <a:rPr lang="pt-BR" sz="2400" dirty="0" smtClean="0"/>
              <a:t>ANS </a:t>
            </a:r>
            <a:r>
              <a:rPr lang="pt-BR" sz="2400" dirty="0"/>
              <a:t>e de contratos com fornecedores para que os incidentes sejam resolvidos dentro de tempo hábil sem infringir o </a:t>
            </a:r>
            <a:r>
              <a:rPr lang="pt-BR" sz="2400" dirty="0" smtClean="0"/>
              <a:t>ANS com </a:t>
            </a:r>
            <a:r>
              <a:rPr lang="pt-BR" sz="2400" dirty="0"/>
              <a:t>os </a:t>
            </a:r>
            <a:r>
              <a:rPr lang="pt-BR" sz="2400" dirty="0" smtClean="0"/>
              <a:t>clientes.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24584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Incidente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BR" dirty="0" smtClean="0"/>
              <a:t>Elementos tratados:</a:t>
            </a:r>
          </a:p>
          <a:p>
            <a:pPr lvl="1"/>
            <a:r>
              <a:rPr lang="pt-BR" dirty="0" smtClean="0"/>
              <a:t>Limites </a:t>
            </a:r>
            <a:r>
              <a:rPr lang="pt-BR" dirty="0"/>
              <a:t>de </a:t>
            </a:r>
            <a:r>
              <a:rPr lang="pt-BR" dirty="0" smtClean="0"/>
              <a:t>Tempo;</a:t>
            </a:r>
            <a:endParaRPr lang="pt-BR" dirty="0"/>
          </a:p>
          <a:p>
            <a:pPr lvl="1"/>
            <a:r>
              <a:rPr lang="pt-BR" dirty="0">
                <a:solidFill>
                  <a:srgbClr val="FFFF00"/>
                </a:solidFill>
              </a:rPr>
              <a:t>Modelos de </a:t>
            </a:r>
            <a:r>
              <a:rPr lang="pt-BR" dirty="0" smtClean="0">
                <a:solidFill>
                  <a:srgbClr val="FFFF00"/>
                </a:solidFill>
              </a:rPr>
              <a:t>Incidente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/>
              <a:t>Incidentes </a:t>
            </a:r>
            <a:r>
              <a:rPr lang="pt-BR" dirty="0" smtClean="0"/>
              <a:t>Graves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27584" y="3933056"/>
            <a:ext cx="7920880" cy="2259632"/>
          </a:xfrm>
          <a:prstGeom prst="wedgeRoundRectCallout">
            <a:avLst>
              <a:gd name="adj1" fmla="val -45448"/>
              <a:gd name="adj2" fmla="val -1053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Serve para </a:t>
            </a:r>
            <a:r>
              <a:rPr lang="pt-BR" sz="2400" dirty="0"/>
              <a:t>determinar os passos que são necessários para executar o processo corretamente. Ou seja: processar certos tipos de incidentes que são comuns. Desta forma os incidentes podem ser resolvidos dentro dos prazos </a:t>
            </a:r>
            <a:r>
              <a:rPr lang="pt-BR" sz="2400" dirty="0" smtClean="0"/>
              <a:t>acordados.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866040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Incidente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BR" dirty="0" smtClean="0"/>
              <a:t>Elementos tratados:</a:t>
            </a:r>
          </a:p>
          <a:p>
            <a:pPr lvl="1"/>
            <a:r>
              <a:rPr lang="pt-BR" dirty="0" smtClean="0"/>
              <a:t>Limites </a:t>
            </a:r>
            <a:r>
              <a:rPr lang="pt-BR" dirty="0"/>
              <a:t>de </a:t>
            </a:r>
            <a:r>
              <a:rPr lang="pt-BR" dirty="0" smtClean="0"/>
              <a:t>Tempo;</a:t>
            </a:r>
            <a:endParaRPr lang="pt-BR" dirty="0"/>
          </a:p>
          <a:p>
            <a:pPr lvl="1"/>
            <a:r>
              <a:rPr lang="pt-BR" dirty="0"/>
              <a:t>Modelos de </a:t>
            </a:r>
            <a:r>
              <a:rPr lang="pt-BR" dirty="0" smtClean="0"/>
              <a:t>Incidente;</a:t>
            </a:r>
            <a:endParaRPr lang="pt-BR" dirty="0"/>
          </a:p>
          <a:p>
            <a:pPr lvl="1"/>
            <a:r>
              <a:rPr lang="pt-BR" dirty="0">
                <a:solidFill>
                  <a:srgbClr val="FFFF00"/>
                </a:solidFill>
              </a:rPr>
              <a:t>Incidentes </a:t>
            </a:r>
            <a:r>
              <a:rPr lang="pt-BR" dirty="0" smtClean="0">
                <a:solidFill>
                  <a:srgbClr val="FFFF00"/>
                </a:solidFill>
              </a:rPr>
              <a:t>Graves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11560" y="4077072"/>
            <a:ext cx="7920880" cy="1656184"/>
          </a:xfrm>
          <a:prstGeom prst="wedgeRoundRectCallout">
            <a:avLst>
              <a:gd name="adj1" fmla="val -43743"/>
              <a:gd name="adj2" fmla="val -1028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Recomenda-se que </a:t>
            </a:r>
            <a:r>
              <a:rPr lang="pt-BR" sz="2400" dirty="0"/>
              <a:t>exista um procedimento em separado para tratar incidentes graves, pois eles precisam ser resolvidos com urgência.</a:t>
            </a:r>
          </a:p>
        </p:txBody>
      </p:sp>
    </p:spTree>
    <p:extLst>
      <p:ext uri="{BB962C8B-B14F-4D97-AF65-F5344CB8AC3E}">
        <p14:creationId xmlns:p14="http://schemas.microsoft.com/office/powerpoint/2010/main" val="1609944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Incidente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 descr="http://www.abranet.org.br/media/graf/abranet13opiniao0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72" y="836712"/>
            <a:ext cx="8352928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2888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Incidente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38248"/>
          </a:xfrm>
        </p:spPr>
        <p:txBody>
          <a:bodyPr/>
          <a:lstStyle/>
          <a:p>
            <a:r>
              <a:rPr lang="pt-BR" dirty="0"/>
              <a:t>Responsável: </a:t>
            </a:r>
            <a:r>
              <a:rPr lang="pt-BR" dirty="0">
                <a:solidFill>
                  <a:srgbClr val="FFFF00"/>
                </a:solidFill>
              </a:rPr>
              <a:t>Gerente de </a:t>
            </a:r>
            <a:r>
              <a:rPr lang="pt-BR" dirty="0" smtClean="0">
                <a:solidFill>
                  <a:srgbClr val="FFFF00"/>
                </a:solidFill>
              </a:rPr>
              <a:t>Incidente</a:t>
            </a:r>
            <a:r>
              <a:rPr lang="pt-BR" dirty="0" smtClean="0"/>
              <a:t>:</a:t>
            </a:r>
          </a:p>
          <a:p>
            <a:pPr lvl="1"/>
            <a:r>
              <a:rPr lang="pt-BR" dirty="0"/>
              <a:t>Buscar a eficiência e eficácia do processo;</a:t>
            </a:r>
          </a:p>
          <a:p>
            <a:pPr lvl="1"/>
            <a:r>
              <a:rPr lang="pt-BR" dirty="0"/>
              <a:t>Produzir informações gerenciais, como relatórios de atendimento e de tipos de incidentes;</a:t>
            </a:r>
          </a:p>
          <a:p>
            <a:pPr lvl="1"/>
            <a:r>
              <a:rPr lang="pt-BR" dirty="0"/>
              <a:t>Gerenciar o trabalho das equipes de suporte (de 1º e 2º níveis);</a:t>
            </a:r>
          </a:p>
          <a:p>
            <a:pPr lvl="1"/>
            <a:r>
              <a:rPr lang="pt-BR" dirty="0"/>
              <a:t>Gerenciar os incidentes graves;</a:t>
            </a:r>
          </a:p>
          <a:p>
            <a:pPr lvl="1"/>
            <a:r>
              <a:rPr lang="pt-BR" dirty="0"/>
              <a:t>Desenvolver e manter processo e </a:t>
            </a:r>
            <a:r>
              <a:rPr lang="pt-BR" dirty="0" smtClean="0"/>
              <a:t>procedimentos.</a:t>
            </a:r>
          </a:p>
          <a:p>
            <a:r>
              <a:rPr lang="pt-BR" sz="2800" dirty="0" smtClean="0"/>
              <a:t>Também há responsabilidade das equipes de suporte que poderão ser agrupadas em níveis e com responsabilidades distintas.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83006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Incidente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/>
          <p:nvPr/>
        </p:nvPicPr>
        <p:blipFill>
          <a:blip r:embed="rId3"/>
          <a:stretch>
            <a:fillRect/>
          </a:stretch>
        </p:blipFill>
        <p:spPr>
          <a:xfrm>
            <a:off x="381000" y="1124744"/>
            <a:ext cx="838200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436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13078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Processos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</a:t>
            </a:r>
            <a:endParaRPr lang="pt-BR" dirty="0" smtClean="0">
              <a:solidFill>
                <a:srgbClr val="FFFFFF"/>
              </a:solidFill>
            </a:endParaRP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Incidente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de Evento</a:t>
            </a:r>
            <a:r>
              <a:rPr lang="pt-BR" dirty="0"/>
              <a:t>;</a:t>
            </a:r>
          </a:p>
          <a:p>
            <a:pPr lvl="1"/>
            <a:r>
              <a:rPr lang="pt-BR" dirty="0" smtClean="0"/>
              <a:t>Cumprimento </a:t>
            </a:r>
            <a:r>
              <a:rPr lang="pt-BR" dirty="0"/>
              <a:t>de </a:t>
            </a:r>
            <a:r>
              <a:rPr lang="pt-BR" dirty="0" smtClean="0"/>
              <a:t>Requisição;</a:t>
            </a:r>
            <a:endParaRPr lang="pt-BR" dirty="0"/>
          </a:p>
          <a:p>
            <a:pPr lvl="1"/>
            <a:r>
              <a:rPr lang="pt-BR" dirty="0"/>
              <a:t>Gerenciamento de Problema;</a:t>
            </a:r>
          </a:p>
          <a:p>
            <a:pPr lvl="1"/>
            <a:r>
              <a:rPr lang="pt-BR" dirty="0" smtClean="0"/>
              <a:t>Gerenciamento </a:t>
            </a:r>
            <a:r>
              <a:rPr lang="pt-BR" dirty="0"/>
              <a:t>de </a:t>
            </a:r>
            <a:r>
              <a:rPr lang="pt-BR" dirty="0" smtClean="0"/>
              <a:t>Acesso.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894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211" y="1556792"/>
            <a:ext cx="4483578" cy="44644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Evento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0498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Evento é qualquer </a:t>
            </a:r>
            <a:r>
              <a:rPr lang="pt-BR" dirty="0">
                <a:solidFill>
                  <a:srgbClr val="FFFF00"/>
                </a:solidFill>
              </a:rPr>
              <a:t>ocorrência</a:t>
            </a:r>
            <a:r>
              <a:rPr lang="pt-BR" dirty="0"/>
              <a:t> detectável ou discernível que seja </a:t>
            </a:r>
            <a:r>
              <a:rPr lang="pt-BR" dirty="0">
                <a:solidFill>
                  <a:srgbClr val="FFFF00"/>
                </a:solidFill>
              </a:rPr>
              <a:t>significativa</a:t>
            </a:r>
            <a:r>
              <a:rPr lang="pt-BR" dirty="0"/>
              <a:t> para a</a:t>
            </a:r>
            <a:r>
              <a:rPr lang="pt-BR" dirty="0">
                <a:solidFill>
                  <a:srgbClr val="FFFF00"/>
                </a:solidFill>
              </a:rPr>
              <a:t> gestão da infraestrutura</a:t>
            </a:r>
            <a:r>
              <a:rPr lang="pt-BR" dirty="0"/>
              <a:t> de TI ou para a </a:t>
            </a:r>
            <a:r>
              <a:rPr lang="pt-BR" dirty="0">
                <a:solidFill>
                  <a:srgbClr val="FFFF00"/>
                </a:solidFill>
              </a:rPr>
              <a:t>entrega do serviço</a:t>
            </a:r>
            <a:r>
              <a:rPr lang="pt-BR" dirty="0"/>
              <a:t> de </a:t>
            </a:r>
            <a:r>
              <a:rPr lang="pt-BR" dirty="0" smtClean="0"/>
              <a:t>TI;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Eventos </a:t>
            </a:r>
            <a:r>
              <a:rPr lang="pt-BR" dirty="0"/>
              <a:t>são tipicamente notificações criadas por um serviço de TI, </a:t>
            </a:r>
            <a:r>
              <a:rPr lang="pt-BR" dirty="0" smtClean="0"/>
              <a:t>IC ou </a:t>
            </a:r>
            <a:r>
              <a:rPr lang="pt-BR" dirty="0"/>
              <a:t>ferramenta de monitoração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2148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Evento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105739"/>
          </a:xfrm>
        </p:spPr>
        <p:txBody>
          <a:bodyPr/>
          <a:lstStyle/>
          <a:p>
            <a:pPr lvl="0"/>
            <a:r>
              <a:rPr lang="pt-BR" dirty="0" smtClean="0"/>
              <a:t>Dois tipos de </a:t>
            </a:r>
            <a:r>
              <a:rPr lang="pt-BR" dirty="0" smtClean="0">
                <a:solidFill>
                  <a:srgbClr val="FFFF00"/>
                </a:solidFill>
              </a:rPr>
              <a:t>ferramentas de monitoração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Ativas</a:t>
            </a:r>
            <a:r>
              <a:rPr lang="pt-BR" dirty="0" smtClean="0"/>
              <a:t>: Avaliam </a:t>
            </a:r>
            <a:r>
              <a:rPr lang="pt-BR" dirty="0" err="1" smtClean="0"/>
              <a:t>ICs</a:t>
            </a:r>
            <a:r>
              <a:rPr lang="pt-BR" dirty="0" smtClean="0"/>
              <a:t> </a:t>
            </a:r>
            <a:r>
              <a:rPr lang="pt-BR" dirty="0"/>
              <a:t>para determinar sua situação e disponibilidade. Qualquer exceção vai gerar um alerta que precisa ser comunicado à ferramenta ou à equipe apropriada para uma ação corretiva;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Passivas</a:t>
            </a:r>
            <a:r>
              <a:rPr lang="pt-BR" dirty="0" smtClean="0"/>
              <a:t>: Detectam e </a:t>
            </a:r>
            <a:r>
              <a:rPr lang="pt-BR" dirty="0"/>
              <a:t>correlacionam alertas operacionais ou comunicações geradas por </a:t>
            </a:r>
            <a:r>
              <a:rPr lang="pt-BR" dirty="0" err="1" smtClean="0"/>
              <a:t>ICs</a:t>
            </a:r>
            <a:r>
              <a:rPr lang="pt-BR" dirty="0" smtClean="0"/>
              <a:t>. </a:t>
            </a:r>
            <a:r>
              <a:rPr lang="pt-BR" dirty="0"/>
              <a:t>Este processo tem como objetivo proporcionar e fornecer entradas para muitos processos e atividades da Operação de Serviço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1704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Evento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967514"/>
          </a:xfrm>
        </p:spPr>
        <p:txBody>
          <a:bodyPr/>
          <a:lstStyle/>
          <a:p>
            <a:pPr lvl="0"/>
            <a:r>
              <a:rPr lang="pt-BR" dirty="0" smtClean="0"/>
              <a:t>Tipos de eventos:</a:t>
            </a:r>
          </a:p>
          <a:p>
            <a:pPr lvl="1"/>
            <a:r>
              <a:rPr lang="pt-BR" dirty="0" smtClean="0"/>
              <a:t>Indicam </a:t>
            </a:r>
            <a:r>
              <a:rPr lang="pt-BR" dirty="0"/>
              <a:t>uma operação </a:t>
            </a:r>
            <a:r>
              <a:rPr lang="pt-BR" dirty="0" smtClean="0">
                <a:solidFill>
                  <a:srgbClr val="FFFF00"/>
                </a:solidFill>
              </a:rPr>
              <a:t>normal</a:t>
            </a:r>
            <a:r>
              <a:rPr lang="pt-BR" dirty="0" smtClean="0"/>
              <a:t>: Indicam </a:t>
            </a:r>
            <a:r>
              <a:rPr lang="pt-BR" dirty="0"/>
              <a:t>que o serviço está funcionando;</a:t>
            </a:r>
          </a:p>
          <a:p>
            <a:pPr lvl="1"/>
            <a:r>
              <a:rPr lang="pt-BR" dirty="0" smtClean="0"/>
              <a:t>Indicam </a:t>
            </a:r>
            <a:r>
              <a:rPr lang="pt-BR" dirty="0"/>
              <a:t>uma operação </a:t>
            </a:r>
            <a:r>
              <a:rPr lang="pt-BR" dirty="0" smtClean="0">
                <a:solidFill>
                  <a:srgbClr val="FFFF00"/>
                </a:solidFill>
              </a:rPr>
              <a:t>anormal</a:t>
            </a:r>
            <a:r>
              <a:rPr lang="pt-BR" dirty="0" smtClean="0"/>
              <a:t>: Por </a:t>
            </a:r>
            <a:r>
              <a:rPr lang="pt-BR" dirty="0"/>
              <a:t>exemplo: o usuário tentou entrar na aplicação e não conseguiu, então um log é registrado com esta informação;</a:t>
            </a:r>
          </a:p>
          <a:p>
            <a:pPr lvl="1"/>
            <a:r>
              <a:rPr lang="pt-BR" dirty="0" smtClean="0"/>
              <a:t>Sinalizam </a:t>
            </a:r>
            <a:r>
              <a:rPr lang="pt-BR" dirty="0"/>
              <a:t>uma operação </a:t>
            </a:r>
            <a:r>
              <a:rPr lang="pt-BR" dirty="0">
                <a:solidFill>
                  <a:srgbClr val="FFFF00"/>
                </a:solidFill>
              </a:rPr>
              <a:t>não </a:t>
            </a:r>
            <a:r>
              <a:rPr lang="pt-BR" dirty="0" smtClean="0">
                <a:solidFill>
                  <a:srgbClr val="FFFF00"/>
                </a:solidFill>
              </a:rPr>
              <a:t>usual </a:t>
            </a:r>
            <a:r>
              <a:rPr lang="pt-BR" dirty="0" smtClean="0"/>
              <a:t>mas </a:t>
            </a:r>
            <a:r>
              <a:rPr lang="pt-BR" dirty="0"/>
              <a:t>que não é </a:t>
            </a:r>
            <a:r>
              <a:rPr lang="pt-BR" dirty="0" smtClean="0"/>
              <a:t>excepcional: </a:t>
            </a:r>
            <a:r>
              <a:rPr lang="pt-BR" dirty="0"/>
              <a:t>Eles fornecem uma indicação de que a situação requer um pouco mais de supervisão. Por exemplo: a memória do serviço está 5% acima do nível mais alto aceitável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5324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Evento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804118"/>
          </a:xfrm>
        </p:spPr>
        <p:txBody>
          <a:bodyPr/>
          <a:lstStyle/>
          <a:p>
            <a:pPr lvl="0"/>
            <a:r>
              <a:rPr lang="pt-BR" dirty="0" smtClean="0"/>
              <a:t>Classificação de eventos: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Informativo</a:t>
            </a:r>
            <a:r>
              <a:rPr lang="pt-BR" dirty="0"/>
              <a:t> (</a:t>
            </a:r>
            <a:r>
              <a:rPr lang="pt-BR" i="1" dirty="0" err="1"/>
              <a:t>Informational</a:t>
            </a:r>
            <a:r>
              <a:rPr lang="pt-BR" dirty="0"/>
              <a:t>): O usuário </a:t>
            </a:r>
            <a:r>
              <a:rPr lang="pt-BR" dirty="0" err="1"/>
              <a:t>logou-se</a:t>
            </a:r>
            <a:r>
              <a:rPr lang="pt-BR" dirty="0"/>
              <a:t> na aplicação; O </a:t>
            </a:r>
            <a:r>
              <a:rPr lang="pt-BR" i="1" dirty="0" err="1"/>
              <a:t>job</a:t>
            </a:r>
            <a:r>
              <a:rPr lang="pt-BR" dirty="0"/>
              <a:t> agendado foi executado;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Alerta</a:t>
            </a:r>
            <a:r>
              <a:rPr lang="pt-BR" dirty="0"/>
              <a:t> (</a:t>
            </a:r>
            <a:r>
              <a:rPr lang="pt-BR" i="1" dirty="0" err="1"/>
              <a:t>Warning</a:t>
            </a:r>
            <a:r>
              <a:rPr lang="pt-BR" i="1" dirty="0"/>
              <a:t>/</a:t>
            </a:r>
            <a:r>
              <a:rPr lang="pt-BR" i="1" dirty="0" err="1"/>
              <a:t>Alert</a:t>
            </a:r>
            <a:r>
              <a:rPr lang="pt-BR" dirty="0"/>
              <a:t>): O tempo de transação está 15% maior que o normal; A utilização da memória está 10% acima do aceitável;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Exceção</a:t>
            </a:r>
            <a:r>
              <a:rPr lang="pt-BR" dirty="0"/>
              <a:t> (</a:t>
            </a:r>
            <a:r>
              <a:rPr lang="pt-BR" i="1" dirty="0" err="1"/>
              <a:t>Exception</a:t>
            </a:r>
            <a:r>
              <a:rPr lang="pt-BR" dirty="0"/>
              <a:t>): O software de coleta identificou um software não autorizado no PC</a:t>
            </a:r>
            <a:r>
              <a:rPr lang="pt-BR" dirty="0" smtClean="0"/>
              <a:t>. Ocorreu uma situação não usual no processo.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28439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Evento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06" y="1340768"/>
            <a:ext cx="8159988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11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Evento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807470"/>
          </a:xfrm>
        </p:spPr>
        <p:txBody>
          <a:bodyPr/>
          <a:lstStyle/>
          <a:p>
            <a:r>
              <a:rPr lang="pt-BR" dirty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Delegadas às funções de TI</a:t>
            </a:r>
            <a:r>
              <a:rPr lang="pt-BR" dirty="0" smtClean="0"/>
              <a:t>: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Central de Serviço</a:t>
            </a:r>
            <a:r>
              <a:rPr lang="pt-BR" dirty="0"/>
              <a:t>: </a:t>
            </a:r>
            <a:r>
              <a:rPr lang="pt-BR" sz="2400" dirty="0"/>
              <a:t>Comunica as informações para quem for necessário; investiga e resolve eventos - escala para o grupo de operações apropriado;</a:t>
            </a:r>
            <a:endParaRPr lang="pt-BR" dirty="0"/>
          </a:p>
          <a:p>
            <a:pPr lvl="1"/>
            <a:r>
              <a:rPr lang="pt-BR" dirty="0">
                <a:solidFill>
                  <a:srgbClr val="FFFF00"/>
                </a:solidFill>
              </a:rPr>
              <a:t>Desenho de Serviço</a:t>
            </a:r>
            <a:r>
              <a:rPr lang="pt-BR" dirty="0"/>
              <a:t>: </a:t>
            </a:r>
            <a:r>
              <a:rPr lang="pt-BR" sz="2400" dirty="0"/>
              <a:t>Classifica e define mecanismos de correlações e auto respostas;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Transição de Serviço</a:t>
            </a:r>
            <a:r>
              <a:rPr lang="pt-BR" dirty="0"/>
              <a:t>: </a:t>
            </a:r>
            <a:r>
              <a:rPr lang="pt-BR" sz="2400" dirty="0"/>
              <a:t>Assegura o funcionamento apropriado;</a:t>
            </a:r>
            <a:endParaRPr lang="pt-BR" sz="3200" dirty="0"/>
          </a:p>
          <a:p>
            <a:pPr lvl="1"/>
            <a:r>
              <a:rPr lang="pt-BR" dirty="0">
                <a:solidFill>
                  <a:srgbClr val="FFFF00"/>
                </a:solidFill>
              </a:rPr>
              <a:t>Operação de Serviço</a:t>
            </a:r>
            <a:r>
              <a:rPr lang="pt-BR" dirty="0"/>
              <a:t>: </a:t>
            </a:r>
            <a:r>
              <a:rPr lang="pt-BR" sz="2400" dirty="0"/>
              <a:t>Executa o Gerenciamento de Eventos para os sistemas que estão sob os seus controles;</a:t>
            </a:r>
            <a:endParaRPr lang="pt-BR" dirty="0"/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de Aplicações e Técnico</a:t>
            </a:r>
            <a:r>
              <a:rPr lang="pt-BR" dirty="0"/>
              <a:t>: </a:t>
            </a:r>
            <a:r>
              <a:rPr lang="pt-BR" sz="2400" dirty="0"/>
              <a:t>São envolvidos em eventos </a:t>
            </a:r>
            <a:r>
              <a:rPr lang="pt-BR" sz="2400" dirty="0" smtClean="0"/>
              <a:t>relacionados.</a:t>
            </a:r>
            <a:endParaRPr lang="pt-BR" sz="5600" dirty="0"/>
          </a:p>
        </p:txBody>
      </p:sp>
    </p:spTree>
    <p:extLst>
      <p:ext uri="{BB962C8B-B14F-4D97-AF65-F5344CB8AC3E}">
        <p14:creationId xmlns:p14="http://schemas.microsoft.com/office/powerpoint/2010/main" val="9258670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13078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Processos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</a:t>
            </a:r>
            <a:endParaRPr lang="pt-BR" dirty="0" smtClean="0">
              <a:solidFill>
                <a:srgbClr val="FFFFFF"/>
              </a:solidFill>
            </a:endParaRP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Incidente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Evento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Cumprimento de Requisição</a:t>
            </a:r>
            <a:r>
              <a:rPr lang="pt-BR" dirty="0"/>
              <a:t>;</a:t>
            </a:r>
          </a:p>
          <a:p>
            <a:pPr lvl="1"/>
            <a:r>
              <a:rPr lang="pt-BR" dirty="0" smtClean="0"/>
              <a:t>Gerenciamento </a:t>
            </a:r>
            <a:r>
              <a:rPr lang="pt-BR" dirty="0"/>
              <a:t>de Problema;</a:t>
            </a:r>
          </a:p>
          <a:p>
            <a:pPr lvl="1"/>
            <a:r>
              <a:rPr lang="pt-BR" dirty="0" smtClean="0"/>
              <a:t>Gerenciamento </a:t>
            </a:r>
            <a:r>
              <a:rPr lang="pt-BR" dirty="0"/>
              <a:t>de </a:t>
            </a:r>
            <a:r>
              <a:rPr lang="pt-BR" dirty="0" smtClean="0"/>
              <a:t>Acesso.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1661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Cumprim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 de Requisição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45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Po</a:t>
            </a:r>
            <a:r>
              <a:rPr lang="pt-BR" dirty="0" smtClean="0"/>
              <a:t>dem ser</a:t>
            </a:r>
            <a:r>
              <a:rPr lang="pt-BR" dirty="0"/>
              <a:t>: uma requisição para mudar uma senha, instalar um software em uma estação de trabalho, realocar alguns itens do equipamento de desktop ou apenas uma pergunta requisitando uma </a:t>
            </a:r>
            <a:r>
              <a:rPr lang="pt-BR" dirty="0" smtClean="0"/>
              <a:t>informação;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Pela escala</a:t>
            </a:r>
            <a:r>
              <a:rPr lang="pt-BR" dirty="0"/>
              <a:t>, pela natureza de frequência e baixo risco, este tipo de solicitação pode ser tratado por um processo </a:t>
            </a:r>
            <a:r>
              <a:rPr lang="pt-BR" dirty="0" smtClean="0"/>
              <a:t>separado </a:t>
            </a:r>
            <a:r>
              <a:rPr lang="pt-BR" dirty="0"/>
              <a:t>em vez de congestionar os processos de </a:t>
            </a:r>
            <a:r>
              <a:rPr lang="pt-BR" dirty="0" smtClean="0"/>
              <a:t>Ger. </a:t>
            </a:r>
            <a:r>
              <a:rPr lang="pt-BR" dirty="0"/>
              <a:t>de Incidente e </a:t>
            </a:r>
            <a:r>
              <a:rPr lang="pt-BR" dirty="0" smtClean="0"/>
              <a:t>Ger. </a:t>
            </a:r>
            <a:r>
              <a:rPr lang="pt-BR" dirty="0"/>
              <a:t>de </a:t>
            </a:r>
            <a:r>
              <a:rPr lang="pt-BR" dirty="0" smtClean="0"/>
              <a:t>Mudança.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371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Cumprim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 de Requisição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59737"/>
          </a:xfrm>
        </p:spPr>
        <p:txBody>
          <a:bodyPr/>
          <a:lstStyle/>
          <a:p>
            <a:r>
              <a:rPr lang="pt-BR" dirty="0"/>
              <a:t>A propriedade do Cumprimento de Requisição fica com a Central de Serviço, que monitora, escala, despacha e frequentemente preenche as requisições dos usuários. </a:t>
            </a:r>
          </a:p>
          <a:p>
            <a:pPr lvl="1"/>
            <a:r>
              <a:rPr lang="pt-BR" dirty="0"/>
              <a:t>As equipes de Central de Serviço e do Gerenciamento de Incidente irão lidar com as requisições de serviço;</a:t>
            </a:r>
          </a:p>
          <a:p>
            <a:pPr lvl="1"/>
            <a:r>
              <a:rPr lang="pt-BR" dirty="0"/>
              <a:t>O preenchimento eventual de requisições pode ser feito pelos times de Operação de Serviço ou seus departamentos, e/ou por fornecedores externos como </a:t>
            </a:r>
            <a:r>
              <a:rPr lang="pt-BR" dirty="0" smtClean="0"/>
              <a:t>apropriado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39034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13078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Processos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</a:t>
            </a:r>
            <a:endParaRPr lang="pt-BR" dirty="0" smtClean="0">
              <a:solidFill>
                <a:srgbClr val="FFFFFF"/>
              </a:solidFill>
            </a:endParaRP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Incidente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Evento</a:t>
            </a:r>
            <a:r>
              <a:rPr lang="pt-BR" dirty="0"/>
              <a:t>;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Cumprimento </a:t>
            </a:r>
            <a:r>
              <a:rPr lang="pt-BR" dirty="0">
                <a:solidFill>
                  <a:schemeClr val="accent2"/>
                </a:solidFill>
              </a:rPr>
              <a:t>de Requisição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</a:t>
            </a:r>
            <a:r>
              <a:rPr lang="pt-BR" dirty="0" smtClean="0">
                <a:solidFill>
                  <a:srgbClr val="FFFF00"/>
                </a:solidFill>
              </a:rPr>
              <a:t>de Problema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/>
              <a:t>Gerenciamento de </a:t>
            </a:r>
            <a:r>
              <a:rPr lang="pt-BR" dirty="0" smtClean="0"/>
              <a:t>Acesso.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2954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64374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Mantém o serviço em operação;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É a fase mais prolongada do ciclo de vida, pois mantém o serviço até que este perca utilidade;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Engloba processos e funções operacionais, diferente das fases anteriores que são estratégicas e táticas.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13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Problema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76692"/>
          </a:xfrm>
        </p:spPr>
        <p:txBody>
          <a:bodyPr/>
          <a:lstStyle/>
          <a:p>
            <a:r>
              <a:rPr lang="pt-BR" dirty="0" smtClean="0"/>
              <a:t>Tem a </a:t>
            </a:r>
            <a:r>
              <a:rPr lang="pt-BR" dirty="0"/>
              <a:t>intenção de encontrar erros conhecidos na infraestrutura de TI. Tudo que se faz neste processo é focado em: </a:t>
            </a:r>
          </a:p>
          <a:p>
            <a:pPr lvl="1"/>
            <a:r>
              <a:rPr lang="pt-BR" dirty="0"/>
              <a:t>Encontrar qual é o erro conhecido (controle de problema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diagnóstico);</a:t>
            </a:r>
          </a:p>
          <a:p>
            <a:pPr lvl="1"/>
            <a:r>
              <a:rPr lang="pt-BR" dirty="0"/>
              <a:t>Identificar soluções alternativas para a remoção do erro conhecido (controle de erro);</a:t>
            </a:r>
          </a:p>
          <a:p>
            <a:pPr lvl="1"/>
            <a:r>
              <a:rPr lang="pt-BR" dirty="0"/>
              <a:t>Emitir uma requisição de mudança para requisitar que a supressão ocorra;</a:t>
            </a:r>
          </a:p>
          <a:p>
            <a:pPr lvl="1"/>
            <a:r>
              <a:rPr lang="pt-BR" dirty="0"/>
              <a:t>Depois que mudança é feita, checar se o erro conhecido foi removido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2177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Problema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0471"/>
          </a:xfrm>
        </p:spPr>
        <p:txBody>
          <a:bodyPr/>
          <a:lstStyle/>
          <a:p>
            <a:r>
              <a:rPr lang="pt-BR" dirty="0"/>
              <a:t>O objetivo primário do processo é evitar que problemas e incidentes resultantes aconteçam, eliminar incidentes recorrentes e minimizar o impacto de incidentes que não podem ser </a:t>
            </a:r>
            <a:r>
              <a:rPr lang="pt-BR" dirty="0" smtClean="0"/>
              <a:t>evitados;</a:t>
            </a:r>
          </a:p>
          <a:p>
            <a:r>
              <a:rPr lang="pt-BR" dirty="0" smtClean="0"/>
              <a:t>Mantém informações </a:t>
            </a:r>
            <a:r>
              <a:rPr lang="pt-BR" dirty="0"/>
              <a:t>sobre problemas e resoluções, e soluções de contornos apropriadas para que a organização seja capaz de, com o tempo, reduzir o número de impacto de incidentes.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8670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Problema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967514"/>
          </a:xfrm>
        </p:spPr>
        <p:txBody>
          <a:bodyPr/>
          <a:lstStyle/>
          <a:p>
            <a:r>
              <a:rPr lang="pt-BR" dirty="0" smtClean="0"/>
              <a:t>Ger. de </a:t>
            </a:r>
            <a:r>
              <a:rPr lang="pt-BR" dirty="0"/>
              <a:t>Incidente </a:t>
            </a:r>
            <a:r>
              <a:rPr lang="pt-BR" dirty="0" smtClean="0"/>
              <a:t>X Ger. de </a:t>
            </a:r>
            <a:r>
              <a:rPr lang="pt-BR" dirty="0"/>
              <a:t>Problema: </a:t>
            </a:r>
          </a:p>
          <a:p>
            <a:pPr lvl="1"/>
            <a:r>
              <a:rPr lang="pt-BR" dirty="0"/>
              <a:t>O </a:t>
            </a:r>
            <a:r>
              <a:rPr lang="pt-BR" dirty="0" smtClean="0"/>
              <a:t>Ger. de </a:t>
            </a:r>
            <a:r>
              <a:rPr lang="pt-BR" dirty="0"/>
              <a:t>Incidente foca a recuperação rápida do serviço. Para tanto, será necessário utilizar soluções de contorno disponíveis na base de erros conhecidos;</a:t>
            </a:r>
          </a:p>
          <a:p>
            <a:pPr lvl="1"/>
            <a:r>
              <a:rPr lang="pt-BR" dirty="0"/>
              <a:t>O </a:t>
            </a:r>
            <a:r>
              <a:rPr lang="pt-BR" dirty="0" smtClean="0"/>
              <a:t>Ger. de </a:t>
            </a:r>
            <a:r>
              <a:rPr lang="pt-BR" dirty="0"/>
              <a:t>Incidente não faz a investigação estruturada a fim de encontrar a verdadeira causa-raiz do incidente;</a:t>
            </a:r>
          </a:p>
          <a:p>
            <a:pPr lvl="1"/>
            <a:r>
              <a:rPr lang="pt-BR" dirty="0"/>
              <a:t>O </a:t>
            </a:r>
            <a:r>
              <a:rPr lang="pt-BR" dirty="0" smtClean="0"/>
              <a:t>Ger. de </a:t>
            </a:r>
            <a:r>
              <a:rPr lang="pt-BR" dirty="0"/>
              <a:t>Problema foca a identificação da causa-raiz do problema e o desenvolvimento de uma proposta para remover definitivamente o erro da infraestrutura.</a:t>
            </a:r>
          </a:p>
        </p:txBody>
      </p:sp>
    </p:spTree>
    <p:extLst>
      <p:ext uri="{BB962C8B-B14F-4D97-AF65-F5344CB8AC3E}">
        <p14:creationId xmlns:p14="http://schemas.microsoft.com/office/powerpoint/2010/main" val="38841843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Problema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912114"/>
          </a:xfrm>
        </p:spPr>
        <p:txBody>
          <a:bodyPr/>
          <a:lstStyle/>
          <a:p>
            <a:r>
              <a:rPr lang="pt-BR" dirty="0" smtClean="0"/>
              <a:t>Atividades </a:t>
            </a:r>
            <a:r>
              <a:rPr lang="pt-BR" dirty="0"/>
              <a:t>do G</a:t>
            </a:r>
            <a:r>
              <a:rPr lang="pt-BR" dirty="0" smtClean="0"/>
              <a:t>er. de </a:t>
            </a:r>
            <a:r>
              <a:rPr lang="pt-BR" dirty="0"/>
              <a:t>Problema </a:t>
            </a:r>
            <a:r>
              <a:rPr lang="pt-BR" dirty="0" smtClean="0"/>
              <a:t>reativo:</a:t>
            </a:r>
            <a:endParaRPr lang="pt-BR" dirty="0"/>
          </a:p>
          <a:p>
            <a:pPr lvl="1"/>
            <a:r>
              <a:rPr lang="pt-BR" sz="2400" dirty="0"/>
              <a:t>Identificação;</a:t>
            </a:r>
          </a:p>
          <a:p>
            <a:pPr lvl="1"/>
            <a:r>
              <a:rPr lang="pt-BR" sz="2400" dirty="0"/>
              <a:t>Registro;</a:t>
            </a:r>
          </a:p>
          <a:p>
            <a:pPr lvl="1"/>
            <a:r>
              <a:rPr lang="pt-BR" sz="2400" dirty="0"/>
              <a:t>Categorização;</a:t>
            </a:r>
          </a:p>
          <a:p>
            <a:pPr lvl="1"/>
            <a:r>
              <a:rPr lang="pt-BR" sz="2400" dirty="0"/>
              <a:t>Priorização;</a:t>
            </a:r>
          </a:p>
          <a:p>
            <a:pPr lvl="1"/>
            <a:r>
              <a:rPr lang="pt-BR" sz="2400" dirty="0"/>
              <a:t>Investigação e diagnóstico;</a:t>
            </a:r>
          </a:p>
          <a:p>
            <a:pPr lvl="1"/>
            <a:r>
              <a:rPr lang="pt-BR" sz="2400" dirty="0"/>
              <a:t>Decisão sobre a solução de contorno;</a:t>
            </a:r>
          </a:p>
          <a:p>
            <a:pPr lvl="1"/>
            <a:r>
              <a:rPr lang="pt-BR" sz="2400" dirty="0"/>
              <a:t>Identificação de erros conhecidos;</a:t>
            </a:r>
          </a:p>
          <a:p>
            <a:pPr lvl="1"/>
            <a:r>
              <a:rPr lang="pt-BR" sz="2400" dirty="0"/>
              <a:t>Resolução;</a:t>
            </a:r>
          </a:p>
          <a:p>
            <a:pPr lvl="1"/>
            <a:r>
              <a:rPr lang="pt-BR" sz="2400" dirty="0"/>
              <a:t>Conclusão;</a:t>
            </a:r>
          </a:p>
          <a:p>
            <a:pPr lvl="1"/>
            <a:r>
              <a:rPr lang="pt-BR" sz="2400" dirty="0"/>
              <a:t>Revisão;</a:t>
            </a:r>
          </a:p>
          <a:p>
            <a:pPr lvl="1"/>
            <a:r>
              <a:rPr lang="pt-BR" sz="2400" dirty="0"/>
              <a:t>Correção de erros identificados.</a:t>
            </a:r>
          </a:p>
        </p:txBody>
      </p:sp>
    </p:spTree>
    <p:extLst>
      <p:ext uri="{BB962C8B-B14F-4D97-AF65-F5344CB8AC3E}">
        <p14:creationId xmlns:p14="http://schemas.microsoft.com/office/powerpoint/2010/main" val="772005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Problema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998291"/>
          </a:xfrm>
        </p:spPr>
        <p:txBody>
          <a:bodyPr/>
          <a:lstStyle/>
          <a:p>
            <a:r>
              <a:rPr lang="pt-BR" dirty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Problema</a:t>
            </a:r>
            <a:r>
              <a:rPr lang="pt-BR" dirty="0" smtClean="0"/>
              <a:t> e </a:t>
            </a:r>
            <a:r>
              <a:rPr lang="pt-BR" dirty="0" err="1" smtClean="0">
                <a:solidFill>
                  <a:srgbClr val="FFFF00"/>
                </a:solidFill>
              </a:rPr>
              <a:t>GRPs</a:t>
            </a:r>
            <a:r>
              <a:rPr lang="pt-BR" dirty="0" smtClean="0"/>
              <a:t>:</a:t>
            </a:r>
          </a:p>
          <a:p>
            <a:pPr lvl="1"/>
            <a:r>
              <a:rPr lang="pt-BR" sz="2400" dirty="0"/>
              <a:t>Acompanhar os </a:t>
            </a:r>
            <a:r>
              <a:rPr lang="pt-BR" sz="2400" dirty="0" smtClean="0"/>
              <a:t>Grupos de Resolução de Problemas (GRP) para </a:t>
            </a:r>
            <a:r>
              <a:rPr lang="pt-BR" sz="2400" dirty="0"/>
              <a:t>assegurar que eles cumpram a resolução dos problemas dentro das metas do </a:t>
            </a:r>
            <a:r>
              <a:rPr lang="pt-BR" sz="2400" dirty="0" smtClean="0"/>
              <a:t>ANS;</a:t>
            </a:r>
            <a:endParaRPr lang="pt-BR" sz="2400" dirty="0"/>
          </a:p>
          <a:p>
            <a:pPr lvl="1"/>
            <a:r>
              <a:rPr lang="pt-BR" sz="2400" dirty="0"/>
              <a:t>Propriedade e proteção do banco de dados de erros conhecidos;</a:t>
            </a:r>
          </a:p>
          <a:p>
            <a:pPr lvl="1"/>
            <a:r>
              <a:rPr lang="pt-BR" sz="2400" dirty="0"/>
              <a:t>Controlar o registro de todos os erros conhecidos;</a:t>
            </a:r>
          </a:p>
          <a:p>
            <a:pPr lvl="1"/>
            <a:r>
              <a:rPr lang="pt-BR" sz="2400" dirty="0"/>
              <a:t>Acompanhar o fechamento formal de todos os registros de problemas;</a:t>
            </a:r>
          </a:p>
          <a:p>
            <a:pPr lvl="1"/>
            <a:r>
              <a:rPr lang="pt-BR" sz="2400" dirty="0"/>
              <a:t>Organizar, conduzir, documentar e acompanhar todas as atividades de revisão</a:t>
            </a:r>
            <a:r>
              <a:rPr lang="pt-BR" sz="2400" dirty="0" smtClean="0"/>
              <a:t>.</a:t>
            </a:r>
          </a:p>
          <a:p>
            <a:r>
              <a:rPr lang="pt-BR" sz="2800" dirty="0" err="1" smtClean="0">
                <a:solidFill>
                  <a:srgbClr val="FFFF00"/>
                </a:solidFill>
              </a:rPr>
              <a:t>GRPs</a:t>
            </a:r>
            <a:r>
              <a:rPr lang="pt-BR" sz="2800" dirty="0" smtClean="0"/>
              <a:t>: Podem ser grupos de suporte mais técnicos ou fornecedores externos.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03582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13078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Processos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</a:t>
            </a:r>
            <a:endParaRPr lang="pt-BR" dirty="0" smtClean="0">
              <a:solidFill>
                <a:srgbClr val="FFFFFF"/>
              </a:solidFill>
            </a:endParaRP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Incidente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Evento</a:t>
            </a:r>
            <a:r>
              <a:rPr lang="pt-BR" dirty="0"/>
              <a:t>;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Cumprimento </a:t>
            </a:r>
            <a:r>
              <a:rPr lang="pt-BR" dirty="0">
                <a:solidFill>
                  <a:schemeClr val="accent2"/>
                </a:solidFill>
              </a:rPr>
              <a:t>de </a:t>
            </a:r>
            <a:r>
              <a:rPr lang="pt-BR" dirty="0" smtClean="0">
                <a:solidFill>
                  <a:schemeClr val="accent2"/>
                </a:solidFill>
              </a:rPr>
              <a:t>Requisição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Problema</a:t>
            </a:r>
            <a:r>
              <a:rPr lang="pt-BR" dirty="0"/>
              <a:t>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</a:t>
            </a:r>
            <a:r>
              <a:rPr lang="pt-BR" dirty="0">
                <a:solidFill>
                  <a:srgbClr val="FFFF00"/>
                </a:solidFill>
              </a:rPr>
              <a:t>de </a:t>
            </a:r>
            <a:r>
              <a:rPr lang="pt-BR" dirty="0" smtClean="0">
                <a:solidFill>
                  <a:srgbClr val="FFFF00"/>
                </a:solidFill>
              </a:rPr>
              <a:t>Acesso</a:t>
            </a:r>
            <a:r>
              <a:rPr lang="pt-BR" dirty="0" smtClean="0"/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182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3716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Irá ajudar </a:t>
            </a:r>
            <a:r>
              <a:rPr lang="pt-BR" dirty="0"/>
              <a:t>a organização a manter a confidencialidade das suas informações de uma forma mais </a:t>
            </a:r>
            <a:r>
              <a:rPr lang="pt-BR" dirty="0" smtClean="0"/>
              <a:t>efetiva;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 </a:t>
            </a:r>
            <a:r>
              <a:rPr lang="pt-BR" dirty="0"/>
              <a:t>Gerenciamento da Segurança da Informação que vimos na fase de Desenho de Serviço define as políticas de segurança, enquanto o Gerenciamento de Acesso executa o que foi definido a partir destas </a:t>
            </a:r>
            <a:r>
              <a:rPr lang="pt-BR" dirty="0" smtClean="0"/>
              <a:t>políticas;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É </a:t>
            </a:r>
            <a:r>
              <a:rPr lang="pt-BR" dirty="0"/>
              <a:t>a parte operacional da segurança da </a:t>
            </a:r>
            <a:r>
              <a:rPr lang="pt-BR" dirty="0" smtClean="0"/>
              <a:t>informação.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618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9515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Acesso;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Identidade;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Direitos;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dos grupos de serviços;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de diretório.</a:t>
            </a:r>
          </a:p>
        </p:txBody>
      </p:sp>
    </p:spTree>
    <p:extLst>
      <p:ext uri="{BB962C8B-B14F-4D97-AF65-F5344CB8AC3E}">
        <p14:creationId xmlns:p14="http://schemas.microsoft.com/office/powerpoint/2010/main" val="42071542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9515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Acesso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Identidade;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Direitos;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dos grupos de serviços;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de diretório.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42120" y="3068960"/>
            <a:ext cx="7920880" cy="1440160"/>
          </a:xfrm>
          <a:prstGeom prst="wedgeRoundRectCallout">
            <a:avLst>
              <a:gd name="adj1" fmla="val -45448"/>
              <a:gd name="adj2" fmla="val -1053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É o </a:t>
            </a:r>
            <a:r>
              <a:rPr lang="pt-BR" sz="2400" dirty="0"/>
              <a:t>nível que estende a funcionalidade ou dados que um usuário pode </a:t>
            </a:r>
            <a:r>
              <a:rPr lang="pt-BR" sz="2400" dirty="0" smtClean="0"/>
              <a:t>usar.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002650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9515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Acesso;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Identidade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Direitos;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dos grupos de serviços;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de diretório.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70720" y="3586624"/>
            <a:ext cx="7920880" cy="1440160"/>
          </a:xfrm>
          <a:prstGeom prst="wedgeRoundRectCallout">
            <a:avLst>
              <a:gd name="adj1" fmla="val -45448"/>
              <a:gd name="adj2" fmla="val -1053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Informação ÚNICA que </a:t>
            </a:r>
            <a:r>
              <a:rPr lang="pt-BR" sz="2400" dirty="0"/>
              <a:t>distingue um indivíduo, verifica o status. Exemplo: o nome do </a:t>
            </a:r>
            <a:r>
              <a:rPr lang="pt-BR" sz="2400" i="1" dirty="0" err="1"/>
              <a:t>login</a:t>
            </a:r>
            <a:r>
              <a:rPr lang="pt-BR" sz="2400" dirty="0"/>
              <a:t> de acesso à rede</a:t>
            </a:r>
          </a:p>
        </p:txBody>
      </p:sp>
    </p:spTree>
    <p:extLst>
      <p:ext uri="{BB962C8B-B14F-4D97-AF65-F5344CB8AC3E}">
        <p14:creationId xmlns:p14="http://schemas.microsoft.com/office/powerpoint/2010/main" val="40607812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7518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Objetivos:</a:t>
            </a:r>
          </a:p>
          <a:p>
            <a:pPr lvl="1"/>
            <a:r>
              <a:rPr lang="pt-BR" dirty="0"/>
              <a:t>Entregar e suportar os serviços com eficiência e eficácia;</a:t>
            </a:r>
          </a:p>
          <a:p>
            <a:pPr lvl="1"/>
            <a:r>
              <a:rPr lang="pt-BR" dirty="0"/>
              <a:t>Assegurar que o valor está sendo entregue aos clientes através dos serviços oferecidos;</a:t>
            </a:r>
          </a:p>
          <a:p>
            <a:pPr lvl="1"/>
            <a:r>
              <a:rPr lang="pt-BR" dirty="0"/>
              <a:t>Realizar a estratégia através da Operação de Serviço;</a:t>
            </a:r>
          </a:p>
          <a:p>
            <a:pPr lvl="1"/>
            <a:r>
              <a:rPr lang="pt-BR" dirty="0"/>
              <a:t>Manter </a:t>
            </a:r>
            <a:r>
              <a:rPr lang="pt-BR" dirty="0" smtClean="0"/>
              <a:t>a estabilidade </a:t>
            </a:r>
            <a:r>
              <a:rPr lang="pt-BR" dirty="0"/>
              <a:t>e adaptar-se às mudanças no negócio e no ambiente tecnológico;</a:t>
            </a:r>
          </a:p>
          <a:p>
            <a:pPr lvl="1"/>
            <a:r>
              <a:rPr lang="pt-BR" dirty="0"/>
              <a:t>Implantar processos que facilitem a operação do serviço no dia-a-dia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056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9515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Acesso;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Identidade;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Direitos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dos grupos de serviços;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de diretório.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42120" y="4005064"/>
            <a:ext cx="7920880" cy="1440160"/>
          </a:xfrm>
          <a:prstGeom prst="wedgeRoundRectCallout">
            <a:avLst>
              <a:gd name="adj1" fmla="val -45448"/>
              <a:gd name="adj2" fmla="val -1053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Configurações atuais </a:t>
            </a:r>
            <a:r>
              <a:rPr lang="pt-BR" sz="2400" dirty="0"/>
              <a:t>que permitem o acesso dos usuários. Também conhecido como </a:t>
            </a:r>
            <a:r>
              <a:rPr lang="pt-BR" sz="2400" dirty="0" smtClean="0"/>
              <a:t>“privilégios”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27804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9515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Acesso;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Identidade;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Direitos;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Serviços dos grupos de serviços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de diretório.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42120" y="4581128"/>
            <a:ext cx="7920880" cy="1584176"/>
          </a:xfrm>
          <a:prstGeom prst="wedgeRoundRectCallout">
            <a:avLst>
              <a:gd name="adj1" fmla="val -45448"/>
              <a:gd name="adj2" fmla="val -1053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Acesso a </a:t>
            </a:r>
            <a:r>
              <a:rPr lang="pt-BR" sz="2400" dirty="0"/>
              <a:t>um conjunto de serviços ou grupos de usuários, mas não o acesso separado aos serviços. É convencional criar-se um perfil-padrão (ou grupo) e associar usuários a este perfil. </a:t>
            </a:r>
          </a:p>
        </p:txBody>
      </p:sp>
    </p:spTree>
    <p:extLst>
      <p:ext uri="{BB962C8B-B14F-4D97-AF65-F5344CB8AC3E}">
        <p14:creationId xmlns:p14="http://schemas.microsoft.com/office/powerpoint/2010/main" val="17248279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9515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Acesso;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Identidade;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Direitos;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Serviços dos grupos de serviços;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Serviços de diretório</a:t>
            </a:r>
            <a:r>
              <a:rPr lang="pt-BR" dirty="0" smtClean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42120" y="5085184"/>
            <a:ext cx="7920880" cy="1630065"/>
          </a:xfrm>
          <a:prstGeom prst="wedgeRoundRectCallout">
            <a:avLst>
              <a:gd name="adj1" fmla="val -45448"/>
              <a:gd name="adj2" fmla="val -1053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Refere-se a </a:t>
            </a:r>
            <a:r>
              <a:rPr lang="pt-BR" sz="2400" dirty="0"/>
              <a:t>uma ferramenta que permite gerenciar acessos e direitos. Por exemplo: a plataforma de servidores </a:t>
            </a:r>
            <a:r>
              <a:rPr lang="pt-BR" sz="2400" i="1" dirty="0"/>
              <a:t>Microsoft</a:t>
            </a:r>
            <a:r>
              <a:rPr lang="pt-BR" sz="2400" dirty="0"/>
              <a:t> oferece um serviço chamado </a:t>
            </a:r>
            <a:r>
              <a:rPr lang="pt-BR" sz="2400" i="1" dirty="0"/>
              <a:t>Active </a:t>
            </a:r>
            <a:r>
              <a:rPr lang="pt-BR" sz="2400" i="1" dirty="0" err="1"/>
              <a:t>Directory</a:t>
            </a:r>
            <a:r>
              <a:rPr lang="pt-BR" sz="2400" dirty="0"/>
              <a:t> que cadastra todos os usuários da </a:t>
            </a:r>
            <a:r>
              <a:rPr lang="pt-BR" sz="2400" dirty="0" smtClean="0"/>
              <a:t>rede.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46123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13078"/>
          </a:xfrm>
        </p:spPr>
        <p:txBody>
          <a:bodyPr/>
          <a:lstStyle/>
          <a:p>
            <a:r>
              <a:rPr lang="pt-BR" dirty="0" smtClean="0"/>
              <a:t>Atividades:</a:t>
            </a:r>
          </a:p>
          <a:p>
            <a:pPr lvl="1"/>
            <a:r>
              <a:rPr lang="pt-BR" dirty="0" smtClean="0"/>
              <a:t>Verifica </a:t>
            </a:r>
            <a:r>
              <a:rPr lang="pt-BR" dirty="0"/>
              <a:t>da legitimidade das </a:t>
            </a:r>
            <a:r>
              <a:rPr lang="pt-BR" dirty="0" smtClean="0"/>
              <a:t>requisições;</a:t>
            </a:r>
            <a:endParaRPr lang="pt-BR" dirty="0"/>
          </a:p>
          <a:p>
            <a:pPr lvl="1"/>
            <a:r>
              <a:rPr lang="pt-BR" dirty="0"/>
              <a:t>Fornece os </a:t>
            </a:r>
            <a:r>
              <a:rPr lang="pt-BR" dirty="0" smtClean="0"/>
              <a:t>direitos;</a:t>
            </a:r>
            <a:endParaRPr lang="pt-BR" dirty="0"/>
          </a:p>
          <a:p>
            <a:pPr lvl="1"/>
            <a:r>
              <a:rPr lang="pt-BR" dirty="0"/>
              <a:t>Monitora o status de </a:t>
            </a:r>
            <a:r>
              <a:rPr lang="pt-BR" dirty="0" smtClean="0"/>
              <a:t>Identidade;</a:t>
            </a:r>
            <a:endParaRPr lang="pt-BR" dirty="0"/>
          </a:p>
          <a:p>
            <a:pPr lvl="1"/>
            <a:r>
              <a:rPr lang="pt-BR" dirty="0"/>
              <a:t>Registra e monitora </a:t>
            </a:r>
            <a:r>
              <a:rPr lang="pt-BR" dirty="0" smtClean="0"/>
              <a:t>acesso;</a:t>
            </a:r>
            <a:endParaRPr lang="pt-BR" dirty="0"/>
          </a:p>
          <a:p>
            <a:pPr lvl="1"/>
            <a:r>
              <a:rPr lang="pt-BR" dirty="0"/>
              <a:t>Remove e limita </a:t>
            </a:r>
            <a:r>
              <a:rPr lang="pt-BR" dirty="0" smtClean="0"/>
              <a:t>direitos;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76751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Gerenciam. de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912114"/>
          </a:xfrm>
        </p:spPr>
        <p:txBody>
          <a:bodyPr/>
          <a:lstStyle/>
          <a:p>
            <a:r>
              <a:rPr lang="pt-BR" dirty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Delegadas às funções de TI</a:t>
            </a:r>
            <a:r>
              <a:rPr lang="pt-BR" dirty="0" smtClean="0"/>
              <a:t>: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Central de Serviço</a:t>
            </a:r>
            <a:r>
              <a:rPr lang="pt-BR" dirty="0"/>
              <a:t>: </a:t>
            </a:r>
            <a:r>
              <a:rPr lang="pt-BR" sz="2400" dirty="0" smtClean="0"/>
              <a:t>Verificar </a:t>
            </a:r>
            <a:r>
              <a:rPr lang="pt-BR" sz="2400" dirty="0"/>
              <a:t>a validade da requisição de acesso comparando-a com uma tabela de </a:t>
            </a:r>
            <a:r>
              <a:rPr lang="pt-BR" sz="2400" dirty="0" smtClean="0"/>
              <a:t>autoridades (só para os níveis mais baixos ou vai escalar à níveis mais altos);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Técnico e de Aplicações</a:t>
            </a:r>
            <a:r>
              <a:rPr lang="pt-BR" dirty="0" smtClean="0"/>
              <a:t>: </a:t>
            </a:r>
            <a:r>
              <a:rPr lang="pt-BR" sz="2000" b="1" dirty="0" smtClean="0"/>
              <a:t>Desenho </a:t>
            </a:r>
            <a:r>
              <a:rPr lang="pt-BR" sz="2000" b="1" dirty="0"/>
              <a:t>de </a:t>
            </a:r>
            <a:r>
              <a:rPr lang="pt-BR" sz="2000" b="1" dirty="0" smtClean="0"/>
              <a:t>Serviço</a:t>
            </a:r>
            <a:r>
              <a:rPr lang="pt-BR" sz="2000" dirty="0" smtClean="0"/>
              <a:t>: </a:t>
            </a:r>
            <a:r>
              <a:rPr lang="pt-BR" sz="2000" dirty="0"/>
              <a:t>assegura que controles simplificados foram construídos e define contramedidas para </a:t>
            </a:r>
            <a:r>
              <a:rPr lang="pt-BR" sz="2000" dirty="0" smtClean="0"/>
              <a:t>abusos; </a:t>
            </a:r>
            <a:r>
              <a:rPr lang="pt-BR" sz="2000" b="1" dirty="0" smtClean="0"/>
              <a:t>Transição </a:t>
            </a:r>
            <a:r>
              <a:rPr lang="pt-BR" sz="2000" b="1" dirty="0"/>
              <a:t>de </a:t>
            </a:r>
            <a:r>
              <a:rPr lang="pt-BR" sz="2000" b="1" dirty="0" smtClean="0"/>
              <a:t>Serviço</a:t>
            </a:r>
            <a:r>
              <a:rPr lang="pt-BR" sz="2000" dirty="0" smtClean="0"/>
              <a:t>: </a:t>
            </a:r>
            <a:r>
              <a:rPr lang="pt-BR" sz="2000" dirty="0"/>
              <a:t>testa os controles </a:t>
            </a:r>
            <a:r>
              <a:rPr lang="pt-BR" sz="2000" dirty="0" smtClean="0"/>
              <a:t>projetados; </a:t>
            </a:r>
            <a:r>
              <a:rPr lang="pt-BR" sz="2000" b="1" dirty="0" smtClean="0"/>
              <a:t>Operações </a:t>
            </a:r>
            <a:r>
              <a:rPr lang="pt-BR" sz="2000" b="1" dirty="0"/>
              <a:t>de </a:t>
            </a:r>
            <a:r>
              <a:rPr lang="pt-BR" sz="2000" b="1" dirty="0" smtClean="0"/>
              <a:t>Serviço</a:t>
            </a:r>
            <a:r>
              <a:rPr lang="pt-BR" sz="2000" dirty="0" smtClean="0"/>
              <a:t>: </a:t>
            </a:r>
            <a:r>
              <a:rPr lang="pt-BR" sz="2000" dirty="0"/>
              <a:t>executa o Gerenciamento de Acesso para os sistemas dentro de suas áreas de controle, e vai lidar com incidentes e problemas relacionados a </a:t>
            </a:r>
            <a:r>
              <a:rPr lang="pt-BR" sz="2000" dirty="0" smtClean="0"/>
              <a:t>acesso</a:t>
            </a:r>
            <a:r>
              <a:rPr lang="pt-BR" sz="2000" dirty="0"/>
              <a:t>.</a:t>
            </a:r>
            <a:endParaRPr lang="pt-BR" sz="2400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de Operações de TI</a:t>
            </a:r>
            <a:r>
              <a:rPr lang="pt-BR" dirty="0" smtClean="0"/>
              <a:t>: </a:t>
            </a:r>
            <a:r>
              <a:rPr lang="pt-BR" sz="2400" dirty="0" smtClean="0"/>
              <a:t>Assegurar que os </a:t>
            </a:r>
            <a:r>
              <a:rPr lang="pt-BR" sz="2400" dirty="0" err="1" smtClean="0"/>
              <a:t>POPs</a:t>
            </a:r>
            <a:r>
              <a:rPr lang="pt-BR" sz="2400" dirty="0" smtClean="0"/>
              <a:t> </a:t>
            </a:r>
            <a:r>
              <a:rPr lang="pt-BR" sz="2400" dirty="0"/>
              <a:t>atendem as questões do Gerenciamento de Acesso. </a:t>
            </a:r>
            <a:r>
              <a:rPr lang="pt-BR" sz="2400" dirty="0" smtClean="0"/>
              <a:t>Reportarão </a:t>
            </a:r>
            <a:r>
              <a:rPr lang="pt-BR" sz="2400" dirty="0"/>
              <a:t>acessos existentes </a:t>
            </a:r>
            <a:r>
              <a:rPr lang="pt-BR" sz="2400" dirty="0" smtClean="0"/>
              <a:t>e requisições </a:t>
            </a:r>
            <a:r>
              <a:rPr lang="pt-BR" sz="2400" dirty="0"/>
              <a:t>que foram </a:t>
            </a:r>
            <a:r>
              <a:rPr lang="pt-BR" sz="2400" dirty="0" smtClean="0"/>
              <a:t>rejeitadas.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423837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13078"/>
          </a:xfrm>
        </p:spPr>
        <p:txBody>
          <a:bodyPr/>
          <a:lstStyle/>
          <a:p>
            <a:r>
              <a:rPr lang="pt-BR" dirty="0" smtClean="0"/>
              <a:t>Funções:</a:t>
            </a:r>
          </a:p>
          <a:p>
            <a:pPr lvl="1"/>
            <a:r>
              <a:rPr lang="pt-BR" dirty="0"/>
              <a:t>Central de Serviços;</a:t>
            </a:r>
          </a:p>
          <a:p>
            <a:pPr lvl="1"/>
            <a:r>
              <a:rPr lang="pt-BR" dirty="0"/>
              <a:t>Gerenciamento Técnico;</a:t>
            </a:r>
          </a:p>
          <a:p>
            <a:pPr lvl="1"/>
            <a:r>
              <a:rPr lang="pt-BR" dirty="0"/>
              <a:t>Gerenciamento de Aplicações;</a:t>
            </a:r>
          </a:p>
          <a:p>
            <a:pPr lvl="1"/>
            <a:r>
              <a:rPr lang="pt-BR" dirty="0"/>
              <a:t>Gerenciamento de Operações de TI;</a:t>
            </a:r>
          </a:p>
          <a:p>
            <a:pPr lvl="1"/>
            <a:r>
              <a:rPr lang="pt-BR" dirty="0"/>
              <a:t>Gerenciamento de Aplicação x Desenvolvimento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4355976" y="980728"/>
            <a:ext cx="4464496" cy="1440160"/>
          </a:xfrm>
          <a:prstGeom prst="wedgeRoundRectCallout">
            <a:avLst>
              <a:gd name="adj1" fmla="val -95488"/>
              <a:gd name="adj2" fmla="val -74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São agrupamentos </a:t>
            </a:r>
            <a:r>
              <a:rPr lang="pt-BR" sz="2400" dirty="0"/>
              <a:t>de pessoas com o objetivo de executar atividades em </a:t>
            </a:r>
            <a:r>
              <a:rPr lang="pt-BR" sz="2400" dirty="0" smtClean="0"/>
              <a:t>comum.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334544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13078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Funções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Central de Serviços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Gerenciamento Técnico;</a:t>
            </a:r>
          </a:p>
          <a:p>
            <a:pPr lvl="1"/>
            <a:r>
              <a:rPr lang="pt-BR" dirty="0" smtClean="0"/>
              <a:t>Gerenciamento de Aplicações;</a:t>
            </a:r>
          </a:p>
          <a:p>
            <a:pPr lvl="1"/>
            <a:r>
              <a:rPr lang="pt-BR" dirty="0" smtClean="0"/>
              <a:t>Gerenciamento de Operações de TI;</a:t>
            </a:r>
          </a:p>
          <a:p>
            <a:pPr lvl="1"/>
            <a:r>
              <a:rPr lang="pt-BR" dirty="0" smtClean="0"/>
              <a:t>Gerenciamento de Aplicação x Desenvolvimento.</a:t>
            </a:r>
          </a:p>
        </p:txBody>
      </p:sp>
    </p:spTree>
    <p:extLst>
      <p:ext uri="{BB962C8B-B14F-4D97-AF65-F5344CB8AC3E}">
        <p14:creationId xmlns:p14="http://schemas.microsoft.com/office/powerpoint/2010/main" val="29056317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185761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uma unidade funcional que está envolvida em vários eventos de serviço, como por exemplo atender a chamadas por telefone ou via web, lidar com eventos da infraestrutura que são reportados automaticamente </a:t>
            </a:r>
            <a:r>
              <a:rPr lang="pt-BR" dirty="0" smtClean="0"/>
              <a:t>etc.;</a:t>
            </a:r>
          </a:p>
          <a:p>
            <a:r>
              <a:rPr lang="pt-BR" dirty="0" smtClean="0"/>
              <a:t>Deve funcionar </a:t>
            </a:r>
            <a:r>
              <a:rPr lang="pt-BR" dirty="0"/>
              <a:t>como um ponto único de contato para os usuários no </a:t>
            </a:r>
            <a:r>
              <a:rPr lang="pt-BR" dirty="0" smtClean="0"/>
              <a:t>dia-a-dia</a:t>
            </a:r>
            <a:r>
              <a:rPr lang="pt-BR" dirty="0"/>
              <a:t>;</a:t>
            </a:r>
            <a:endParaRPr lang="pt-BR" dirty="0" smtClean="0"/>
          </a:p>
          <a:p>
            <a:r>
              <a:rPr lang="pt-BR" dirty="0"/>
              <a:t>O foco </a:t>
            </a:r>
            <a:r>
              <a:rPr lang="pt-BR" dirty="0" smtClean="0"/>
              <a:t>primário </a:t>
            </a:r>
            <a:r>
              <a:rPr lang="pt-BR" dirty="0"/>
              <a:t>é restabelecer o serviço normal para o usuário o mais rápido </a:t>
            </a:r>
            <a:r>
              <a:rPr lang="pt-BR" dirty="0" smtClean="0"/>
              <a:t>possível.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19091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025717"/>
          </a:xfrm>
        </p:spPr>
        <p:txBody>
          <a:bodyPr/>
          <a:lstStyle/>
          <a:p>
            <a:r>
              <a:rPr lang="pt-BR" dirty="0" smtClean="0"/>
              <a:t>Mais alguns objetivos:</a:t>
            </a:r>
          </a:p>
          <a:p>
            <a:pPr lvl="1"/>
            <a:r>
              <a:rPr lang="pt-BR" sz="2400" dirty="0" smtClean="0"/>
              <a:t>Registrar </a:t>
            </a:r>
            <a:r>
              <a:rPr lang="pt-BR" sz="2400" dirty="0"/>
              <a:t>todas as requisições </a:t>
            </a:r>
            <a:r>
              <a:rPr lang="pt-BR" sz="2400" dirty="0" smtClean="0"/>
              <a:t>relevantes;</a:t>
            </a:r>
          </a:p>
          <a:p>
            <a:pPr lvl="1"/>
            <a:r>
              <a:rPr lang="pt-BR" sz="2400" dirty="0" smtClean="0"/>
              <a:t>Fazer </a:t>
            </a:r>
            <a:r>
              <a:rPr lang="pt-BR" sz="2400" dirty="0"/>
              <a:t>a categorização e priorização para cada requisição;</a:t>
            </a:r>
          </a:p>
          <a:p>
            <a:pPr lvl="1"/>
            <a:r>
              <a:rPr lang="pt-BR" sz="2400" dirty="0"/>
              <a:t>Fornecer o suporte de primeiro </a:t>
            </a:r>
            <a:r>
              <a:rPr lang="pt-BR" sz="2400" dirty="0" smtClean="0"/>
              <a:t>nível;</a:t>
            </a:r>
          </a:p>
          <a:p>
            <a:pPr lvl="1"/>
            <a:r>
              <a:rPr lang="pt-BR" sz="2400" dirty="0" smtClean="0"/>
              <a:t>Realizar </a:t>
            </a:r>
            <a:r>
              <a:rPr lang="pt-BR" sz="2400" dirty="0"/>
              <a:t>a investigação e diagnóstico inicial dos incidentes;</a:t>
            </a:r>
          </a:p>
          <a:p>
            <a:pPr lvl="1"/>
            <a:r>
              <a:rPr lang="pt-BR" sz="2400" dirty="0"/>
              <a:t>Escalar requisições para os grupos técnicos responsáveis;</a:t>
            </a:r>
          </a:p>
          <a:p>
            <a:pPr lvl="1"/>
            <a:r>
              <a:rPr lang="pt-BR" sz="2400" dirty="0"/>
              <a:t>Resolver os incidentes quando tiver habilidade para tal;</a:t>
            </a:r>
          </a:p>
          <a:p>
            <a:pPr lvl="1"/>
            <a:r>
              <a:rPr lang="pt-BR" sz="2400" dirty="0"/>
              <a:t>Manter os usuários informados sobre os status de suas requisições;</a:t>
            </a:r>
          </a:p>
          <a:p>
            <a:pPr lvl="1"/>
            <a:r>
              <a:rPr lang="pt-BR" sz="2400" dirty="0"/>
              <a:t>Fechar todas as requisições resolvidas.</a:t>
            </a:r>
          </a:p>
        </p:txBody>
      </p:sp>
    </p:spTree>
    <p:extLst>
      <p:ext uri="{BB962C8B-B14F-4D97-AF65-F5344CB8AC3E}">
        <p14:creationId xmlns:p14="http://schemas.microsoft.com/office/powerpoint/2010/main" val="24958083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991588"/>
          </a:xfrm>
        </p:spPr>
        <p:txBody>
          <a:bodyPr/>
          <a:lstStyle/>
          <a:p>
            <a:r>
              <a:rPr lang="pt-BR" dirty="0" smtClean="0"/>
              <a:t>Qualificações pessoais:</a:t>
            </a:r>
          </a:p>
          <a:p>
            <a:pPr lvl="1"/>
            <a:r>
              <a:rPr lang="pt-BR" dirty="0"/>
              <a:t>Habilidades interpessoais, como ser:</a:t>
            </a:r>
          </a:p>
          <a:p>
            <a:pPr lvl="2"/>
            <a:r>
              <a:rPr lang="pt-BR" dirty="0"/>
              <a:t>Paciente; Comunicativo; Amigo; Entusiasmado; Assertivo; Empático; Honesto.</a:t>
            </a:r>
          </a:p>
          <a:p>
            <a:pPr lvl="1"/>
            <a:r>
              <a:rPr lang="pt-BR" dirty="0"/>
              <a:t>Entendimento dos serviços utilizados pelo negócio;</a:t>
            </a:r>
          </a:p>
          <a:p>
            <a:pPr lvl="1"/>
            <a:r>
              <a:rPr lang="pt-BR" dirty="0"/>
              <a:t>Conhecimento técnico necessário para fornecer o suporte.</a:t>
            </a:r>
          </a:p>
        </p:txBody>
      </p:sp>
    </p:spTree>
    <p:extLst>
      <p:ext uri="{BB962C8B-B14F-4D97-AF65-F5344CB8AC3E}">
        <p14:creationId xmlns:p14="http://schemas.microsoft.com/office/powerpoint/2010/main" val="3779196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x.images-amazon.com/images/I/51Zl2U4IqCL._SX384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6293"/>
            <a:ext cx="36766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4911080" cy="265919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Coordenar </a:t>
            </a:r>
            <a:r>
              <a:rPr lang="pt-BR" dirty="0"/>
              <a:t>e realizar as atividades e processos requeridos para entregar e gerenciar serviços em níveis acordados com usuários e clientes.</a:t>
            </a:r>
          </a:p>
        </p:txBody>
      </p:sp>
    </p:spTree>
    <p:extLst>
      <p:ext uri="{BB962C8B-B14F-4D97-AF65-F5344CB8AC3E}">
        <p14:creationId xmlns:p14="http://schemas.microsoft.com/office/powerpoint/2010/main" val="5886585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358116"/>
          </a:xfrm>
        </p:spPr>
        <p:txBody>
          <a:bodyPr/>
          <a:lstStyle/>
          <a:p>
            <a:r>
              <a:rPr lang="pt-BR" dirty="0" smtClean="0"/>
              <a:t>Para a montagem da central, considerar:</a:t>
            </a:r>
          </a:p>
          <a:p>
            <a:pPr lvl="1"/>
            <a:r>
              <a:rPr lang="pt-BR" sz="2400" dirty="0"/>
              <a:t>Expectativas do cliente;</a:t>
            </a:r>
          </a:p>
          <a:p>
            <a:pPr lvl="1"/>
            <a:r>
              <a:rPr lang="pt-BR" sz="2400" dirty="0"/>
              <a:t>Requisitos do negócio (orçamento e tempos de resposta para as chamadas);</a:t>
            </a:r>
          </a:p>
          <a:p>
            <a:pPr lvl="1"/>
            <a:r>
              <a:rPr lang="pt-BR" sz="2400" dirty="0"/>
              <a:t>Complexidade dos serviços de TI;</a:t>
            </a:r>
          </a:p>
          <a:p>
            <a:pPr lvl="1"/>
            <a:r>
              <a:rPr lang="pt-BR" sz="2400" dirty="0"/>
              <a:t>Número de usuários que </a:t>
            </a:r>
            <a:r>
              <a:rPr lang="pt-BR" sz="2400" dirty="0" smtClean="0"/>
              <a:t>serão atendidos;</a:t>
            </a:r>
            <a:endParaRPr lang="pt-BR" sz="2400" dirty="0"/>
          </a:p>
          <a:p>
            <a:pPr lvl="1"/>
            <a:r>
              <a:rPr lang="pt-BR" sz="2400" dirty="0"/>
              <a:t>Tipos de incidentes e requisições de serviço;</a:t>
            </a:r>
          </a:p>
          <a:p>
            <a:pPr lvl="1"/>
            <a:r>
              <a:rPr lang="pt-BR" sz="2400" dirty="0"/>
              <a:t>Período de cobertura para o atendimento;</a:t>
            </a:r>
          </a:p>
          <a:p>
            <a:pPr lvl="1"/>
            <a:r>
              <a:rPr lang="pt-BR" sz="2400" dirty="0"/>
              <a:t>Tecnologias de suporte (central telefônica, </a:t>
            </a:r>
            <a:r>
              <a:rPr lang="pt-BR" sz="2400" i="1" dirty="0"/>
              <a:t>software</a:t>
            </a:r>
            <a:r>
              <a:rPr lang="pt-BR" sz="2400" dirty="0"/>
              <a:t> para registro de chamadas, acesso remoto etc.);</a:t>
            </a:r>
          </a:p>
          <a:p>
            <a:pPr lvl="1"/>
            <a:r>
              <a:rPr lang="pt-BR" sz="2400" dirty="0"/>
              <a:t>Procedimentos e scripts para </a:t>
            </a:r>
            <a:r>
              <a:rPr lang="pt-BR" sz="2400" dirty="0" smtClean="0"/>
              <a:t>atendimento.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66089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321183"/>
          </a:xfrm>
        </p:spPr>
        <p:txBody>
          <a:bodyPr/>
          <a:lstStyle/>
          <a:p>
            <a:r>
              <a:rPr lang="pt-BR" dirty="0" smtClean="0"/>
              <a:t>Papéis:</a:t>
            </a:r>
          </a:p>
          <a:p>
            <a:pPr lvl="1"/>
            <a:r>
              <a:rPr lang="pt-BR" sz="2400" dirty="0">
                <a:solidFill>
                  <a:srgbClr val="FFFF00"/>
                </a:solidFill>
              </a:rPr>
              <a:t>Gerente da Central de Serviços</a:t>
            </a:r>
            <a:r>
              <a:rPr lang="pt-BR" sz="2400" dirty="0"/>
              <a:t>: Gerencia todas as atividades da Central de Serviços. Atua como ponto de escalação para os supervisores. Reporta-se ao Gerente Sênior em questões onde há um impacto significativo no negócio. Participa das reuniões do comitê consultivo de mudanças. </a:t>
            </a:r>
          </a:p>
          <a:p>
            <a:pPr lvl="1"/>
            <a:r>
              <a:rPr lang="pt-BR" sz="2400" dirty="0">
                <a:solidFill>
                  <a:srgbClr val="FFFF00"/>
                </a:solidFill>
              </a:rPr>
              <a:t>Supervisor da Central de Serviços</a:t>
            </a:r>
            <a:r>
              <a:rPr lang="pt-BR" sz="2400" dirty="0"/>
              <a:t>: Gerencia os grupos de atendimento. Atua como um ponto de escalação quando os atendestes não conseguem resolver as chamadas. </a:t>
            </a:r>
          </a:p>
          <a:p>
            <a:pPr lvl="1"/>
            <a:r>
              <a:rPr lang="pt-BR" sz="2400" dirty="0">
                <a:solidFill>
                  <a:srgbClr val="FFFF00"/>
                </a:solidFill>
              </a:rPr>
              <a:t>Analista de Suporte</a:t>
            </a:r>
            <a:r>
              <a:rPr lang="pt-BR" sz="2400" dirty="0"/>
              <a:t>: Fornece o primeiro nível de suporte, atendendo chamadas telefônicas, lidando com incidentes e requisições de serviço.</a:t>
            </a:r>
          </a:p>
        </p:txBody>
      </p:sp>
    </p:spTree>
    <p:extLst>
      <p:ext uri="{BB962C8B-B14F-4D97-AF65-F5344CB8AC3E}">
        <p14:creationId xmlns:p14="http://schemas.microsoft.com/office/powerpoint/2010/main" val="358417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Tipos de central de serviços:</a:t>
            </a:r>
          </a:p>
          <a:p>
            <a:pPr lvl="1"/>
            <a:r>
              <a:rPr lang="pt-BR" dirty="0" smtClean="0"/>
              <a:t>Local;</a:t>
            </a:r>
          </a:p>
          <a:p>
            <a:pPr lvl="1"/>
            <a:r>
              <a:rPr lang="pt-BR" dirty="0" smtClean="0"/>
              <a:t>Centralizada;</a:t>
            </a:r>
          </a:p>
          <a:p>
            <a:pPr lvl="1"/>
            <a:r>
              <a:rPr lang="pt-BR" dirty="0" smtClean="0"/>
              <a:t>Virtual;</a:t>
            </a:r>
          </a:p>
          <a:p>
            <a:pPr lvl="1"/>
            <a:r>
              <a:rPr lang="pt-BR" dirty="0" smtClean="0"/>
              <a:t>Siga o Sol.</a:t>
            </a:r>
          </a:p>
        </p:txBody>
      </p:sp>
    </p:spTree>
    <p:extLst>
      <p:ext uri="{BB962C8B-B14F-4D97-AF65-F5344CB8AC3E}">
        <p14:creationId xmlns:p14="http://schemas.microsoft.com/office/powerpoint/2010/main" val="35842814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Tipos de central de serviços: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Local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Centralizada;</a:t>
            </a:r>
          </a:p>
          <a:p>
            <a:pPr lvl="1"/>
            <a:r>
              <a:rPr lang="pt-BR" dirty="0" smtClean="0"/>
              <a:t>Virtual;</a:t>
            </a:r>
          </a:p>
          <a:p>
            <a:pPr lvl="1"/>
            <a:r>
              <a:rPr lang="pt-BR" dirty="0" smtClean="0"/>
              <a:t>Siga o Sol.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48308" y="3140968"/>
            <a:ext cx="7920880" cy="2304256"/>
          </a:xfrm>
          <a:prstGeom prst="wedgeRoundRectCallout">
            <a:avLst>
              <a:gd name="adj1" fmla="val -44661"/>
              <a:gd name="adj2" fmla="val -8871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É </a:t>
            </a:r>
            <a:r>
              <a:rPr lang="pt-BR" sz="2400" dirty="0"/>
              <a:t>escolhido quando há necessidades específicas para cada unidade de negócio, onde o atendimento é facilitado devido ao fato de a equipe de suporte já estar implantada no </a:t>
            </a:r>
            <a:r>
              <a:rPr lang="pt-BR" sz="2400" dirty="0" smtClean="0"/>
              <a:t>local. Porém seu custo é maior pois mantém várias estruturas físicas.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83686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Tipos de central de serviços:</a:t>
            </a:r>
          </a:p>
          <a:p>
            <a:pPr lvl="1"/>
            <a:r>
              <a:rPr lang="pt-BR" dirty="0" smtClean="0"/>
              <a:t>Local;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Centralizada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Virtual;</a:t>
            </a:r>
          </a:p>
          <a:p>
            <a:pPr lvl="1"/>
            <a:r>
              <a:rPr lang="pt-BR" dirty="0" smtClean="0"/>
              <a:t>Siga o Sol.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48308" y="3573016"/>
            <a:ext cx="7920880" cy="2304256"/>
          </a:xfrm>
          <a:prstGeom prst="wedgeRoundRectCallout">
            <a:avLst>
              <a:gd name="adj1" fmla="val -44661"/>
              <a:gd name="adj2" fmla="val -8871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Objetivo centralizar </a:t>
            </a:r>
            <a:r>
              <a:rPr lang="pt-BR" sz="2400" dirty="0"/>
              <a:t>todas as solicitações de suporte em um único local. Este modelo leva à redução de custos operacionais, melhora o Gerenciamento de Serviços de TI e otimiza a utilização dos </a:t>
            </a:r>
            <a:r>
              <a:rPr lang="pt-BR" sz="2400" dirty="0" smtClean="0"/>
              <a:t>recursos.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709405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Tipos de central de serviços:</a:t>
            </a:r>
          </a:p>
          <a:p>
            <a:pPr lvl="1"/>
            <a:r>
              <a:rPr lang="pt-BR" dirty="0" smtClean="0"/>
              <a:t>Local;</a:t>
            </a:r>
          </a:p>
          <a:p>
            <a:pPr lvl="1"/>
            <a:r>
              <a:rPr lang="pt-BR" dirty="0" smtClean="0"/>
              <a:t>Centralizada;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Virtual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Siga o Sol.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48308" y="4077072"/>
            <a:ext cx="7920880" cy="2304256"/>
          </a:xfrm>
          <a:prstGeom prst="wedgeRoundRectCallout">
            <a:avLst>
              <a:gd name="adj1" fmla="val -44661"/>
              <a:gd name="adj2" fmla="val -8871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A organização pode ter o pessoal de suporte espalhado em diversos </a:t>
            </a:r>
            <a:r>
              <a:rPr lang="pt-BR" sz="2400" dirty="0" smtClean="0"/>
              <a:t>países. Com </a:t>
            </a:r>
            <a:r>
              <a:rPr lang="pt-BR" sz="2400" dirty="0"/>
              <a:t>o avanço das </a:t>
            </a:r>
            <a:r>
              <a:rPr lang="pt-BR" sz="2400" dirty="0" err="1" smtClean="0"/>
              <a:t>TICs</a:t>
            </a:r>
            <a:r>
              <a:rPr lang="pt-BR" sz="2400" dirty="0" smtClean="0"/>
              <a:t> é </a:t>
            </a:r>
            <a:r>
              <a:rPr lang="pt-BR" sz="2400" dirty="0"/>
              <a:t>possível ter uma Central de Serviços que não tenha nenhuma posição física próxima ao usuário. </a:t>
            </a:r>
            <a:r>
              <a:rPr lang="pt-BR" sz="2400" dirty="0" smtClean="0"/>
              <a:t>Quando o </a:t>
            </a:r>
            <a:r>
              <a:rPr lang="pt-BR" sz="2400" dirty="0"/>
              <a:t>usuário fizer </a:t>
            </a:r>
            <a:r>
              <a:rPr lang="pt-BR" sz="2400" dirty="0" smtClean="0"/>
              <a:t>a chamada </a:t>
            </a:r>
            <a:r>
              <a:rPr lang="pt-BR" sz="2400" dirty="0"/>
              <a:t>para a </a:t>
            </a:r>
            <a:r>
              <a:rPr lang="pt-BR" sz="2400" dirty="0" smtClean="0"/>
              <a:t>Central, </a:t>
            </a:r>
            <a:r>
              <a:rPr lang="pt-BR" sz="2400" dirty="0"/>
              <a:t>dependendo do horário ele poderá ser atendido por alguém que esteja em uma posição geográfica diferente.</a:t>
            </a:r>
          </a:p>
        </p:txBody>
      </p:sp>
    </p:spTree>
    <p:extLst>
      <p:ext uri="{BB962C8B-B14F-4D97-AF65-F5344CB8AC3E}">
        <p14:creationId xmlns:p14="http://schemas.microsoft.com/office/powerpoint/2010/main" val="35655224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Central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Tipos de central de serviços:</a:t>
            </a:r>
          </a:p>
          <a:p>
            <a:pPr lvl="1"/>
            <a:r>
              <a:rPr lang="pt-BR" dirty="0" smtClean="0"/>
              <a:t>Local;</a:t>
            </a:r>
          </a:p>
          <a:p>
            <a:pPr lvl="1"/>
            <a:r>
              <a:rPr lang="pt-BR" dirty="0" smtClean="0"/>
              <a:t>Centralizada;</a:t>
            </a:r>
          </a:p>
          <a:p>
            <a:pPr lvl="1"/>
            <a:r>
              <a:rPr lang="pt-BR" dirty="0" smtClean="0"/>
              <a:t>Virtual;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Siga o Sol</a:t>
            </a:r>
            <a:r>
              <a:rPr lang="pt-BR" dirty="0" smtClean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48308" y="4365104"/>
            <a:ext cx="7920880" cy="2304256"/>
          </a:xfrm>
          <a:prstGeom prst="wedgeRoundRectCallout">
            <a:avLst>
              <a:gd name="adj1" fmla="val -44923"/>
              <a:gd name="adj2" fmla="val -7969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Uma </a:t>
            </a:r>
            <a:r>
              <a:rPr lang="pt-BR" sz="2400" dirty="0"/>
              <a:t>Central na Ásia atende as chamadas durante o horário comercial, e no final deste período a responsabilidade de atender os usuários é repassada para outra Central na Europa. Quando a Europa encerrar o expediente, repassará o atendimento para a Central nos Estados Unidos.</a:t>
            </a:r>
          </a:p>
        </p:txBody>
      </p:sp>
      <p:sp>
        <p:nvSpPr>
          <p:cNvPr id="6" name="Texto explicativo retangular com cantos arredondados 5"/>
          <p:cNvSpPr/>
          <p:nvPr/>
        </p:nvSpPr>
        <p:spPr bwMode="auto">
          <a:xfrm>
            <a:off x="3635895" y="1124743"/>
            <a:ext cx="5127445" cy="2058279"/>
          </a:xfrm>
          <a:prstGeom prst="wedgeRoundRectCallout">
            <a:avLst>
              <a:gd name="adj1" fmla="val -64522"/>
              <a:gd name="adj2" fmla="val 6844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Recomenda-se: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Ter processos em comum;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Uma ferramenta única de suporte;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Banco de dados compartilhados;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Cultura e idioma em comum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277119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13078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Funções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Central de Serviços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Técnico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Gerenciamento de Aplicações;</a:t>
            </a:r>
          </a:p>
          <a:p>
            <a:pPr lvl="1"/>
            <a:r>
              <a:rPr lang="pt-BR" dirty="0" smtClean="0"/>
              <a:t>Gerenciamento de Operações de TI;</a:t>
            </a:r>
          </a:p>
          <a:p>
            <a:pPr lvl="1"/>
            <a:r>
              <a:rPr lang="pt-BR" dirty="0" smtClean="0"/>
              <a:t>Gerenciamento de Aplicação x Desenvolvimento.</a:t>
            </a:r>
          </a:p>
        </p:txBody>
      </p:sp>
    </p:spTree>
    <p:extLst>
      <p:ext uri="{BB962C8B-B14F-4D97-AF65-F5344CB8AC3E}">
        <p14:creationId xmlns:p14="http://schemas.microsoft.com/office/powerpoint/2010/main" val="41930148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Gerenciamento Técnico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185761"/>
          </a:xfrm>
        </p:spPr>
        <p:txBody>
          <a:bodyPr/>
          <a:lstStyle/>
          <a:p>
            <a:r>
              <a:rPr lang="pt-BR" dirty="0"/>
              <a:t>É a função responsável por fornecer habilidades técnicas para o suporte de serviços de TI e para o Gerenciamento da Infraestrutura de </a:t>
            </a:r>
            <a:r>
              <a:rPr lang="pt-BR" dirty="0" smtClean="0"/>
              <a:t>TI;</a:t>
            </a:r>
            <a:endParaRPr lang="pt-BR" dirty="0"/>
          </a:p>
          <a:p>
            <a:r>
              <a:rPr lang="pt-BR" dirty="0"/>
              <a:t>O Gerenciamento Técnico define os papéis dos grupos de suporte e também as ferramentas, processos e procedimentos </a:t>
            </a:r>
            <a:r>
              <a:rPr lang="pt-BR" dirty="0" smtClean="0"/>
              <a:t>necessários;</a:t>
            </a:r>
          </a:p>
          <a:p>
            <a:r>
              <a:rPr lang="pt-BR" dirty="0" smtClean="0"/>
              <a:t>Ajudar </a:t>
            </a:r>
            <a:r>
              <a:rPr lang="pt-BR" dirty="0"/>
              <a:t>a planejar, implantar e manter uma infraestrutura estável para suportar os processos de </a:t>
            </a:r>
            <a:r>
              <a:rPr lang="pt-BR" dirty="0" smtClean="0"/>
              <a:t>negócio.</a:t>
            </a:r>
          </a:p>
        </p:txBody>
      </p:sp>
    </p:spTree>
    <p:extLst>
      <p:ext uri="{BB962C8B-B14F-4D97-AF65-F5344CB8AC3E}">
        <p14:creationId xmlns:p14="http://schemas.microsoft.com/office/powerpoint/2010/main" val="15687260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13078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Funções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Central de Serviços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Gerenciamento Técnico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de Aplicações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Gerenciamento de Operações de TI;</a:t>
            </a:r>
          </a:p>
          <a:p>
            <a:pPr lvl="1"/>
            <a:r>
              <a:rPr lang="pt-BR" dirty="0" smtClean="0"/>
              <a:t>Gerenciamento de Aplicação x Desenvolvimento.</a:t>
            </a:r>
          </a:p>
        </p:txBody>
      </p:sp>
    </p:spTree>
    <p:extLst>
      <p:ext uri="{BB962C8B-B14F-4D97-AF65-F5344CB8AC3E}">
        <p14:creationId xmlns:p14="http://schemas.microsoft.com/office/powerpoint/2010/main" val="29237936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4911080" cy="265919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Coordenar </a:t>
            </a:r>
            <a:r>
              <a:rPr lang="pt-BR" dirty="0"/>
              <a:t>e realizar as atividades e processos requeridos para entregar e gerenciar serviços em níveis acordados com usuários e clientes.</a:t>
            </a:r>
          </a:p>
        </p:txBody>
      </p:sp>
      <p:sp>
        <p:nvSpPr>
          <p:cNvPr id="7" name="Retângulo 6"/>
          <p:cNvSpPr/>
          <p:nvPr/>
        </p:nvSpPr>
        <p:spPr bwMode="auto">
          <a:xfrm>
            <a:off x="-20007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1026" name="Picture 2" descr="http://ecx.images-amazon.com/images/I/51Zl2U4IqCL._SX384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6293"/>
            <a:ext cx="36766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 explicativo retangular com cantos arredondados 4"/>
          <p:cNvSpPr/>
          <p:nvPr/>
        </p:nvSpPr>
        <p:spPr bwMode="auto">
          <a:xfrm>
            <a:off x="667433" y="3041576"/>
            <a:ext cx="5616624" cy="2592288"/>
          </a:xfrm>
          <a:prstGeom prst="wedgeRoundRectCallout">
            <a:avLst>
              <a:gd name="adj1" fmla="val 38641"/>
              <a:gd name="adj2" fmla="val -715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É também responsável pelo gerenciamento contínuo da tecnologia que é usada para entregar e fornecer suporte aos </a:t>
            </a:r>
            <a:r>
              <a:rPr lang="pt-BR" sz="2400" dirty="0" smtClean="0"/>
              <a:t>serviços.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21782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Gerenciam. de Aplicações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742563"/>
          </a:xfrm>
        </p:spPr>
        <p:txBody>
          <a:bodyPr/>
          <a:lstStyle/>
          <a:p>
            <a:r>
              <a:rPr lang="pt-BR" dirty="0" smtClean="0"/>
              <a:t>É responsável </a:t>
            </a:r>
            <a:r>
              <a:rPr lang="pt-BR" dirty="0"/>
              <a:t>por gerenciar aplicativos durante seu ciclo de </a:t>
            </a:r>
            <a:r>
              <a:rPr lang="pt-BR" dirty="0" smtClean="0"/>
              <a:t>vida;</a:t>
            </a:r>
          </a:p>
          <a:p>
            <a:r>
              <a:rPr lang="pt-BR" dirty="0" smtClean="0"/>
              <a:t>Sua </a:t>
            </a:r>
            <a:r>
              <a:rPr lang="pt-BR" dirty="0"/>
              <a:t>função é realizada por qualquer departamento, grupo ou equipe envolvida na gestão e suporte de aplicativos </a:t>
            </a:r>
            <a:r>
              <a:rPr lang="pt-BR" dirty="0" smtClean="0"/>
              <a:t>operacionais;</a:t>
            </a:r>
          </a:p>
          <a:p>
            <a:r>
              <a:rPr lang="pt-BR" dirty="0" smtClean="0"/>
              <a:t>Ele </a:t>
            </a:r>
            <a:r>
              <a:rPr lang="pt-BR" dirty="0"/>
              <a:t>também tem um papel importante no desenho, teste e melhoria de aplicativos que formam parte dos serviços de TI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98331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Gerenciam. de Aplicações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727448"/>
          </a:xfrm>
        </p:spPr>
        <p:txBody>
          <a:bodyPr/>
          <a:lstStyle/>
          <a:p>
            <a:r>
              <a:rPr lang="pt-BR" dirty="0" smtClean="0"/>
              <a:t>Tem um </a:t>
            </a:r>
            <a:r>
              <a:rPr lang="pt-BR" dirty="0"/>
              <a:t>papel em todos os aplicativos, quer sejam comprados ou desenvolvidos em </a:t>
            </a:r>
            <a:r>
              <a:rPr lang="pt-BR" dirty="0" smtClean="0"/>
              <a:t>casa;</a:t>
            </a:r>
          </a:p>
          <a:p>
            <a:r>
              <a:rPr lang="pt-BR" dirty="0"/>
              <a:t>Uma das decisões-chave à qual ele contribui é a de comprar um aplicativo ou </a:t>
            </a:r>
            <a:r>
              <a:rPr lang="pt-BR" dirty="0" smtClean="0"/>
              <a:t>criá-lo.</a:t>
            </a:r>
          </a:p>
          <a:p>
            <a:endParaRPr lang="pt-BR" dirty="0"/>
          </a:p>
          <a:p>
            <a:r>
              <a:rPr lang="pt-BR" dirty="0" smtClean="0"/>
              <a:t>O pessoal </a:t>
            </a:r>
            <a:r>
              <a:rPr lang="pt-BR" dirty="0"/>
              <a:t>responsável pelo Gerenciamento de Aplicações pode ser distribuído em grupos. Dependendo da complexidade dos sistemas, poderá haver um grupo para cada aplicação: ERP; RH; CRM etc.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89140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13078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Funções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Central de Serviços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Gerenciamento Técnico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Gerenciamento de Aplicações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de Operações de TI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Gerenciamento de Aplicação x Desenvolvimento.</a:t>
            </a:r>
          </a:p>
        </p:txBody>
      </p:sp>
    </p:spTree>
    <p:extLst>
      <p:ext uri="{BB962C8B-B14F-4D97-AF65-F5344CB8AC3E}">
        <p14:creationId xmlns:p14="http://schemas.microsoft.com/office/powerpoint/2010/main" val="30209822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Geren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 de Operações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1772793"/>
          </a:xfrm>
        </p:spPr>
        <p:txBody>
          <a:bodyPr/>
          <a:lstStyle/>
          <a:p>
            <a:r>
              <a:rPr lang="pt-BR" dirty="0" smtClean="0"/>
              <a:t>Responsável pela </a:t>
            </a:r>
            <a:r>
              <a:rPr lang="pt-BR" dirty="0"/>
              <a:t>gestão contínua e manutenção de uma infraestrutura de TI de uma organização, para assegurar a entrega do nível acordado de serviço de TI ao negócio.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2570992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Geren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 de Operações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416320"/>
          </a:xfrm>
        </p:spPr>
        <p:txBody>
          <a:bodyPr/>
          <a:lstStyle/>
          <a:p>
            <a:r>
              <a:rPr lang="pt-BR" dirty="0" smtClean="0"/>
              <a:t>Objetivos:</a:t>
            </a:r>
            <a:endParaRPr lang="pt-BR" dirty="0"/>
          </a:p>
          <a:p>
            <a:pPr lvl="1"/>
            <a:r>
              <a:rPr lang="pt-BR" dirty="0"/>
              <a:t>Manter o “</a:t>
            </a:r>
            <a:r>
              <a:rPr lang="pt-BR" i="1" dirty="0"/>
              <a:t>status quo</a:t>
            </a:r>
            <a:r>
              <a:rPr lang="pt-BR" dirty="0"/>
              <a:t>” para atingir a estabilidade dos processos e atividades cotidianas da organização;</a:t>
            </a:r>
          </a:p>
          <a:p>
            <a:pPr lvl="1"/>
            <a:r>
              <a:rPr lang="pt-BR" dirty="0"/>
              <a:t>Propor melhorias para alcançar um serviço melhorado a um custo reduzido enquanto mantém a estabilidade;</a:t>
            </a:r>
          </a:p>
          <a:p>
            <a:pPr lvl="1"/>
            <a:r>
              <a:rPr lang="pt-BR" dirty="0"/>
              <a:t>Uso de habilidades operacionais para diagnosticar e resolver qualquer falha que ocorra na operação de TI.</a:t>
            </a:r>
          </a:p>
        </p:txBody>
      </p:sp>
    </p:spTree>
    <p:extLst>
      <p:ext uri="{BB962C8B-B14F-4D97-AF65-F5344CB8AC3E}">
        <p14:creationId xmlns:p14="http://schemas.microsoft.com/office/powerpoint/2010/main" val="32578548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Geren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 de Operações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1834348"/>
          </a:xfrm>
        </p:spPr>
        <p:txBody>
          <a:bodyPr/>
          <a:lstStyle/>
          <a:p>
            <a:r>
              <a:rPr lang="pt-BR" dirty="0"/>
              <a:t>O Gerenciamento de Operações de TI consiste de duas </a:t>
            </a:r>
            <a:r>
              <a:rPr lang="pt-BR" dirty="0" err="1" smtClean="0"/>
              <a:t>subfunções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Controle </a:t>
            </a:r>
            <a:r>
              <a:rPr lang="pt-BR" dirty="0"/>
              <a:t>de Operações de </a:t>
            </a:r>
            <a:r>
              <a:rPr lang="pt-BR" dirty="0" smtClean="0"/>
              <a:t>TI;</a:t>
            </a:r>
          </a:p>
          <a:p>
            <a:pPr lvl="1"/>
            <a:r>
              <a:rPr lang="pt-BR" dirty="0" smtClean="0"/>
              <a:t>Gerenciamento </a:t>
            </a:r>
            <a:r>
              <a:rPr lang="pt-BR" dirty="0"/>
              <a:t>das </a:t>
            </a:r>
            <a:r>
              <a:rPr lang="pt-BR" dirty="0" smtClean="0"/>
              <a:t>Instalações.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08493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Geren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 de Operações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1834348"/>
          </a:xfrm>
        </p:spPr>
        <p:txBody>
          <a:bodyPr/>
          <a:lstStyle/>
          <a:p>
            <a:r>
              <a:rPr lang="pt-BR" dirty="0"/>
              <a:t>O Gerenciamento de Operações de TI consiste de duas </a:t>
            </a:r>
            <a:r>
              <a:rPr lang="pt-BR" dirty="0" err="1" smtClean="0"/>
              <a:t>subfunções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Controle </a:t>
            </a:r>
            <a:r>
              <a:rPr lang="pt-BR" dirty="0">
                <a:solidFill>
                  <a:srgbClr val="FFFF00"/>
                </a:solidFill>
              </a:rPr>
              <a:t>de Operações de </a:t>
            </a:r>
            <a:r>
              <a:rPr lang="pt-BR" dirty="0" smtClean="0">
                <a:solidFill>
                  <a:srgbClr val="FFFF00"/>
                </a:solidFill>
              </a:rPr>
              <a:t>TI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Gerenciamento </a:t>
            </a:r>
            <a:r>
              <a:rPr lang="pt-BR" dirty="0"/>
              <a:t>das </a:t>
            </a:r>
            <a:r>
              <a:rPr lang="pt-BR" dirty="0" smtClean="0"/>
              <a:t>Instalações.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55576" y="3501008"/>
            <a:ext cx="7920880" cy="2880320"/>
          </a:xfrm>
          <a:prstGeom prst="wedgeRoundRectCallout">
            <a:avLst>
              <a:gd name="adj1" fmla="val -44923"/>
              <a:gd name="adj2" fmla="val -7969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r>
              <a:rPr lang="pt-BR" sz="2400" dirty="0"/>
              <a:t>É composto por uma equipe de operadores que garante execução e monitoramento das atividades operacionais e eventos na infraestrutura: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Gerenciamento de console;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Agendamento de </a:t>
            </a:r>
            <a:r>
              <a:rPr lang="pt-BR" sz="2400" i="1" dirty="0" err="1"/>
              <a:t>jobs</a:t>
            </a:r>
            <a:r>
              <a:rPr lang="pt-BR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i="1" dirty="0"/>
              <a:t>Backup</a:t>
            </a:r>
            <a:r>
              <a:rPr lang="pt-BR" sz="2400" dirty="0"/>
              <a:t> e restauração;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Impressão</a:t>
            </a:r>
          </a:p>
        </p:txBody>
      </p:sp>
    </p:spTree>
    <p:extLst>
      <p:ext uri="{BB962C8B-B14F-4D97-AF65-F5344CB8AC3E}">
        <p14:creationId xmlns:p14="http://schemas.microsoft.com/office/powerpoint/2010/main" val="17292785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Geren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 de Operações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1834348"/>
          </a:xfrm>
        </p:spPr>
        <p:txBody>
          <a:bodyPr/>
          <a:lstStyle/>
          <a:p>
            <a:r>
              <a:rPr lang="pt-BR" dirty="0"/>
              <a:t>O Gerenciamento de Operações de TI consiste de duas </a:t>
            </a:r>
            <a:r>
              <a:rPr lang="pt-BR" dirty="0" err="1" smtClean="0"/>
              <a:t>subfunções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Controle </a:t>
            </a:r>
            <a:r>
              <a:rPr lang="pt-BR" dirty="0"/>
              <a:t>de Operações de </a:t>
            </a:r>
            <a:r>
              <a:rPr lang="pt-BR" dirty="0" smtClean="0"/>
              <a:t>TI;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</a:t>
            </a:r>
            <a:r>
              <a:rPr lang="pt-BR" dirty="0">
                <a:solidFill>
                  <a:srgbClr val="FFFF00"/>
                </a:solidFill>
              </a:rPr>
              <a:t>das </a:t>
            </a:r>
            <a:r>
              <a:rPr lang="pt-BR" dirty="0" smtClean="0">
                <a:solidFill>
                  <a:srgbClr val="FFFF00"/>
                </a:solidFill>
              </a:rPr>
              <a:t>Instalações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55576" y="3933056"/>
            <a:ext cx="7920880" cy="2259632"/>
          </a:xfrm>
          <a:prstGeom prst="wedgeRoundRectCallout">
            <a:avLst>
              <a:gd name="adj1" fmla="val -45317"/>
              <a:gd name="adj2" fmla="val -8567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r>
              <a:rPr lang="pt-BR" sz="2400" dirty="0"/>
              <a:t>Gerencia a parte física do ambiente de TI: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i="1" dirty="0"/>
              <a:t>Data centers</a:t>
            </a:r>
            <a:r>
              <a:rPr lang="pt-BR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Sites de </a:t>
            </a:r>
            <a:r>
              <a:rPr lang="pt-BR" sz="2400" i="1" dirty="0" err="1"/>
              <a:t>recovery</a:t>
            </a:r>
            <a:r>
              <a:rPr lang="pt-BR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Contratos de </a:t>
            </a:r>
            <a:r>
              <a:rPr lang="pt-BR" sz="2400" i="1" dirty="0"/>
              <a:t>data centers</a:t>
            </a:r>
            <a:r>
              <a:rPr lang="pt-BR" sz="2400" dirty="0"/>
              <a:t> terceirizados;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Consolidação</a:t>
            </a:r>
          </a:p>
        </p:txBody>
      </p:sp>
    </p:spTree>
    <p:extLst>
      <p:ext uri="{BB962C8B-B14F-4D97-AF65-F5344CB8AC3E}">
        <p14:creationId xmlns:p14="http://schemas.microsoft.com/office/powerpoint/2010/main" val="480003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13078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Funções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Central de Serviços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Gerenciamento Técnico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Gerenciamento de Aplicações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chemeClr val="accent2"/>
                </a:solidFill>
              </a:rPr>
              <a:t>Gerenciamento de Operações de TI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de Aplicação x Desenvolvimento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49842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Ger. Aplicação x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Desenvolv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742563"/>
          </a:xfrm>
        </p:spPr>
        <p:txBody>
          <a:bodyPr/>
          <a:lstStyle/>
          <a:p>
            <a:r>
              <a:rPr lang="pt-BR" dirty="0" smtClean="0"/>
              <a:t>A ITIL </a:t>
            </a:r>
            <a:r>
              <a:rPr lang="pt-BR" dirty="0"/>
              <a:t>não fornece um modelo de boas práticas para o desenvolvimento de softwares. Para isto existem outros </a:t>
            </a:r>
            <a:r>
              <a:rPr lang="pt-BR" i="1" dirty="0" smtClean="0"/>
              <a:t>frameworks</a:t>
            </a:r>
            <a:r>
              <a:rPr lang="pt-BR" dirty="0" smtClean="0"/>
              <a:t>;</a:t>
            </a:r>
          </a:p>
          <a:p>
            <a:r>
              <a:rPr lang="pt-BR" dirty="0" smtClean="0"/>
              <a:t>Mas normalmente </a:t>
            </a:r>
            <a:r>
              <a:rPr lang="pt-BR" dirty="0"/>
              <a:t>um serviço de TI usa um </a:t>
            </a:r>
            <a:r>
              <a:rPr lang="pt-BR" i="1" dirty="0"/>
              <a:t>software</a:t>
            </a:r>
            <a:r>
              <a:rPr lang="pt-BR" dirty="0"/>
              <a:t> como </a:t>
            </a:r>
            <a:r>
              <a:rPr lang="pt-BR" dirty="0" smtClean="0"/>
              <a:t>componente;</a:t>
            </a:r>
          </a:p>
          <a:p>
            <a:r>
              <a:rPr lang="pt-BR" dirty="0"/>
              <a:t>O ciclo de vida do serviço tem algumas sobreposições com o ciclo de desenvolvimento de </a:t>
            </a:r>
            <a:r>
              <a:rPr lang="pt-BR" i="1" dirty="0" smtClean="0"/>
              <a:t>software.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07575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Requisição 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</p:spTree>
    <p:extLst>
      <p:ext uri="{BB962C8B-B14F-4D97-AF65-F5344CB8AC3E}">
        <p14:creationId xmlns:p14="http://schemas.microsoft.com/office/powerpoint/2010/main" val="5330131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Funções: Ger. Aplicação x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Desenvolv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.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6" name="Imagem 5"/>
          <p:cNvPicPr/>
          <p:nvPr/>
        </p:nvPicPr>
        <p:blipFill>
          <a:blip r:embed="rId3"/>
          <a:stretch>
            <a:fillRect/>
          </a:stretch>
        </p:blipFill>
        <p:spPr>
          <a:xfrm>
            <a:off x="647564" y="1124744"/>
            <a:ext cx="7848872" cy="4824536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540281" y="5924945"/>
            <a:ext cx="4814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Mostra o envolvimento do pessoal do Desenvolvimento</a:t>
            </a:r>
          </a:p>
          <a:p>
            <a:r>
              <a:rPr lang="pt-BR" sz="1600" dirty="0" smtClean="0"/>
              <a:t>e do </a:t>
            </a:r>
            <a:r>
              <a:rPr lang="pt-BR" sz="1600" dirty="0" err="1" smtClean="0"/>
              <a:t>Gerenc</a:t>
            </a:r>
            <a:r>
              <a:rPr lang="pt-BR" sz="1600" dirty="0" smtClean="0"/>
              <a:t>. de Aplicação em cada fase.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9549977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490734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Fomos apresentados a quarta fase do ciclo de vida do GSTI segundo a ITIL V3;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Entendemos seu propósito e objetivos;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Vimos todas as suas atividades e processos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Vimos também as funções existentes nesta fase;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Fomos apresentados a outros conceitos elementares como eventos, incidentes, acesso, direito, identidade, solução de contorno </a:t>
            </a:r>
            <a:r>
              <a:rPr lang="pt-BR" dirty="0" err="1" smtClean="0">
                <a:solidFill>
                  <a:srgbClr val="FFFFFF"/>
                </a:solidFill>
              </a:rPr>
              <a:t>etc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Vimos como são classificados os eventos, as ferramentas de monitoração;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567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04980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como a ITIL orienta quando as operações da central de serviços e como as classifica e sua preocupação com as qualificações profissionais;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Entendemos também que a ITIL não orienta quanto ao desenvolvimento de aplicações, mas se preocupa com este segmento da TI no processo de Gerenciamento </a:t>
            </a:r>
            <a:r>
              <a:rPr lang="pt-BR" dirty="0">
                <a:solidFill>
                  <a:srgbClr val="FFFFFF"/>
                </a:solidFill>
                <a:latin typeface="Calibri"/>
              </a:rPr>
              <a:t>d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e Aplicação.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6266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77 da apostila.</a:t>
            </a:r>
          </a:p>
        </p:txBody>
      </p:sp>
    </p:spTree>
    <p:extLst>
      <p:ext uri="{BB962C8B-B14F-4D97-AF65-F5344CB8AC3E}">
        <p14:creationId xmlns:p14="http://schemas.microsoft.com/office/powerpoint/2010/main" val="3281836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Gerência de Infraestrutura de TI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22962006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Operação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4710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Alguns conceitos: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Requisição de Serviço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Evento;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Alerta;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Incidente;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Problema;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Solução de Contorno;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Erro Conhecido e Base de Erros Conhecidos;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Impacto, Urgência e Prioridade;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Papel da Comunicação;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Princípios Chave.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11560" y="2852936"/>
            <a:ext cx="7920880" cy="2592288"/>
          </a:xfrm>
          <a:prstGeom prst="wedgeRoundRectCallout">
            <a:avLst>
              <a:gd name="adj1" fmla="val -43349"/>
              <a:gd name="adj2" fmla="val -7271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Pedido de </a:t>
            </a:r>
            <a:r>
              <a:rPr lang="pt-BR" sz="2400" dirty="0"/>
              <a:t>informação para uma mudança ou para acessar um serviço de TI. Normalmente é atendida pela Central de Serviço e não requer a abertura de uma requisição de mudança (RDM). Exemplos: </a:t>
            </a:r>
            <a:r>
              <a:rPr lang="pt-BR" sz="2400" i="1" dirty="0" err="1"/>
              <a:t>resetar</a:t>
            </a:r>
            <a:r>
              <a:rPr lang="pt-BR" sz="2400" dirty="0"/>
              <a:t> uma senha, trocar um cartucho de tinha, informações, dúvidas.</a:t>
            </a:r>
          </a:p>
        </p:txBody>
      </p:sp>
    </p:spTree>
    <p:extLst>
      <p:ext uri="{BB962C8B-B14F-4D97-AF65-F5344CB8AC3E}">
        <p14:creationId xmlns:p14="http://schemas.microsoft.com/office/powerpoint/2010/main" val="36111366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616</TotalTime>
  <Words>13951</Words>
  <Application>Microsoft Office PowerPoint</Application>
  <PresentationFormat>Apresentação na tela (4:3)</PresentationFormat>
  <Paragraphs>902</Paragraphs>
  <Slides>84</Slides>
  <Notes>84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84</vt:i4>
      </vt:variant>
    </vt:vector>
  </HeadingPairs>
  <TitlesOfParts>
    <vt:vector size="91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Operação de Serviço</vt:lpstr>
      <vt:lpstr>Processo: Gerenciam. de Incidente</vt:lpstr>
      <vt:lpstr>Processo: Gerenciam. de Incidente</vt:lpstr>
      <vt:lpstr>Processo: Gerenciam. de Incidente</vt:lpstr>
      <vt:lpstr>Processo: Gerenciam. de Incidente</vt:lpstr>
      <vt:lpstr>Processo: Gerenciam. de Incidente</vt:lpstr>
      <vt:lpstr>Processo: Gerenciam. de Incidente</vt:lpstr>
      <vt:lpstr>Processo: Gerenciam. de Incidente</vt:lpstr>
      <vt:lpstr>Processo: Gerenciam. de Incidente</vt:lpstr>
      <vt:lpstr>Operação de Serviço</vt:lpstr>
      <vt:lpstr>Processo: Gerenciam. de Evento</vt:lpstr>
      <vt:lpstr>Processo: Gerenciam. de Evento</vt:lpstr>
      <vt:lpstr>Processo: Gerenciam. de Evento</vt:lpstr>
      <vt:lpstr>Processo: Gerenciam. de Evento</vt:lpstr>
      <vt:lpstr>Processo: Gerenciam. de Evento</vt:lpstr>
      <vt:lpstr>Processo: Gerenciam. de Evento</vt:lpstr>
      <vt:lpstr>Operação de Serviço</vt:lpstr>
      <vt:lpstr>Processo: Cumprim. de Requisição</vt:lpstr>
      <vt:lpstr>Processo: Cumprim. de Requisição</vt:lpstr>
      <vt:lpstr>Operação de Serviço</vt:lpstr>
      <vt:lpstr>Processo: Gerenciam. de Problema</vt:lpstr>
      <vt:lpstr>Processo: Gerenciam. de Problema</vt:lpstr>
      <vt:lpstr>Processo: Gerenciam. de Problema</vt:lpstr>
      <vt:lpstr>Processo: Gerenciam. de Problema</vt:lpstr>
      <vt:lpstr>Processo: Gerenciam. de Problema</vt:lpstr>
      <vt:lpstr>Operação de Serviço</vt:lpstr>
      <vt:lpstr>Processo: Gerenciam. de Acesso</vt:lpstr>
      <vt:lpstr>Processo: Gerenciam. de Acesso</vt:lpstr>
      <vt:lpstr>Processo: Gerenciam. de Acesso</vt:lpstr>
      <vt:lpstr>Processo: Gerenciam. de Acesso</vt:lpstr>
      <vt:lpstr>Processo: Gerenciam. de Acesso</vt:lpstr>
      <vt:lpstr>Processo: Gerenciam. de Acesso</vt:lpstr>
      <vt:lpstr>Processo: Gerenciam. de Acesso</vt:lpstr>
      <vt:lpstr>Processo: Gerenciam. de Acesso</vt:lpstr>
      <vt:lpstr>Processo: Gerenciam. de Acesso</vt:lpstr>
      <vt:lpstr>Operação de Serviço</vt:lpstr>
      <vt:lpstr>Operação de Serviço</vt:lpstr>
      <vt:lpstr>Funções: Central de Serviços</vt:lpstr>
      <vt:lpstr>Funções: Central de Serviços</vt:lpstr>
      <vt:lpstr>Funções: Central de Serviços</vt:lpstr>
      <vt:lpstr>Funções: Central de Serviços</vt:lpstr>
      <vt:lpstr>Funções: Central de Serviços</vt:lpstr>
      <vt:lpstr>Funções: Central de Serviços</vt:lpstr>
      <vt:lpstr>Funções: Central de Serviços</vt:lpstr>
      <vt:lpstr>Funções: Central de Serviços</vt:lpstr>
      <vt:lpstr>Funções: Central de Serviços</vt:lpstr>
      <vt:lpstr>Funções: Central de Serviços</vt:lpstr>
      <vt:lpstr>Operação de Serviço</vt:lpstr>
      <vt:lpstr>Funções: Gerenciamento Técnico</vt:lpstr>
      <vt:lpstr>Operação de Serviço</vt:lpstr>
      <vt:lpstr>Funções: Gerenciam. de Aplicações</vt:lpstr>
      <vt:lpstr>Funções: Gerenciam. de Aplicações</vt:lpstr>
      <vt:lpstr>Operação de Serviço</vt:lpstr>
      <vt:lpstr>Funções: Geren. de Operações de TI</vt:lpstr>
      <vt:lpstr>Funções: Geren. de Operações de TI</vt:lpstr>
      <vt:lpstr>Funções: Geren. de Operações de TI</vt:lpstr>
      <vt:lpstr>Funções: Geren. de Operações de TI</vt:lpstr>
      <vt:lpstr>Funções: Geren. de Operações de TI</vt:lpstr>
      <vt:lpstr>Operação de Serviço</vt:lpstr>
      <vt:lpstr>Funções: Ger. Aplicação x Desenvolv.</vt:lpstr>
      <vt:lpstr>Funções: Ger. Aplicação x Desenvolv.</vt:lpstr>
      <vt:lpstr>Conclusão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90</cp:revision>
  <dcterms:created xsi:type="dcterms:W3CDTF">2015-06-30T13:28:46Z</dcterms:created>
  <dcterms:modified xsi:type="dcterms:W3CDTF">2016-04-12T02:07:54Z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