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63"/>
  </p:notesMasterIdLst>
  <p:sldIdLst>
    <p:sldId id="257" r:id="rId4"/>
    <p:sldId id="258" r:id="rId5"/>
    <p:sldId id="311" r:id="rId6"/>
    <p:sldId id="282" r:id="rId7"/>
    <p:sldId id="291" r:id="rId8"/>
    <p:sldId id="289" r:id="rId9"/>
    <p:sldId id="349" r:id="rId10"/>
    <p:sldId id="290" r:id="rId11"/>
    <p:sldId id="283" r:id="rId12"/>
    <p:sldId id="296" r:id="rId13"/>
    <p:sldId id="299" r:id="rId14"/>
    <p:sldId id="300" r:id="rId15"/>
    <p:sldId id="301" r:id="rId16"/>
    <p:sldId id="304" r:id="rId17"/>
    <p:sldId id="306" r:id="rId18"/>
    <p:sldId id="307" r:id="rId19"/>
    <p:sldId id="312" r:id="rId20"/>
    <p:sldId id="313" r:id="rId21"/>
    <p:sldId id="314" r:id="rId22"/>
    <p:sldId id="315" r:id="rId23"/>
    <p:sldId id="316" r:id="rId24"/>
    <p:sldId id="360" r:id="rId25"/>
    <p:sldId id="321" r:id="rId26"/>
    <p:sldId id="322" r:id="rId27"/>
    <p:sldId id="323" r:id="rId28"/>
    <p:sldId id="324" r:id="rId29"/>
    <p:sldId id="350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51" r:id="rId54"/>
    <p:sldId id="352" r:id="rId55"/>
    <p:sldId id="353" r:id="rId56"/>
    <p:sldId id="356" r:id="rId57"/>
    <p:sldId id="354" r:id="rId58"/>
    <p:sldId id="355" r:id="rId59"/>
    <p:sldId id="357" r:id="rId60"/>
    <p:sldId id="358" r:id="rId61"/>
    <p:sldId id="35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>
      <p:cViewPr varScale="1">
        <p:scale>
          <a:sx n="92" d="100"/>
          <a:sy n="92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69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8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289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60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322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99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27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30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643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2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537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035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036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59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424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94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692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568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83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338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9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25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19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3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3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20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4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4/19/2016 5:45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22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GERÊNCIA DE INFRAESTRUTURA DE TI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11 (Revisão)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99584"/>
          </a:xfrm>
        </p:spPr>
        <p:txBody>
          <a:bodyPr/>
          <a:lstStyle/>
          <a:p>
            <a:pPr lvl="0"/>
            <a:r>
              <a:rPr lang="pt-BR" dirty="0" smtClean="0"/>
              <a:t>Algumas características:</a:t>
            </a:r>
          </a:p>
          <a:p>
            <a:pPr lvl="1"/>
            <a:r>
              <a:rPr lang="pt-BR" dirty="0" smtClean="0"/>
              <a:t>Provê </a:t>
            </a:r>
            <a:r>
              <a:rPr lang="pt-BR" dirty="0"/>
              <a:t>recursos para as aplicações;</a:t>
            </a:r>
          </a:p>
          <a:p>
            <a:pPr lvl="1"/>
            <a:r>
              <a:rPr lang="pt-BR" dirty="0"/>
              <a:t>Geralmente é compartilhada por várias aplicações;</a:t>
            </a:r>
          </a:p>
          <a:p>
            <a:pPr lvl="1"/>
            <a:r>
              <a:rPr lang="pt-BR" dirty="0"/>
              <a:t>Mais estática e permanente do que as aplicações para as quais ela provê recursos;</a:t>
            </a:r>
          </a:p>
          <a:p>
            <a:pPr lvl="1"/>
            <a:r>
              <a:rPr lang="pt-BR" dirty="0"/>
              <a:t>O gerenciamento da infraestrutura normalmente é separado do gerenciamento das aplicações;</a:t>
            </a:r>
          </a:p>
          <a:p>
            <a:pPr lvl="1"/>
            <a:r>
              <a:rPr lang="pt-BR" dirty="0"/>
              <a:t>Infraestrutura e aplicações são de propriedade de departamentos diferentes.</a:t>
            </a:r>
          </a:p>
        </p:txBody>
      </p:sp>
    </p:spTree>
    <p:extLst>
      <p:ext uri="{BB962C8B-B14F-4D97-AF65-F5344CB8AC3E}">
        <p14:creationId xmlns:p14="http://schemas.microsoft.com/office/powerpoint/2010/main" val="4056457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57678"/>
          </a:xfrm>
        </p:spPr>
        <p:txBody>
          <a:bodyPr/>
          <a:lstStyle/>
          <a:p>
            <a:pPr lvl="0"/>
            <a:r>
              <a:rPr lang="pt-BR" dirty="0"/>
              <a:t>Em muitos casos a TI é percebida como não funcional não só para o CEO, mas para a maioria dos </a:t>
            </a:r>
            <a:r>
              <a:rPr lang="pt-BR" dirty="0" smtClean="0"/>
              <a:t>usuários;</a:t>
            </a:r>
          </a:p>
          <a:p>
            <a:pPr lvl="0"/>
            <a:r>
              <a:rPr lang="pt-BR" dirty="0" smtClean="0"/>
              <a:t>Se </a:t>
            </a:r>
            <a:r>
              <a:rPr lang="pt-BR" dirty="0"/>
              <a:t>um site </a:t>
            </a:r>
            <a:r>
              <a:rPr lang="pt-BR" dirty="0" smtClean="0"/>
              <a:t>não </a:t>
            </a:r>
            <a:r>
              <a:rPr lang="pt-BR" dirty="0"/>
              <a:t>abre, </a:t>
            </a:r>
            <a:r>
              <a:rPr lang="pt-BR" dirty="0" smtClean="0"/>
              <a:t>o usuário pode </a:t>
            </a:r>
            <a:r>
              <a:rPr lang="pt-BR" dirty="0"/>
              <a:t>entender como se a infraestrutura de TI da empresa deixa-se a </a:t>
            </a:r>
            <a:r>
              <a:rPr lang="pt-BR" dirty="0" smtClean="0"/>
              <a:t>desejar.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710917"/>
            <a:ext cx="38100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3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942344"/>
          </a:xfrm>
        </p:spPr>
        <p:txBody>
          <a:bodyPr/>
          <a:lstStyle/>
          <a:p>
            <a:pPr lvl="0"/>
            <a:r>
              <a:rPr lang="pt-BR" dirty="0" smtClean="0"/>
              <a:t>Desafio: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Gerir </a:t>
            </a:r>
            <a:r>
              <a:rPr lang="pt-BR" dirty="0">
                <a:solidFill>
                  <a:srgbClr val="FFFF00"/>
                </a:solidFill>
              </a:rPr>
              <a:t>todos os componentes </a:t>
            </a:r>
            <a:r>
              <a:rPr lang="pt-BR" dirty="0"/>
              <a:t>da infraestrutura que fazem com que os serviços relacionados a TI e que irão atender a organização, estejam em pleno </a:t>
            </a:r>
            <a:r>
              <a:rPr lang="pt-BR" dirty="0" smtClean="0"/>
              <a:t>funcionamento;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Manter </a:t>
            </a:r>
            <a:r>
              <a:rPr lang="pt-BR" dirty="0">
                <a:solidFill>
                  <a:srgbClr val="FFFF00"/>
                </a:solidFill>
              </a:rPr>
              <a:t>os serviços disponíveis</a:t>
            </a:r>
            <a:r>
              <a:rPr lang="pt-BR" dirty="0"/>
              <a:t>, obviamente dentro dos níveis acordados com o </a:t>
            </a:r>
            <a:r>
              <a:rPr lang="pt-BR" dirty="0" smtClean="0"/>
              <a:t>negócio.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6874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182957"/>
          </a:xfrm>
        </p:spPr>
        <p:txBody>
          <a:bodyPr/>
          <a:lstStyle/>
          <a:p>
            <a:pPr lvl="0"/>
            <a:r>
              <a:rPr lang="pt-BR" dirty="0" smtClean="0"/>
              <a:t>O que deve ser gerenciado:</a:t>
            </a:r>
          </a:p>
          <a:p>
            <a:pPr lvl="1"/>
            <a:r>
              <a:rPr lang="pt-BR" dirty="0" smtClean="0"/>
              <a:t>Servidores;</a:t>
            </a:r>
          </a:p>
          <a:p>
            <a:pPr lvl="1"/>
            <a:r>
              <a:rPr lang="pt-BR" dirty="0" smtClean="0"/>
              <a:t>Serviços de Rede;</a:t>
            </a:r>
          </a:p>
          <a:p>
            <a:pPr lvl="1"/>
            <a:r>
              <a:rPr lang="pt-BR" dirty="0" smtClean="0"/>
              <a:t>Aplicativos;</a:t>
            </a:r>
          </a:p>
          <a:p>
            <a:pPr lvl="1"/>
            <a:r>
              <a:rPr lang="pt-BR" dirty="0" smtClean="0"/>
              <a:t>Sistemas Operacionais;</a:t>
            </a:r>
          </a:p>
          <a:p>
            <a:pPr lvl="1"/>
            <a:r>
              <a:rPr lang="pt-BR" dirty="0" smtClean="0"/>
              <a:t>Virtualização;</a:t>
            </a:r>
          </a:p>
          <a:p>
            <a:pPr lvl="1"/>
            <a:r>
              <a:rPr lang="pt-BR" dirty="0" smtClean="0"/>
              <a:t>Data Center;</a:t>
            </a:r>
          </a:p>
          <a:p>
            <a:pPr lvl="1"/>
            <a:r>
              <a:rPr lang="pt-BR" dirty="0" smtClean="0"/>
              <a:t>Computação em Nuvem;</a:t>
            </a:r>
          </a:p>
          <a:p>
            <a:pPr lvl="1"/>
            <a:r>
              <a:rPr lang="pt-BR" dirty="0" smtClean="0"/>
              <a:t>Redes (WI-FI, WLAN, LAN, WAN);</a:t>
            </a:r>
          </a:p>
          <a:p>
            <a:pPr lvl="1"/>
            <a:r>
              <a:rPr lang="pt-BR" dirty="0" smtClean="0"/>
              <a:t>Monitoramento;</a:t>
            </a:r>
          </a:p>
          <a:p>
            <a:pPr lvl="1"/>
            <a:r>
              <a:rPr lang="pt-BR" dirty="0" smtClean="0"/>
              <a:t>Custos...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787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961358"/>
          </a:xfrm>
        </p:spPr>
        <p:txBody>
          <a:bodyPr/>
          <a:lstStyle/>
          <a:p>
            <a:r>
              <a:rPr lang="pt-BR" sz="2600" dirty="0" smtClean="0"/>
              <a:t>Alinhar </a:t>
            </a:r>
            <a:r>
              <a:rPr lang="pt-BR" sz="2600" dirty="0"/>
              <a:t>a disponibilidade dos serviços com as necessidades do negócio;</a:t>
            </a:r>
          </a:p>
          <a:p>
            <a:r>
              <a:rPr lang="pt-BR" sz="2600" dirty="0"/>
              <a:t>Reduzir os custos de manutenção da infraestrutura;</a:t>
            </a:r>
          </a:p>
          <a:p>
            <a:r>
              <a:rPr lang="pt-BR" sz="2600" dirty="0"/>
              <a:t>Melhorar a resiliência (capacidade de adaptação) da infraestrutura;</a:t>
            </a:r>
          </a:p>
          <a:p>
            <a:r>
              <a:rPr lang="pt-BR" sz="2600" dirty="0"/>
              <a:t>Justificar o ROI (retorno sobre o investimento) da infraestrutura;</a:t>
            </a:r>
          </a:p>
          <a:p>
            <a:r>
              <a:rPr lang="pt-BR" sz="2600" dirty="0"/>
              <a:t>Garantir as políticas de segurança da informação;</a:t>
            </a:r>
          </a:p>
          <a:p>
            <a:r>
              <a:rPr lang="pt-BR" sz="2600" dirty="0"/>
              <a:t>Atender aos requisitos legais/</a:t>
            </a:r>
            <a:r>
              <a:rPr lang="pt-BR" sz="2600" dirty="0" err="1"/>
              <a:t>compliance</a:t>
            </a:r>
            <a:r>
              <a:rPr lang="pt-BR" sz="2600" dirty="0"/>
              <a:t>;</a:t>
            </a:r>
          </a:p>
          <a:p>
            <a:r>
              <a:rPr lang="pt-BR" sz="2600" dirty="0"/>
              <a:t>Administrar ambientes de alta complexidade;</a:t>
            </a:r>
          </a:p>
          <a:p>
            <a:pPr lvl="0"/>
            <a:r>
              <a:rPr lang="pt-BR" sz="2600" dirty="0"/>
              <a:t>Administrar a dependência do negócio com a TI;</a:t>
            </a:r>
          </a:p>
          <a:p>
            <a:pPr lvl="0"/>
            <a:r>
              <a:rPr lang="pt-BR" sz="2600" dirty="0"/>
              <a:t>Gerenciar os riscos de TI.</a:t>
            </a:r>
          </a:p>
        </p:txBody>
      </p:sp>
    </p:spTree>
    <p:extLst>
      <p:ext uri="{BB962C8B-B14F-4D97-AF65-F5344CB8AC3E}">
        <p14:creationId xmlns:p14="http://schemas.microsoft.com/office/powerpoint/2010/main" val="493087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57678"/>
          </a:xfrm>
        </p:spPr>
        <p:txBody>
          <a:bodyPr/>
          <a:lstStyle/>
          <a:p>
            <a:r>
              <a:rPr lang="pt-BR" sz="2800" dirty="0" smtClean="0"/>
              <a:t>Diminuir a </a:t>
            </a:r>
            <a:r>
              <a:rPr lang="pt-BR" sz="2800" dirty="0"/>
              <a:t>complexidade </a:t>
            </a:r>
            <a:r>
              <a:rPr lang="pt-BR" sz="2800" dirty="0" smtClean="0"/>
              <a:t>para gerir infraestrutura:</a:t>
            </a:r>
            <a:endParaRPr lang="pt-BR" sz="2800" dirty="0"/>
          </a:p>
          <a:p>
            <a:pPr lvl="1"/>
            <a:r>
              <a:rPr lang="pt-BR" dirty="0"/>
              <a:t>Padronização;</a:t>
            </a:r>
          </a:p>
          <a:p>
            <a:pPr lvl="1"/>
            <a:r>
              <a:rPr lang="pt-BR" dirty="0"/>
              <a:t>Automação;</a:t>
            </a:r>
          </a:p>
          <a:p>
            <a:pPr lvl="1"/>
            <a:r>
              <a:rPr lang="pt-BR" dirty="0"/>
              <a:t>Monitoramento e administração unificados;</a:t>
            </a:r>
          </a:p>
          <a:p>
            <a:pPr lvl="1"/>
            <a:r>
              <a:rPr lang="pt-BR" dirty="0"/>
              <a:t>Integração;</a:t>
            </a:r>
          </a:p>
          <a:p>
            <a:pPr lvl="1"/>
            <a:r>
              <a:rPr lang="pt-BR" dirty="0"/>
              <a:t>Solução </a:t>
            </a:r>
            <a:r>
              <a:rPr lang="pt-BR" dirty="0" smtClean="0"/>
              <a:t>completa.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527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18050"/>
          </a:xfrm>
        </p:spPr>
        <p:txBody>
          <a:bodyPr/>
          <a:lstStyle/>
          <a:p>
            <a:r>
              <a:rPr lang="pt-BR" dirty="0"/>
              <a:t>80% das causas de indisponibilidade de serviços de TI são referentes a</a:t>
            </a:r>
            <a:r>
              <a:rPr lang="pt-BR" dirty="0" smtClean="0"/>
              <a:t>:</a:t>
            </a:r>
            <a:endParaRPr lang="pt-BR" dirty="0"/>
          </a:p>
          <a:p>
            <a:pPr lvl="1"/>
            <a:r>
              <a:rPr lang="pt-BR" dirty="0"/>
              <a:t>Aplicações não testadas;</a:t>
            </a:r>
          </a:p>
          <a:p>
            <a:pPr lvl="1"/>
            <a:r>
              <a:rPr lang="pt-BR" dirty="0"/>
              <a:t>Má gerência de mudanças;</a:t>
            </a:r>
          </a:p>
          <a:p>
            <a:pPr lvl="1"/>
            <a:r>
              <a:rPr lang="pt-BR" dirty="0"/>
              <a:t>Sobrecarga de processamento;</a:t>
            </a:r>
          </a:p>
          <a:p>
            <a:pPr lvl="1"/>
            <a:r>
              <a:rPr lang="pt-BR" dirty="0"/>
              <a:t>Falhas em procedimentos;</a:t>
            </a:r>
          </a:p>
          <a:p>
            <a:pPr lvl="1"/>
            <a:r>
              <a:rPr lang="pt-BR" dirty="0"/>
              <a:t>Falhas no cumprimento de requisitos;</a:t>
            </a:r>
          </a:p>
          <a:p>
            <a:pPr lvl="1"/>
            <a:r>
              <a:rPr lang="pt-BR" dirty="0"/>
              <a:t>Erros relacionados à segurança ou às rotinas de </a:t>
            </a:r>
            <a:r>
              <a:rPr lang="pt-BR" i="1" dirty="0" smtClean="0"/>
              <a:t>backup.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1710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24315"/>
          </a:xfrm>
        </p:spPr>
        <p:txBody>
          <a:bodyPr/>
          <a:lstStyle/>
          <a:p>
            <a:r>
              <a:rPr lang="pt-BR" dirty="0" smtClean="0"/>
              <a:t>COBIT para gestão da TI inovando através da </a:t>
            </a:r>
            <a:r>
              <a:rPr lang="pt-BR" dirty="0" smtClean="0">
                <a:solidFill>
                  <a:srgbClr val="FFFF00"/>
                </a:solidFill>
              </a:rPr>
              <a:t>Governança Tecnológica</a:t>
            </a:r>
            <a:r>
              <a:rPr lang="pt-BR" dirty="0" smtClean="0"/>
              <a:t>;</a:t>
            </a:r>
          </a:p>
          <a:p>
            <a:r>
              <a:rPr lang="pt-BR" dirty="0" smtClean="0"/>
              <a:t>ITIL ajuda na </a:t>
            </a:r>
            <a:r>
              <a:rPr lang="pt-BR" dirty="0" smtClean="0">
                <a:solidFill>
                  <a:srgbClr val="FFFF00"/>
                </a:solidFill>
              </a:rPr>
              <a:t>padronização</a:t>
            </a:r>
            <a:r>
              <a:rPr lang="pt-BR" dirty="0" smtClean="0"/>
              <a:t> de uma série de </a:t>
            </a:r>
            <a:r>
              <a:rPr lang="pt-BR" dirty="0" smtClean="0">
                <a:solidFill>
                  <a:srgbClr val="FFFF00"/>
                </a:solidFill>
              </a:rPr>
              <a:t>processos</a:t>
            </a:r>
            <a:r>
              <a:rPr lang="pt-BR" dirty="0" smtClean="0"/>
              <a:t> operacionais e de gestão ligados a TI;</a:t>
            </a:r>
          </a:p>
          <a:p>
            <a:endParaRPr lang="pt-BR" sz="1600" i="1" dirty="0" smtClean="0"/>
          </a:p>
          <a:p>
            <a:r>
              <a:rPr lang="pt-BR" i="1" dirty="0" smtClean="0"/>
              <a:t>Criar uma </a:t>
            </a:r>
            <a:r>
              <a:rPr lang="pt-BR" i="1" dirty="0" smtClean="0">
                <a:solidFill>
                  <a:srgbClr val="FFFF00"/>
                </a:solidFill>
              </a:rPr>
              <a:t>sistemática padronizada </a:t>
            </a:r>
            <a:r>
              <a:rPr lang="pt-BR" i="1" dirty="0" smtClean="0"/>
              <a:t>suportada por </a:t>
            </a:r>
            <a:r>
              <a:rPr lang="pt-BR" i="1" dirty="0" smtClean="0">
                <a:solidFill>
                  <a:srgbClr val="FFFF00"/>
                </a:solidFill>
              </a:rPr>
              <a:t>processos</a:t>
            </a:r>
            <a:r>
              <a:rPr lang="pt-BR" i="1" dirty="0" smtClean="0"/>
              <a:t>, possivelmente automatizados, que seja entendida e que esteja ao alcance de todos numa organização, que possa ser </a:t>
            </a:r>
            <a:r>
              <a:rPr lang="pt-BR" i="1" dirty="0" smtClean="0">
                <a:solidFill>
                  <a:srgbClr val="FFFF00"/>
                </a:solidFill>
              </a:rPr>
              <a:t>replicada</a:t>
            </a:r>
            <a:r>
              <a:rPr lang="pt-BR" i="1" dirty="0" smtClean="0"/>
              <a:t> e, sobretudo, permita </a:t>
            </a:r>
            <a:r>
              <a:rPr lang="pt-BR" i="1" dirty="0" smtClean="0">
                <a:solidFill>
                  <a:srgbClr val="FFFF00"/>
                </a:solidFill>
              </a:rPr>
              <a:t>evolução</a:t>
            </a:r>
            <a:r>
              <a:rPr lang="pt-BR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490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57678"/>
          </a:xfrm>
        </p:spPr>
        <p:txBody>
          <a:bodyPr/>
          <a:lstStyle/>
          <a:p>
            <a:r>
              <a:rPr lang="pt-BR" dirty="0" smtClean="0"/>
              <a:t>Governança Tecnológica: Define que a TI é um fator essencial para a gestão financeira e estratégica de uma organização e não apenas como suporte à empresa.</a:t>
            </a:r>
          </a:p>
          <a:p>
            <a:r>
              <a:rPr lang="pt-BR" dirty="0" smtClean="0"/>
              <a:t>É a metodologia (e seus processos integrados) de gestão corporativa dos recursos de TI.</a:t>
            </a:r>
          </a:p>
        </p:txBody>
      </p:sp>
    </p:spTree>
    <p:extLst>
      <p:ext uri="{BB962C8B-B14F-4D97-AF65-F5344CB8AC3E}">
        <p14:creationId xmlns:p14="http://schemas.microsoft.com/office/powerpoint/2010/main" val="4286172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742563"/>
          </a:xfrm>
        </p:spPr>
        <p:txBody>
          <a:bodyPr/>
          <a:lstStyle/>
          <a:p>
            <a:r>
              <a:rPr lang="pt-BR" dirty="0" smtClean="0"/>
              <a:t>Governança Tecnológica: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i="1" dirty="0"/>
              <a:t>“uma estrutura de relacionamentos entre processos para direcionar e controlar uma empresa de modo a atingir objetivos corporativos, através da agregação de valor e risco controlado pelo uso da tecnologia da informação e de seus processos”</a:t>
            </a:r>
            <a:r>
              <a:rPr lang="pt-BR" dirty="0"/>
              <a:t> (COBIT</a:t>
            </a:r>
            <a:r>
              <a:rPr lang="pt-BR" dirty="0" smtClean="0"/>
              <a:t>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068571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172150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Infraestrutura de TI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Metodologias e boas práticas em TI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Plano de Investimento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Gestão de Custos em TI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Help Desk x Service Desk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Gestão de Serviços de TI</a:t>
            </a:r>
            <a:endParaRPr lang="pt-BR" sz="3200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00876"/>
          </a:xfrm>
        </p:spPr>
        <p:txBody>
          <a:bodyPr/>
          <a:lstStyle/>
          <a:p>
            <a:r>
              <a:rPr lang="pt-BR" dirty="0" smtClean="0"/>
              <a:t>COBIT (</a:t>
            </a:r>
            <a:r>
              <a:rPr lang="pt-BR" i="1" dirty="0" err="1"/>
              <a:t>Control</a:t>
            </a:r>
            <a:r>
              <a:rPr lang="pt-BR" i="1" dirty="0"/>
              <a:t> </a:t>
            </a:r>
            <a:r>
              <a:rPr lang="pt-BR" i="1" dirty="0" err="1"/>
              <a:t>Objectives</a:t>
            </a:r>
            <a:r>
              <a:rPr lang="pt-BR" i="1" dirty="0"/>
              <a:t> for </a:t>
            </a:r>
            <a:r>
              <a:rPr lang="pt-BR" i="1" dirty="0" err="1"/>
              <a:t>Information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Related</a:t>
            </a:r>
            <a:r>
              <a:rPr lang="pt-BR" i="1" dirty="0"/>
              <a:t> Technology</a:t>
            </a:r>
            <a:r>
              <a:rPr lang="pt-BR" dirty="0" smtClean="0"/>
              <a:t>)</a:t>
            </a:r>
          </a:p>
          <a:p>
            <a:r>
              <a:rPr lang="pt-BR" dirty="0" smtClean="0"/>
              <a:t>Tem </a:t>
            </a:r>
            <a:r>
              <a:rPr lang="pt-BR" dirty="0"/>
              <a:t>por missão explícita pesquisar, desenvolver, publicar e promover um conjunto atualizado de padrões internacionais de boas práticas referentes ao uso corporativo da TI para os gerentes e auditores de </a:t>
            </a:r>
            <a:r>
              <a:rPr lang="pt-BR" dirty="0" smtClean="0"/>
              <a:t>tecnologia;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4797152"/>
            <a:ext cx="36671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6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10383"/>
          </a:xfrm>
        </p:spPr>
        <p:txBody>
          <a:bodyPr/>
          <a:lstStyle/>
          <a:p>
            <a:r>
              <a:rPr lang="pt-BR" dirty="0" smtClean="0"/>
              <a:t>Os domínios do COBIT podem ser caracterizados pelos seus processos e pelas atividades executadas em cada fase de implantação da Governança Tecnológica.</a:t>
            </a:r>
          </a:p>
          <a:p>
            <a:r>
              <a:rPr lang="pt-BR" dirty="0" smtClean="0"/>
              <a:t>Está </a:t>
            </a:r>
            <a:r>
              <a:rPr lang="pt-BR" dirty="0"/>
              <a:t>organizado em quatro </a:t>
            </a:r>
            <a:r>
              <a:rPr lang="pt-BR" dirty="0" smtClean="0"/>
              <a:t>domínios;</a:t>
            </a:r>
          </a:p>
          <a:p>
            <a:pPr lvl="1"/>
            <a:r>
              <a:rPr lang="pt-BR" dirty="0"/>
              <a:t>Planejamento e Organização;</a:t>
            </a:r>
          </a:p>
          <a:p>
            <a:pPr lvl="1"/>
            <a:r>
              <a:rPr lang="pt-BR" dirty="0"/>
              <a:t>Aquisição e Implementação;</a:t>
            </a:r>
          </a:p>
          <a:p>
            <a:pPr lvl="1"/>
            <a:r>
              <a:rPr lang="pt-BR" dirty="0"/>
              <a:t>Entrega e Suporte;</a:t>
            </a:r>
          </a:p>
          <a:p>
            <a:pPr lvl="1"/>
            <a:r>
              <a:rPr lang="pt-BR" dirty="0"/>
              <a:t>Monitoração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751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09" y="33504"/>
            <a:ext cx="3700232" cy="576064"/>
          </a:xfrm>
        </p:spPr>
        <p:txBody>
          <a:bodyPr/>
          <a:lstStyle/>
          <a:p>
            <a:r>
              <a:rPr lang="pt-BR" sz="2400" dirty="0" smtClean="0"/>
              <a:t>Os quatro domínios de processos do COBIT</a:t>
            </a:r>
            <a:endParaRPr lang="pt-BR" sz="2400" dirty="0"/>
          </a:p>
        </p:txBody>
      </p:sp>
      <p:sp>
        <p:nvSpPr>
          <p:cNvPr id="4" name="Fluxograma: Disco magnético 3"/>
          <p:cNvSpPr/>
          <p:nvPr/>
        </p:nvSpPr>
        <p:spPr bwMode="auto">
          <a:xfrm>
            <a:off x="3923928" y="2678476"/>
            <a:ext cx="1152128" cy="576064"/>
          </a:xfrm>
          <a:prstGeom prst="flowChartMagneticDisk">
            <a:avLst/>
          </a:prstGeom>
          <a:solidFill>
            <a:schemeClr val="accent1">
              <a:alpha val="64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Informação</a:t>
            </a:r>
            <a:endParaRPr lang="pt-BR" sz="105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4067944" y="3645024"/>
            <a:ext cx="1296144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Recursos de </a:t>
            </a:r>
            <a:r>
              <a:rPr lang="pt-B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TI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Pessoas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Aplicações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Tecnologia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Infraestrutura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Dados</a:t>
            </a:r>
            <a:endParaRPr lang="pt-BR" sz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Forma livre 5"/>
          <p:cNvSpPr/>
          <p:nvPr/>
        </p:nvSpPr>
        <p:spPr bwMode="auto">
          <a:xfrm>
            <a:off x="4526003" y="3320505"/>
            <a:ext cx="190013" cy="324519"/>
          </a:xfrm>
          <a:custGeom>
            <a:avLst/>
            <a:gdLst>
              <a:gd name="connsiteX0" fmla="*/ 0 w 111919"/>
              <a:gd name="connsiteY0" fmla="*/ 0 h 192881"/>
              <a:gd name="connsiteX1" fmla="*/ 35719 w 111919"/>
              <a:gd name="connsiteY1" fmla="*/ 92868 h 192881"/>
              <a:gd name="connsiteX2" fmla="*/ 73819 w 111919"/>
              <a:gd name="connsiteY2" fmla="*/ 114300 h 192881"/>
              <a:gd name="connsiteX3" fmla="*/ 111919 w 111919"/>
              <a:gd name="connsiteY3" fmla="*/ 192881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9" h="192881">
                <a:moveTo>
                  <a:pt x="0" y="0"/>
                </a:moveTo>
                <a:cubicBezTo>
                  <a:pt x="11708" y="36909"/>
                  <a:pt x="23416" y="73818"/>
                  <a:pt x="35719" y="92868"/>
                </a:cubicBezTo>
                <a:cubicBezTo>
                  <a:pt x="48022" y="111918"/>
                  <a:pt x="61119" y="97631"/>
                  <a:pt x="73819" y="114300"/>
                </a:cubicBezTo>
                <a:cubicBezTo>
                  <a:pt x="86519" y="130969"/>
                  <a:pt x="99219" y="161925"/>
                  <a:pt x="111919" y="192881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41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757678"/>
          </a:xfrm>
        </p:spPr>
        <p:txBody>
          <a:bodyPr/>
          <a:lstStyle/>
          <a:p>
            <a:r>
              <a:rPr lang="pt-BR" dirty="0"/>
              <a:t>A ITIL (</a:t>
            </a:r>
            <a:r>
              <a:rPr lang="pt-BR" i="1" dirty="0" err="1"/>
              <a:t>Information</a:t>
            </a:r>
            <a:r>
              <a:rPr lang="pt-BR" i="1" dirty="0"/>
              <a:t> Technology </a:t>
            </a:r>
            <a:r>
              <a:rPr lang="pt-BR" i="1" dirty="0" err="1"/>
              <a:t>Infrastructure</a:t>
            </a:r>
            <a:r>
              <a:rPr lang="pt-BR" i="1" dirty="0"/>
              <a:t> Library</a:t>
            </a:r>
            <a:r>
              <a:rPr lang="pt-BR" dirty="0"/>
              <a:t>) foi desenvolvida </a:t>
            </a:r>
            <a:r>
              <a:rPr lang="pt-BR" dirty="0" smtClean="0"/>
              <a:t>inicialmente </a:t>
            </a:r>
            <a:r>
              <a:rPr lang="pt-BR" dirty="0"/>
              <a:t>pela CCTA (</a:t>
            </a:r>
            <a:r>
              <a:rPr lang="pt-BR" i="1" dirty="0"/>
              <a:t>Central </a:t>
            </a:r>
            <a:r>
              <a:rPr lang="pt-BR" i="1" dirty="0" err="1"/>
              <a:t>C</a:t>
            </a:r>
            <a:r>
              <a:rPr lang="pt-BR" i="1" dirty="0" err="1" smtClean="0"/>
              <a:t>omputing</a:t>
            </a:r>
            <a:r>
              <a:rPr lang="pt-BR" i="1" dirty="0" smtClean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Telecommunications</a:t>
            </a:r>
            <a:r>
              <a:rPr lang="pt-BR" i="1" dirty="0"/>
              <a:t> </a:t>
            </a:r>
            <a:r>
              <a:rPr lang="pt-BR" i="1" dirty="0" err="1"/>
              <a:t>Agency</a:t>
            </a:r>
            <a:r>
              <a:rPr lang="pt-BR" dirty="0"/>
              <a:t>), atual OGC (</a:t>
            </a:r>
            <a:r>
              <a:rPr lang="pt-BR" i="1" dirty="0"/>
              <a:t>Office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Government</a:t>
            </a:r>
            <a:r>
              <a:rPr lang="pt-BR" i="1" dirty="0"/>
              <a:t> </a:t>
            </a:r>
            <a:r>
              <a:rPr lang="pt-BR" i="1" dirty="0" err="1"/>
              <a:t>Commerce</a:t>
            </a:r>
            <a:r>
              <a:rPr lang="pt-BR" dirty="0" smtClean="0"/>
              <a:t>).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02" y="4941168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52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628960"/>
          </a:xfrm>
        </p:spPr>
        <p:txBody>
          <a:bodyPr/>
          <a:lstStyle/>
          <a:p>
            <a:r>
              <a:rPr lang="pt-BR" dirty="0"/>
              <a:t>Podemos tratar a ITIL apenas como um </a:t>
            </a:r>
            <a:r>
              <a:rPr lang="pt-BR" dirty="0">
                <a:solidFill>
                  <a:srgbClr val="FFFF00"/>
                </a:solidFill>
              </a:rPr>
              <a:t>consenso de como devem ser tratados os processos dentro de um departamento de </a:t>
            </a:r>
            <a:r>
              <a:rPr lang="pt-BR" dirty="0" smtClean="0">
                <a:solidFill>
                  <a:srgbClr val="FFFF00"/>
                </a:solidFill>
              </a:rPr>
              <a:t>TI</a:t>
            </a:r>
            <a:r>
              <a:rPr lang="pt-BR" dirty="0" smtClean="0"/>
              <a:t>;</a:t>
            </a:r>
          </a:p>
          <a:p>
            <a:r>
              <a:rPr lang="pt-BR" dirty="0" smtClean="0"/>
              <a:t>Os </a:t>
            </a:r>
            <a:r>
              <a:rPr lang="pt-BR" dirty="0">
                <a:solidFill>
                  <a:srgbClr val="FFFF00"/>
                </a:solidFill>
              </a:rPr>
              <a:t>processos propostos são genéricos</a:t>
            </a:r>
            <a:r>
              <a:rPr lang="pt-BR" dirty="0"/>
              <a:t>, podendo ser utilizados por qualquer empresa, seja pública ou privada, de grande ou pequeno </a:t>
            </a:r>
            <a:r>
              <a:rPr lang="pt-BR" dirty="0" smtClean="0"/>
              <a:t>porte;</a:t>
            </a:r>
          </a:p>
          <a:p>
            <a:r>
              <a:rPr lang="pt-BR" dirty="0" smtClean="0"/>
              <a:t>Estes </a:t>
            </a:r>
            <a:r>
              <a:rPr lang="pt-BR" dirty="0"/>
              <a:t>processos devem ser adotados e adaptados ao seu negócio – tenha em mente que </a:t>
            </a:r>
            <a:r>
              <a:rPr lang="pt-BR" dirty="0">
                <a:solidFill>
                  <a:srgbClr val="FFFF00"/>
                </a:solidFill>
              </a:rPr>
              <a:t>não existe uma receita </a:t>
            </a:r>
            <a:r>
              <a:rPr lang="pt-BR" dirty="0" smtClean="0">
                <a:solidFill>
                  <a:srgbClr val="FFFF00"/>
                </a:solidFill>
              </a:rPr>
              <a:t>pronta</a:t>
            </a:r>
            <a:r>
              <a:rPr lang="pt-BR" dirty="0" smtClean="0"/>
              <a:t>.</a:t>
            </a:r>
          </a:p>
          <a:p>
            <a:r>
              <a:rPr lang="pt-BR" sz="2800" dirty="0" smtClean="0"/>
              <a:t>É </a:t>
            </a:r>
            <a:r>
              <a:rPr lang="pt-BR" sz="2800" dirty="0"/>
              <a:t>independente de plataforma tecnológica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72895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628960"/>
          </a:xfrm>
        </p:spPr>
        <p:txBody>
          <a:bodyPr/>
          <a:lstStyle/>
          <a:p>
            <a:r>
              <a:rPr lang="pt-BR" dirty="0"/>
              <a:t>Não é correto afirmar que um processo é “compatível com a ITIL”, nem mesmo falar em “implantar a </a:t>
            </a:r>
            <a:r>
              <a:rPr lang="pt-BR" dirty="0" smtClean="0"/>
              <a:t>ITIL”;</a:t>
            </a:r>
          </a:p>
          <a:p>
            <a:r>
              <a:rPr lang="pt-BR" dirty="0" smtClean="0"/>
              <a:t>O </a:t>
            </a:r>
            <a:r>
              <a:rPr lang="pt-BR" dirty="0"/>
              <a:t>objetivo é </a:t>
            </a:r>
            <a:r>
              <a:rPr lang="pt-BR" dirty="0">
                <a:solidFill>
                  <a:srgbClr val="FFFF00"/>
                </a:solidFill>
              </a:rPr>
              <a:t>implantar o Gerenciamento de Serviços de TI</a:t>
            </a:r>
            <a:r>
              <a:rPr lang="pt-BR" dirty="0"/>
              <a:t>, e para isso a ITIL pode ser utilizada como </a:t>
            </a:r>
            <a:r>
              <a:rPr lang="pt-BR" dirty="0">
                <a:solidFill>
                  <a:srgbClr val="FFFF00"/>
                </a:solidFill>
              </a:rPr>
              <a:t>base das boas </a:t>
            </a:r>
            <a:r>
              <a:rPr lang="pt-BR" dirty="0" smtClean="0">
                <a:solidFill>
                  <a:srgbClr val="FFFF00"/>
                </a:solidFill>
              </a:rPr>
              <a:t>práticas</a:t>
            </a:r>
            <a:r>
              <a:rPr lang="pt-BR" dirty="0" smtClean="0"/>
              <a:t>;</a:t>
            </a:r>
          </a:p>
          <a:p>
            <a:r>
              <a:rPr lang="pt-BR" dirty="0"/>
              <a:t>O</a:t>
            </a:r>
            <a:r>
              <a:rPr lang="pt-BR" dirty="0" smtClean="0"/>
              <a:t>ferece </a:t>
            </a:r>
            <a:r>
              <a:rPr lang="pt-BR" dirty="0"/>
              <a:t>um </a:t>
            </a:r>
            <a:r>
              <a:rPr lang="pt-BR" i="1" dirty="0"/>
              <a:t>framework</a:t>
            </a:r>
            <a:r>
              <a:rPr lang="pt-BR" dirty="0"/>
              <a:t> comum para todas as atividades do departamento de TI, como a parte da </a:t>
            </a:r>
            <a:r>
              <a:rPr lang="pt-BR" dirty="0">
                <a:solidFill>
                  <a:srgbClr val="FFFF00"/>
                </a:solidFill>
              </a:rPr>
              <a:t>provisão dos serviços</a:t>
            </a:r>
            <a:r>
              <a:rPr lang="pt-BR" dirty="0"/>
              <a:t>, baseada na </a:t>
            </a:r>
            <a:r>
              <a:rPr lang="pt-BR" dirty="0">
                <a:solidFill>
                  <a:srgbClr val="FFFF00"/>
                </a:solidFill>
              </a:rPr>
              <a:t>infraestrutura</a:t>
            </a:r>
            <a:r>
              <a:rPr lang="pt-BR" dirty="0"/>
              <a:t> de </a:t>
            </a:r>
            <a:r>
              <a:rPr lang="pt-BR" dirty="0" smtClean="0"/>
              <a:t>TI.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439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644075"/>
          </a:xfrm>
        </p:spPr>
        <p:txBody>
          <a:bodyPr/>
          <a:lstStyle/>
          <a:p>
            <a:r>
              <a:rPr lang="pt-BR" dirty="0" smtClean="0"/>
              <a:t>Atividades </a:t>
            </a:r>
            <a:r>
              <a:rPr lang="pt-BR" dirty="0"/>
              <a:t>são divididas em processos, que fornecem um </a:t>
            </a:r>
            <a:r>
              <a:rPr lang="pt-BR" i="1" dirty="0"/>
              <a:t>framework</a:t>
            </a:r>
            <a:r>
              <a:rPr lang="pt-BR" dirty="0"/>
              <a:t> eficaz para um futuro Gerenciamento de Serviços de TI </a:t>
            </a:r>
            <a:r>
              <a:rPr lang="pt-BR" dirty="0" smtClean="0"/>
              <a:t>aprimorado;</a:t>
            </a:r>
          </a:p>
          <a:p>
            <a:r>
              <a:rPr lang="pt-BR" dirty="0" smtClean="0"/>
              <a:t>Cada </a:t>
            </a:r>
            <a:r>
              <a:rPr lang="pt-BR" dirty="0"/>
              <a:t>um destes processos cobre uma ou mais tarefas do departamento de TI, tais como desenvolvimento de serviços, gerenciamento da infraestrutura, fornecimento de serviços e suporte a serviços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0566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865222"/>
            <a:ext cx="2897072" cy="288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26" name="Texto explicativo retangular com cantos arredondados 25"/>
          <p:cNvSpPr/>
          <p:nvPr/>
        </p:nvSpPr>
        <p:spPr bwMode="auto">
          <a:xfrm>
            <a:off x="381000" y="4958664"/>
            <a:ext cx="3168352" cy="1671093"/>
          </a:xfrm>
          <a:prstGeom prst="wedgeRoundRectCallout">
            <a:avLst>
              <a:gd name="adj1" fmla="val 74275"/>
              <a:gd name="adj2" fmla="val -1161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Estratégia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Portfólio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Financeiro;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Demanda.</a:t>
            </a:r>
          </a:p>
        </p:txBody>
      </p:sp>
      <p:sp>
        <p:nvSpPr>
          <p:cNvPr id="27" name="Texto explicativo retangular com cantos arredondados 26"/>
          <p:cNvSpPr/>
          <p:nvPr/>
        </p:nvSpPr>
        <p:spPr bwMode="auto">
          <a:xfrm>
            <a:off x="43896" y="2696750"/>
            <a:ext cx="3024336" cy="1430386"/>
          </a:xfrm>
          <a:prstGeom prst="wedgeRoundRectCallout">
            <a:avLst>
              <a:gd name="adj1" fmla="val 62294"/>
              <a:gd name="adj2" fmla="val 1339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Operação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Evento;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Incidente;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Cumprimento de Requisição;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Problema;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Acesso.</a:t>
            </a:r>
          </a:p>
        </p:txBody>
      </p:sp>
      <p:sp>
        <p:nvSpPr>
          <p:cNvPr id="28" name="Texto explicativo retangular com cantos arredondados 27"/>
          <p:cNvSpPr/>
          <p:nvPr/>
        </p:nvSpPr>
        <p:spPr bwMode="auto">
          <a:xfrm>
            <a:off x="381000" y="85461"/>
            <a:ext cx="4191000" cy="1081010"/>
          </a:xfrm>
          <a:prstGeom prst="wedgeRoundRectCallout">
            <a:avLst>
              <a:gd name="adj1" fmla="val 38024"/>
              <a:gd name="adj2" fmla="val 1260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Melhoria de Serviço Continuada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Sete passos de melhoria;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Relatório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Avaliação de Serviço.</a:t>
            </a:r>
          </a:p>
        </p:txBody>
      </p:sp>
      <p:sp>
        <p:nvSpPr>
          <p:cNvPr id="29" name="Texto explicativo retangular com cantos arredondados 28"/>
          <p:cNvSpPr/>
          <p:nvPr/>
        </p:nvSpPr>
        <p:spPr bwMode="auto">
          <a:xfrm>
            <a:off x="4572000" y="4437112"/>
            <a:ext cx="4499992" cy="2367441"/>
          </a:xfrm>
          <a:prstGeom prst="wedgeRoundRectCallout">
            <a:avLst>
              <a:gd name="adj1" fmla="val -36506"/>
              <a:gd name="adj2" fmla="val -7162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Transição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Planejamento e Suporte de Transição;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Mudança;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Configuração &amp; de Ativo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Liberação e Implantação;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Validação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Avaliação;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do Conhecimento.</a:t>
            </a:r>
          </a:p>
        </p:txBody>
      </p:sp>
      <p:sp>
        <p:nvSpPr>
          <p:cNvPr id="30" name="Texto explicativo retangular com cantos arredondados 29"/>
          <p:cNvSpPr/>
          <p:nvPr/>
        </p:nvSpPr>
        <p:spPr bwMode="auto">
          <a:xfrm>
            <a:off x="5438345" y="31173"/>
            <a:ext cx="3659574" cy="2392504"/>
          </a:xfrm>
          <a:prstGeom prst="wedgeRoundRectCallout">
            <a:avLst>
              <a:gd name="adj1" fmla="val -54479"/>
              <a:gd name="adj2" fmla="val 7435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Desenho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do Catálogo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Nível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Fornecedor;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Disponibilidade;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Continuidade do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Segurança da Informação.</a:t>
            </a:r>
          </a:p>
        </p:txBody>
      </p:sp>
    </p:spTree>
    <p:extLst>
      <p:ext uri="{BB962C8B-B14F-4D97-AF65-F5344CB8AC3E}">
        <p14:creationId xmlns:p14="http://schemas.microsoft.com/office/powerpoint/2010/main" val="2286088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752070"/>
          </a:xfrm>
        </p:spPr>
        <p:txBody>
          <a:bodyPr/>
          <a:lstStyle/>
          <a:p>
            <a:r>
              <a:rPr lang="pt-BR" dirty="0"/>
              <a:t>O ciclo de vida do serviço tem um eixo central que é a </a:t>
            </a:r>
            <a:r>
              <a:rPr lang="pt-BR" dirty="0" smtClean="0">
                <a:solidFill>
                  <a:srgbClr val="FFFF00"/>
                </a:solidFill>
              </a:rPr>
              <a:t>Estratégia do Serviço </a:t>
            </a:r>
            <a:r>
              <a:rPr lang="pt-BR" dirty="0" smtClean="0"/>
              <a:t>– </a:t>
            </a:r>
            <a:r>
              <a:rPr lang="pt-BR" dirty="0"/>
              <a:t>que também é a fase inicial do </a:t>
            </a:r>
            <a:r>
              <a:rPr lang="pt-BR" dirty="0" smtClean="0"/>
              <a:t>ciclo;</a:t>
            </a:r>
          </a:p>
          <a:p>
            <a:r>
              <a:rPr lang="pt-BR" dirty="0" smtClean="0"/>
              <a:t>Esta </a:t>
            </a:r>
            <a:r>
              <a:rPr lang="pt-BR" dirty="0"/>
              <a:t>estratégia vai guiar todas as outras </a:t>
            </a:r>
            <a:r>
              <a:rPr lang="pt-BR" dirty="0" smtClean="0"/>
              <a:t>fases: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Desenho </a:t>
            </a:r>
            <a:r>
              <a:rPr lang="pt-BR" dirty="0">
                <a:solidFill>
                  <a:srgbClr val="FFFF00"/>
                </a:solidFill>
              </a:rPr>
              <a:t>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Transição </a:t>
            </a:r>
            <a:r>
              <a:rPr lang="pt-BR" dirty="0">
                <a:solidFill>
                  <a:srgbClr val="FFFF00"/>
                </a:solidFill>
              </a:rPr>
              <a:t>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Operação </a:t>
            </a:r>
            <a:r>
              <a:rPr lang="pt-BR" dirty="0">
                <a:solidFill>
                  <a:srgbClr val="FFFF00"/>
                </a:solidFill>
              </a:rPr>
              <a:t>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; e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Melhoria </a:t>
            </a:r>
            <a:r>
              <a:rPr lang="pt-BR" dirty="0">
                <a:solidFill>
                  <a:srgbClr val="FFFF00"/>
                </a:solidFill>
              </a:rPr>
              <a:t>de Serviço </a:t>
            </a:r>
            <a:r>
              <a:rPr lang="pt-BR" dirty="0" smtClean="0">
                <a:solidFill>
                  <a:srgbClr val="FFFF00"/>
                </a:solidFill>
              </a:rPr>
              <a:t>Continuada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Processos </a:t>
            </a:r>
            <a:r>
              <a:rPr lang="pt-BR" dirty="0"/>
              <a:t>e funções agora estão distribuídos ao longo do ciclo de vida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7689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742563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Estratégia 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é </a:t>
            </a:r>
            <a:r>
              <a:rPr lang="pt-BR" dirty="0"/>
              <a:t>a grande sacada na ITIL V3. É aqui que a TI vai se integrar com o </a:t>
            </a:r>
            <a:r>
              <a:rPr lang="pt-BR" dirty="0" smtClean="0"/>
              <a:t>negócio;</a:t>
            </a:r>
          </a:p>
          <a:p>
            <a:r>
              <a:rPr lang="pt-BR" dirty="0"/>
              <a:t>B</a:t>
            </a:r>
            <a:r>
              <a:rPr lang="pt-BR" dirty="0" smtClean="0"/>
              <a:t>uscar </a:t>
            </a:r>
            <a:r>
              <a:rPr lang="pt-BR" dirty="0"/>
              <a:t>entender quais são as demandas dos seus clientes, identificar oportunidades e riscos, decidir por terceirizar ou não determinados serviços, pensar no retorno para o </a:t>
            </a:r>
            <a:r>
              <a:rPr lang="pt-BR" dirty="0" smtClean="0"/>
              <a:t>negócio;</a:t>
            </a:r>
          </a:p>
          <a:p>
            <a:r>
              <a:rPr lang="pt-BR" dirty="0" smtClean="0"/>
              <a:t>Gerenciar portfólio, priorizar o que vai desenvolver.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6824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74852"/>
          </a:xfrm>
        </p:spPr>
        <p:txBody>
          <a:bodyPr/>
          <a:lstStyle/>
          <a:p>
            <a:r>
              <a:rPr lang="pt-BR" dirty="0" smtClean="0"/>
              <a:t>Usando SI </a:t>
            </a:r>
            <a:r>
              <a:rPr lang="pt-BR" dirty="0"/>
              <a:t>p</a:t>
            </a:r>
            <a:r>
              <a:rPr lang="pt-BR" dirty="0" smtClean="0"/>
              <a:t>odemos maximizar:</a:t>
            </a:r>
          </a:p>
          <a:p>
            <a:pPr lvl="1"/>
            <a:r>
              <a:rPr lang="pt-BR" dirty="0"/>
              <a:t>Excelência operacional;</a:t>
            </a:r>
          </a:p>
          <a:p>
            <a:pPr lvl="1"/>
            <a:r>
              <a:rPr lang="pt-BR" dirty="0"/>
              <a:t>Novos produtos, serviços e modelos de negócios;</a:t>
            </a:r>
          </a:p>
          <a:p>
            <a:pPr lvl="1"/>
            <a:r>
              <a:rPr lang="pt-BR" dirty="0"/>
              <a:t>Relacionamento estreito com clientes e fornecedores;</a:t>
            </a:r>
          </a:p>
          <a:p>
            <a:pPr lvl="1"/>
            <a:r>
              <a:rPr lang="pt-BR" dirty="0"/>
              <a:t>Melhor tomada de decisões;</a:t>
            </a:r>
          </a:p>
          <a:p>
            <a:pPr lvl="1"/>
            <a:r>
              <a:rPr lang="pt-BR" dirty="0"/>
              <a:t>Vantagem competitiva;</a:t>
            </a:r>
          </a:p>
          <a:p>
            <a:pPr lvl="1"/>
            <a:r>
              <a:rPr lang="pt-BR" dirty="0" smtClean="0"/>
              <a:t>Sobrevivência.</a:t>
            </a:r>
          </a:p>
        </p:txBody>
      </p:sp>
    </p:spTree>
    <p:extLst>
      <p:ext uri="{BB962C8B-B14F-4D97-AF65-F5344CB8AC3E}">
        <p14:creationId xmlns:p14="http://schemas.microsoft.com/office/powerpoint/2010/main" val="610849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185761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Desenho 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</a:t>
            </a:r>
            <a:r>
              <a:rPr lang="pt-BR" dirty="0"/>
              <a:t>tudo que foi levantado na Estratégia será usado para projetar um novo serviço: custos, mercado e como o serviço será </a:t>
            </a:r>
            <a:r>
              <a:rPr lang="pt-BR" dirty="0" smtClean="0"/>
              <a:t>utilizado;</a:t>
            </a:r>
          </a:p>
          <a:p>
            <a:r>
              <a:rPr lang="pt-BR" dirty="0" smtClean="0"/>
              <a:t>Pensar no valor que o serviço vai gerar ao cliente;</a:t>
            </a:r>
          </a:p>
          <a:p>
            <a:r>
              <a:rPr lang="pt-BR" dirty="0" smtClean="0"/>
              <a:t>Acordo de Nível de Serviço (</a:t>
            </a:r>
            <a:r>
              <a:rPr lang="pt-BR" i="1" dirty="0" smtClean="0"/>
              <a:t>SLA</a:t>
            </a:r>
            <a:r>
              <a:rPr lang="pt-BR" dirty="0" smtClean="0"/>
              <a:t>), fornecedores, riscos envolvidos e capacidade da infra para suportar o serviço.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4653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1871282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Transição 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gerencia as mudanças;</a:t>
            </a:r>
          </a:p>
          <a:p>
            <a:r>
              <a:rPr lang="pt-BR" dirty="0" smtClean="0"/>
              <a:t>Preocupação com os detalhes para que o serviço seja colocado em produção com menor impacto para a organização.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1213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314480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Operação do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</a:t>
            </a:r>
            <a:r>
              <a:rPr lang="pt-BR" dirty="0"/>
              <a:t>onde é só manter o serviço, é o </a:t>
            </a:r>
            <a:r>
              <a:rPr lang="pt-BR" dirty="0" smtClean="0"/>
              <a:t>dia-a-dia;</a:t>
            </a:r>
            <a:endParaRPr lang="pt-BR" dirty="0" smtClean="0"/>
          </a:p>
          <a:p>
            <a:r>
              <a:rPr lang="pt-BR" dirty="0" smtClean="0"/>
              <a:t>Gerenciamento de incidentes, problemas e solicitações; Service Desk; manutenção de data centers; instalações técnicas e aplicações.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017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856167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Melhoria de Serviço </a:t>
            </a:r>
            <a:r>
              <a:rPr lang="pt-BR" dirty="0" smtClean="0">
                <a:solidFill>
                  <a:srgbClr val="FFFF00"/>
                </a:solidFill>
              </a:rPr>
              <a:t>Continuada</a:t>
            </a:r>
            <a:r>
              <a:rPr lang="pt-BR" dirty="0" smtClean="0"/>
              <a:t>: </a:t>
            </a:r>
            <a:r>
              <a:rPr lang="pt-BR" dirty="0"/>
              <a:t>que tem um foco na qualidade, avaliando tanto o serviço como os processos de gerenciamento das </a:t>
            </a:r>
            <a:r>
              <a:rPr lang="pt-BR" dirty="0" smtClean="0"/>
              <a:t>fases;</a:t>
            </a:r>
          </a:p>
          <a:p>
            <a:r>
              <a:rPr lang="pt-BR" dirty="0" smtClean="0"/>
              <a:t>Os serviços não são estáticos, pode ser bom hoje, mas amanhã não mais;</a:t>
            </a:r>
          </a:p>
          <a:p>
            <a:r>
              <a:rPr lang="pt-BR" dirty="0" smtClean="0"/>
              <a:t>Avalia os serviços, procura obter feedback;</a:t>
            </a:r>
          </a:p>
        </p:txBody>
      </p:sp>
    </p:spTree>
    <p:extLst>
      <p:ext uri="{BB962C8B-B14F-4D97-AF65-F5344CB8AC3E}">
        <p14:creationId xmlns:p14="http://schemas.microsoft.com/office/powerpoint/2010/main" val="4173675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Plano de Investimento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655496" cy="4348883"/>
          </a:xfrm>
        </p:spPr>
        <p:txBody>
          <a:bodyPr/>
          <a:lstStyle/>
          <a:p>
            <a:r>
              <a:rPr lang="pt-BR" dirty="0" smtClean="0"/>
              <a:t>Investimentos </a:t>
            </a:r>
            <a:r>
              <a:rPr lang="pt-BR" dirty="0"/>
              <a:t>em infraestrutura de TI são para melhorar o negócio e não a TI.</a:t>
            </a:r>
          </a:p>
          <a:p>
            <a:r>
              <a:rPr lang="pt-BR" dirty="0"/>
              <a:t>Os seguintes itens são relevantes:</a:t>
            </a:r>
          </a:p>
          <a:p>
            <a:pPr lvl="1"/>
            <a:r>
              <a:rPr lang="pt-BR" sz="2600" dirty="0">
                <a:solidFill>
                  <a:srgbClr val="FFFF00"/>
                </a:solidFill>
              </a:rPr>
              <a:t>Controles de gastos</a:t>
            </a:r>
            <a:r>
              <a:rPr lang="pt-BR" sz="2600" dirty="0"/>
              <a:t>: onde os investimentos são feitos;</a:t>
            </a:r>
          </a:p>
          <a:p>
            <a:pPr lvl="1"/>
            <a:r>
              <a:rPr lang="pt-BR" sz="2600" dirty="0">
                <a:solidFill>
                  <a:srgbClr val="FFFF00"/>
                </a:solidFill>
              </a:rPr>
              <a:t>Planejamento dos gastos</a:t>
            </a:r>
            <a:r>
              <a:rPr lang="pt-BR" sz="2600" dirty="0"/>
              <a:t>: quando os investimentos são feitos;</a:t>
            </a:r>
          </a:p>
          <a:p>
            <a:pPr lvl="1"/>
            <a:r>
              <a:rPr lang="pt-BR" sz="2600" dirty="0">
                <a:solidFill>
                  <a:srgbClr val="FFFF00"/>
                </a:solidFill>
              </a:rPr>
              <a:t>Investimento em infraestrutura</a:t>
            </a:r>
            <a:r>
              <a:rPr lang="pt-BR" sz="2600" dirty="0"/>
              <a:t>: objetivos do negócio;</a:t>
            </a:r>
          </a:p>
          <a:p>
            <a:pPr lvl="1"/>
            <a:r>
              <a:rPr lang="pt-BR" sz="2600" dirty="0"/>
              <a:t>Deve ser possível </a:t>
            </a:r>
            <a:r>
              <a:rPr lang="pt-BR" sz="2600" dirty="0">
                <a:solidFill>
                  <a:srgbClr val="FFFF00"/>
                </a:solidFill>
              </a:rPr>
              <a:t>acompanhar os resultados do investimento</a:t>
            </a:r>
            <a:r>
              <a:rPr lang="pt-BR" sz="2600" dirty="0"/>
              <a:t> (</a:t>
            </a:r>
            <a:r>
              <a:rPr lang="pt-BR" sz="2600" i="1" dirty="0" err="1" smtClean="0"/>
              <a:t>KPIs</a:t>
            </a:r>
            <a:r>
              <a:rPr lang="pt-BR" sz="2600" i="1" dirty="0" smtClean="0"/>
              <a:t> - Key Performance </a:t>
            </a:r>
            <a:r>
              <a:rPr lang="pt-BR" sz="2600" i="1" dirty="0" err="1" smtClean="0"/>
              <a:t>Indicator</a:t>
            </a:r>
            <a:r>
              <a:rPr lang="pt-BR" sz="2600" dirty="0" smtClean="0"/>
              <a:t>);</a:t>
            </a:r>
            <a:endParaRPr lang="pt-BR" sz="2600" dirty="0"/>
          </a:p>
          <a:p>
            <a:pPr lvl="1"/>
            <a:r>
              <a:rPr lang="pt-BR" sz="2600" dirty="0" smtClean="0">
                <a:solidFill>
                  <a:srgbClr val="FFFF00"/>
                </a:solidFill>
              </a:rPr>
              <a:t>Terceirizar</a:t>
            </a:r>
            <a:r>
              <a:rPr lang="pt-BR" sz="2600" dirty="0" smtClean="0"/>
              <a:t>.</a:t>
            </a:r>
            <a:endParaRPr lang="pt-BR" sz="2600" b="0" i="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742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Plano de Investimento - PDCA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86397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Ciclo PDCA: Método de </a:t>
            </a:r>
            <a:r>
              <a:rPr lang="pt-BR" dirty="0" smtClean="0">
                <a:solidFill>
                  <a:srgbClr val="FFFF00"/>
                </a:solidFill>
                <a:latin typeface="Calibri"/>
              </a:rPr>
              <a:t>controle e melhoria de processos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 organizacionais;</a:t>
            </a:r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68990"/>
            <a:ext cx="4340335" cy="44641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381000" y="2356004"/>
            <a:ext cx="4407024" cy="4193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Processo de tomada de </a:t>
            </a:r>
            <a:r>
              <a:rPr lang="pt-BR" dirty="0" smtClean="0">
                <a:solidFill>
                  <a:srgbClr val="FFFFFF"/>
                </a:solidFill>
              </a:rPr>
              <a:t>decisão e que pode ser associado a diversas ferramentas;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Induz a </a:t>
            </a:r>
            <a:r>
              <a:rPr lang="pt-BR" dirty="0" smtClean="0">
                <a:solidFill>
                  <a:srgbClr val="FFFF00"/>
                </a:solidFill>
              </a:rPr>
              <a:t>adoção de medidas preventivas</a:t>
            </a:r>
            <a:r>
              <a:rPr lang="pt-BR" dirty="0" smtClean="0">
                <a:solidFill>
                  <a:srgbClr val="FFFFFF"/>
                </a:solidFill>
              </a:rPr>
              <a:t>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Fluxo contínuo, </a:t>
            </a:r>
            <a:r>
              <a:rPr lang="pt-BR" dirty="0" smtClean="0">
                <a:solidFill>
                  <a:srgbClr val="FFFF00"/>
                </a:solidFill>
              </a:rPr>
              <a:t>sempre reavaliando e melhorando</a:t>
            </a:r>
            <a:r>
              <a:rPr lang="pt-BR" dirty="0" smtClean="0">
                <a:solidFill>
                  <a:srgbClr val="FFFFFF"/>
                </a:solidFill>
              </a:rPr>
              <a:t> o processo.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8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Plano </a:t>
            </a: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de Investimento - PDCA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655496" cy="886397"/>
          </a:xfrm>
        </p:spPr>
        <p:txBody>
          <a:bodyPr/>
          <a:lstStyle/>
          <a:p>
            <a:r>
              <a:rPr lang="pt-BR" dirty="0" smtClean="0"/>
              <a:t>Aplicando o PDCA, como planejamento de investimento temos:</a:t>
            </a:r>
            <a:endParaRPr lang="pt-BR" sz="2600" b="0" i="0" dirty="0" smtClean="0">
              <a:latin typeface="Calibri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539552" y="2276872"/>
          <a:ext cx="7992888" cy="3773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0760"/>
                <a:gridCol w="7112128"/>
              </a:tblGrid>
              <a:tr h="1016155"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pt-BR" sz="4400" kern="12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pt-BR" sz="4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kern="1200" dirty="0" smtClean="0">
                          <a:solidFill>
                            <a:schemeClr val="bg1"/>
                          </a:solidFill>
                        </a:rPr>
                        <a:t>Como se define, analisa, prioriza, decide sobre investimentos em infraestrutura de TI?</a:t>
                      </a:r>
                      <a:endParaRPr lang="pt-BR" sz="2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979364">
                <a:tc>
                  <a:txBody>
                    <a:bodyPr/>
                    <a:lstStyle/>
                    <a:p>
                      <a:pPr algn="ctr"/>
                      <a:r>
                        <a:rPr lang="pt-BR" sz="44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pt-BR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bg1"/>
                          </a:solidFill>
                          <a:effectLst/>
                        </a:rPr>
                        <a:t>Qual a melhor forma de se executar o investimento?</a:t>
                      </a:r>
                      <a:endParaRPr lang="pt-BR" sz="28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6155">
                <a:tc>
                  <a:txBody>
                    <a:bodyPr/>
                    <a:lstStyle/>
                    <a:p>
                      <a:pPr algn="ctr"/>
                      <a:r>
                        <a:rPr lang="pt-BR" sz="44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pt-BR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bg1"/>
                          </a:solidFill>
                          <a:effectLst/>
                        </a:rPr>
                        <a:t>Os investimentos feitos estão proporcionando os benefícios para os quais foram planejados?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88725">
                <a:tc>
                  <a:txBody>
                    <a:bodyPr/>
                    <a:lstStyle/>
                    <a:p>
                      <a:pPr algn="ctr"/>
                      <a:r>
                        <a:rPr lang="pt-BR" sz="4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pt-BR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bg1"/>
                          </a:solidFill>
                          <a:effectLst/>
                        </a:rPr>
                        <a:t>É necessário </a:t>
                      </a:r>
                      <a:r>
                        <a:rPr lang="pt-BR" sz="2800" dirty="0" err="1" smtClean="0">
                          <a:solidFill>
                            <a:schemeClr val="bg1"/>
                          </a:solidFill>
                          <a:effectLst/>
                        </a:rPr>
                        <a:t>replanejar</a:t>
                      </a:r>
                      <a:r>
                        <a:rPr lang="pt-BR" sz="2800" dirty="0" smtClean="0">
                          <a:solidFill>
                            <a:schemeClr val="bg1"/>
                          </a:solidFill>
                          <a:effectLst/>
                        </a:rPr>
                        <a:t> os investimentos?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204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Plano de Investimento - GPTI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655496" cy="3200876"/>
          </a:xfrm>
        </p:spPr>
        <p:txBody>
          <a:bodyPr/>
          <a:lstStyle/>
          <a:p>
            <a:r>
              <a:rPr lang="pt-BR" b="0" i="0" dirty="0" smtClean="0">
                <a:latin typeface="Calibri"/>
              </a:rPr>
              <a:t>O </a:t>
            </a:r>
            <a:r>
              <a:rPr lang="pt-BR" b="0" i="0" dirty="0" smtClean="0">
                <a:solidFill>
                  <a:srgbClr val="FFFF00"/>
                </a:solidFill>
                <a:latin typeface="Calibri"/>
              </a:rPr>
              <a:t>Portfólio</a:t>
            </a:r>
            <a:r>
              <a:rPr lang="pt-BR" b="0" i="0" dirty="0" smtClean="0">
                <a:latin typeface="Calibri"/>
              </a:rPr>
              <a:t> de TI pode ser composto de </a:t>
            </a:r>
            <a:r>
              <a:rPr lang="pt-BR" b="0" i="0" dirty="0" smtClean="0">
                <a:solidFill>
                  <a:srgbClr val="FFFF00"/>
                </a:solidFill>
                <a:latin typeface="Calibri"/>
              </a:rPr>
              <a:t>projetos e serviços</a:t>
            </a:r>
            <a:r>
              <a:rPr lang="pt-BR" b="0" i="0" dirty="0" smtClean="0">
                <a:latin typeface="Calibri"/>
              </a:rPr>
              <a:t> e será o principal instrumento de </a:t>
            </a:r>
            <a:r>
              <a:rPr lang="pt-BR" b="0" i="0" dirty="0" smtClean="0">
                <a:solidFill>
                  <a:srgbClr val="FFFF00"/>
                </a:solidFill>
                <a:latin typeface="Calibri"/>
              </a:rPr>
              <a:t>alinhamento da estratégia com o dia-a-dia </a:t>
            </a:r>
            <a:r>
              <a:rPr lang="pt-BR" b="0" i="0" dirty="0" smtClean="0">
                <a:latin typeface="Calibri"/>
              </a:rPr>
              <a:t>da área de TI;</a:t>
            </a:r>
          </a:p>
          <a:p>
            <a:r>
              <a:rPr lang="pt-BR" dirty="0" smtClean="0">
                <a:latin typeface="Calibri"/>
              </a:rPr>
              <a:t>Pode a organização agrupá-los de diversas formas, mas o principal é que cada um esteja </a:t>
            </a:r>
            <a:r>
              <a:rPr lang="pt-BR" dirty="0" smtClean="0">
                <a:solidFill>
                  <a:srgbClr val="FFFF00"/>
                </a:solidFill>
                <a:latin typeface="Calibri"/>
              </a:rPr>
              <a:t>associado a um ou mais objetivos estratégicos</a:t>
            </a:r>
            <a:r>
              <a:rPr lang="pt-BR" dirty="0" smtClean="0">
                <a:latin typeface="Calibri"/>
              </a:rPr>
              <a:t>.</a:t>
            </a:r>
            <a:endParaRPr lang="pt-BR" b="0" i="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811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Plano de Investimento - GPTI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655496" cy="3976473"/>
          </a:xfrm>
        </p:spPr>
        <p:txBody>
          <a:bodyPr/>
          <a:lstStyle/>
          <a:p>
            <a:r>
              <a:rPr lang="pt-BR" b="0" i="0" dirty="0" smtClean="0">
                <a:latin typeface="Calibri"/>
              </a:rPr>
              <a:t>Po</a:t>
            </a:r>
            <a:r>
              <a:rPr lang="pt-BR" dirty="0" smtClean="0">
                <a:latin typeface="Calibri"/>
              </a:rPr>
              <a:t>de ser representado através de: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  <a:latin typeface="Calibri"/>
              </a:rPr>
              <a:t>Aplicações</a:t>
            </a:r>
            <a:r>
              <a:rPr lang="pt-BR" dirty="0" smtClean="0">
                <a:latin typeface="Calibri"/>
              </a:rPr>
              <a:t>: desenvolvimento e aquisição de aplicações;</a:t>
            </a:r>
          </a:p>
          <a:p>
            <a:pPr lvl="1"/>
            <a:r>
              <a:rPr lang="pt-BR" b="0" i="0" dirty="0" smtClean="0">
                <a:solidFill>
                  <a:srgbClr val="FFFF00"/>
                </a:solidFill>
                <a:latin typeface="Calibri"/>
              </a:rPr>
              <a:t>Infraestrutura</a:t>
            </a:r>
            <a:r>
              <a:rPr lang="pt-BR" b="0" i="0" dirty="0" smtClean="0">
                <a:latin typeface="Calibri"/>
              </a:rPr>
              <a:t>: projetos de desenvolvimento de infraestrutura;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  <a:latin typeface="Calibri"/>
              </a:rPr>
              <a:t>Serviços</a:t>
            </a:r>
            <a:r>
              <a:rPr lang="pt-BR" dirty="0" smtClean="0">
                <a:latin typeface="Calibri"/>
              </a:rPr>
              <a:t>: projetos de desenvolvimento de serviços;</a:t>
            </a:r>
          </a:p>
          <a:p>
            <a:pPr lvl="1"/>
            <a:r>
              <a:rPr lang="pt-BR" b="0" i="0" dirty="0" smtClean="0">
                <a:solidFill>
                  <a:srgbClr val="FFFF00"/>
                </a:solidFill>
                <a:latin typeface="Calibri"/>
              </a:rPr>
              <a:t>Gestão</a:t>
            </a:r>
            <a:r>
              <a:rPr lang="pt-BR" b="0" i="0" dirty="0" smtClean="0">
                <a:latin typeface="Calibri"/>
              </a:rPr>
              <a:t>: projetos de implantação de processos, ferramentas etc.</a:t>
            </a:r>
          </a:p>
          <a:p>
            <a:pPr marL="517525" lvl="1" indent="0" algn="r">
              <a:buNone/>
            </a:pPr>
            <a:r>
              <a:rPr lang="pt-BR" i="1" dirty="0" smtClean="0">
                <a:latin typeface="Calibri"/>
              </a:rPr>
              <a:t>(Benson, </a:t>
            </a:r>
            <a:r>
              <a:rPr lang="pt-BR" i="1" dirty="0" err="1" smtClean="0">
                <a:latin typeface="Calibri"/>
              </a:rPr>
              <a:t>Bugnitz</a:t>
            </a:r>
            <a:r>
              <a:rPr lang="pt-BR" i="1" dirty="0" smtClean="0">
                <a:latin typeface="Calibri"/>
              </a:rPr>
              <a:t> &amp; Walton, 2004)</a:t>
            </a:r>
            <a:endParaRPr lang="pt-BR" b="0" i="1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449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Plano de Investimento - GPTI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B050"/>
              </a:clrFrom>
              <a:clrTo>
                <a:srgbClr val="00B05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958" y="1268760"/>
            <a:ext cx="7512083" cy="46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"/>
          </a:xfrm>
        </p:spPr>
        <p:txBody>
          <a:bodyPr/>
          <a:lstStyle/>
          <a:p>
            <a:r>
              <a:rPr lang="pt-BR" dirty="0" smtClean="0"/>
              <a:t>A TI nas organizações pode ser: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0" y="2388992"/>
            <a:ext cx="4283968" cy="3676920"/>
            <a:chOff x="0" y="2388992"/>
            <a:chExt cx="4283968" cy="3676920"/>
          </a:xfrm>
        </p:grpSpPr>
        <p:pic>
          <p:nvPicPr>
            <p:cNvPr id="4" name="Picture 4" descr="http://e.glbimg.com/og/ed/f/original/2012/03/30/dv179000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2936"/>
              <a:ext cx="4283968" cy="321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683568" y="2388992"/>
              <a:ext cx="2586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Não integrada ao negócio</a:t>
              </a:r>
              <a:endParaRPr lang="pt-BR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759823" y="2394289"/>
            <a:ext cx="4384177" cy="3671623"/>
            <a:chOff x="4759823" y="2394289"/>
            <a:chExt cx="4384177" cy="3671623"/>
          </a:xfrm>
        </p:grpSpPr>
        <p:pic>
          <p:nvPicPr>
            <p:cNvPr id="5" name="Picture 2" descr="http://rio-negocios.com/wp-content/uploads/2015/08/tecnologia-informaca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823" y="2852936"/>
              <a:ext cx="4384177" cy="321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5873603" y="2394289"/>
              <a:ext cx="2156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Integrada ao negócio</a:t>
              </a:r>
              <a:endParaRPr lang="pt-BR" dirty="0"/>
            </a:p>
          </p:txBody>
        </p:sp>
      </p:grpSp>
      <p:sp>
        <p:nvSpPr>
          <p:cNvPr id="6" name="Multiplicar 5"/>
          <p:cNvSpPr/>
          <p:nvPr/>
        </p:nvSpPr>
        <p:spPr bwMode="auto">
          <a:xfrm>
            <a:off x="3563888" y="3645024"/>
            <a:ext cx="1944215" cy="1728192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05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Gestão de Custos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2776"/>
            <a:ext cx="8382000" cy="352917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Uma </a:t>
            </a:r>
            <a:r>
              <a:rPr lang="pt-BR" dirty="0"/>
              <a:t>etapa importante consiste na definição de processos internos para identificar e medir os fatores diretos e indiretos formadores de </a:t>
            </a:r>
            <a:r>
              <a:rPr lang="pt-BR" dirty="0" smtClean="0"/>
              <a:t>custo;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Esses </a:t>
            </a:r>
            <a:r>
              <a:rPr lang="pt-BR" dirty="0"/>
              <a:t>gastos </a:t>
            </a:r>
            <a:r>
              <a:rPr lang="pt-BR" dirty="0" smtClean="0"/>
              <a:t>incluem </a:t>
            </a:r>
            <a:r>
              <a:rPr lang="pt-BR" dirty="0"/>
              <a:t>despesas </a:t>
            </a:r>
            <a:r>
              <a:rPr lang="pt-BR" dirty="0" smtClean="0"/>
              <a:t>com: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funcionários</a:t>
            </a:r>
            <a:r>
              <a:rPr lang="pt-BR" dirty="0"/>
              <a:t>, </a:t>
            </a:r>
            <a:r>
              <a:rPr lang="pt-BR" i="1" dirty="0"/>
              <a:t>hardware</a:t>
            </a:r>
            <a:r>
              <a:rPr lang="pt-BR" dirty="0"/>
              <a:t>, </a:t>
            </a:r>
            <a:r>
              <a:rPr lang="pt-BR" i="1" dirty="0"/>
              <a:t>software</a:t>
            </a:r>
            <a:r>
              <a:rPr lang="pt-BR" dirty="0"/>
              <a:t>, espaço físico, contratos, impostos, terceirização, energia elétrica, água, luz, telefone, refrigeração, depreciações e amortizações.</a:t>
            </a:r>
            <a:endParaRPr lang="pt-BR" sz="2800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36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Gestão de Custos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2776"/>
            <a:ext cx="8382000" cy="4684359"/>
          </a:xfrm>
        </p:spPr>
        <p:txBody>
          <a:bodyPr/>
          <a:lstStyle/>
          <a:p>
            <a:r>
              <a:rPr lang="pt-BR" dirty="0" smtClean="0"/>
              <a:t>O Custo Padrão define </a:t>
            </a:r>
            <a:r>
              <a:rPr lang="pt-BR" dirty="0"/>
              <a:t>valores para as unidades de recursos ou de serviços de TI, formando um catálogo de preços no </a:t>
            </a:r>
            <a:r>
              <a:rPr lang="pt-BR" dirty="0" smtClean="0"/>
              <a:t>qual podem constar:</a:t>
            </a:r>
          </a:p>
          <a:p>
            <a:pPr lvl="1"/>
            <a:r>
              <a:rPr lang="pt-BR" dirty="0" smtClean="0"/>
              <a:t>Do </a:t>
            </a:r>
            <a:r>
              <a:rPr lang="pt-BR" dirty="0"/>
              <a:t>minuto de </a:t>
            </a:r>
            <a:r>
              <a:rPr lang="pt-BR" dirty="0" smtClean="0"/>
              <a:t>processamento;</a:t>
            </a:r>
          </a:p>
          <a:p>
            <a:pPr lvl="1"/>
            <a:r>
              <a:rPr lang="pt-BR" dirty="0" smtClean="0"/>
              <a:t>Do </a:t>
            </a:r>
            <a:r>
              <a:rPr lang="pt-BR" i="1" dirty="0"/>
              <a:t>gigabyte</a:t>
            </a:r>
            <a:r>
              <a:rPr lang="pt-BR" dirty="0"/>
              <a:t> de </a:t>
            </a:r>
            <a:r>
              <a:rPr lang="pt-BR" dirty="0" smtClean="0"/>
              <a:t>armazenamento;</a:t>
            </a:r>
          </a:p>
          <a:p>
            <a:pPr lvl="1"/>
            <a:r>
              <a:rPr lang="pt-BR" dirty="0"/>
              <a:t>D</a:t>
            </a:r>
            <a:r>
              <a:rPr lang="pt-BR" dirty="0" smtClean="0"/>
              <a:t>o </a:t>
            </a:r>
            <a:r>
              <a:rPr lang="pt-BR" i="1" dirty="0" err="1"/>
              <a:t>kilobyte</a:t>
            </a:r>
            <a:r>
              <a:rPr lang="pt-BR" dirty="0"/>
              <a:t> trafegado na </a:t>
            </a:r>
            <a:r>
              <a:rPr lang="pt-BR" dirty="0" smtClean="0"/>
              <a:t>rede;</a:t>
            </a:r>
          </a:p>
          <a:p>
            <a:pPr lvl="1"/>
            <a:r>
              <a:rPr lang="pt-BR" dirty="0" smtClean="0"/>
              <a:t>Por </a:t>
            </a:r>
            <a:r>
              <a:rPr lang="pt-BR" dirty="0"/>
              <a:t>transação de banco de </a:t>
            </a:r>
            <a:r>
              <a:rPr lang="pt-BR" dirty="0" smtClean="0"/>
              <a:t>dados;</a:t>
            </a:r>
          </a:p>
          <a:p>
            <a:pPr lvl="1"/>
            <a:r>
              <a:rPr lang="pt-BR" dirty="0"/>
              <a:t>P</a:t>
            </a:r>
            <a:r>
              <a:rPr lang="pt-BR" dirty="0" smtClean="0"/>
              <a:t>or </a:t>
            </a:r>
            <a:r>
              <a:rPr lang="pt-BR" dirty="0"/>
              <a:t>erro grave de </a:t>
            </a:r>
            <a:r>
              <a:rPr lang="pt-BR" dirty="0" smtClean="0"/>
              <a:t>programação;</a:t>
            </a:r>
          </a:p>
          <a:p>
            <a:r>
              <a:rPr lang="pt-BR" dirty="0" smtClean="0"/>
              <a:t>Podem </a:t>
            </a:r>
            <a:r>
              <a:rPr lang="pt-BR" dirty="0"/>
              <a:t>revelar aplicações menos eficientes e que são grandes consumidoras de </a:t>
            </a:r>
            <a:r>
              <a:rPr lang="pt-BR" dirty="0" smtClean="0"/>
              <a:t>recursos.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52936"/>
            <a:ext cx="1763688" cy="216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240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Gestão de Custos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2776"/>
            <a:ext cx="8439472" cy="4659737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TCO</a:t>
            </a:r>
            <a:r>
              <a:rPr lang="pt-BR" dirty="0">
                <a:solidFill>
                  <a:srgbClr val="FFFF00"/>
                </a:solidFill>
              </a:rPr>
              <a:t>-</a:t>
            </a:r>
            <a:r>
              <a:rPr lang="pt-BR" i="1" dirty="0" smtClean="0">
                <a:solidFill>
                  <a:srgbClr val="FFFF00"/>
                </a:solidFill>
              </a:rPr>
              <a:t>Total </a:t>
            </a:r>
            <a:r>
              <a:rPr lang="pt-BR" i="1" dirty="0" err="1">
                <a:solidFill>
                  <a:srgbClr val="FFFF00"/>
                </a:solidFill>
              </a:rPr>
              <a:t>Cost</a:t>
            </a:r>
            <a:r>
              <a:rPr lang="pt-BR" i="1" dirty="0">
                <a:solidFill>
                  <a:srgbClr val="FFFF00"/>
                </a:solidFill>
              </a:rPr>
              <a:t> </a:t>
            </a:r>
            <a:r>
              <a:rPr lang="pt-BR" i="1" dirty="0" err="1">
                <a:solidFill>
                  <a:srgbClr val="FFFF00"/>
                </a:solidFill>
              </a:rPr>
              <a:t>of</a:t>
            </a:r>
            <a:r>
              <a:rPr lang="pt-BR" i="1" dirty="0">
                <a:solidFill>
                  <a:srgbClr val="FFFF00"/>
                </a:solidFill>
              </a:rPr>
              <a:t> </a:t>
            </a:r>
            <a:r>
              <a:rPr lang="pt-BR" i="1" dirty="0" err="1">
                <a:solidFill>
                  <a:srgbClr val="FFFF00"/>
                </a:solidFill>
              </a:rPr>
              <a:t>Ownership</a:t>
            </a:r>
            <a:r>
              <a:rPr lang="pt-BR" dirty="0"/>
              <a:t> ou Custo Total de Propriedade, analisa apenas o custo, sem se preocupar com os benefícios (aumento de receita, inovação, redução de custos</a:t>
            </a:r>
            <a:r>
              <a:rPr lang="pt-BR" dirty="0" smtClean="0"/>
              <a:t>).</a:t>
            </a:r>
            <a:endParaRPr lang="pt-BR" dirty="0"/>
          </a:p>
          <a:p>
            <a:endParaRPr lang="pt-BR" sz="2000" dirty="0"/>
          </a:p>
          <a:p>
            <a:pPr marL="0" indent="0" algn="ctr">
              <a:buNone/>
            </a:pPr>
            <a:r>
              <a:rPr lang="pt-BR" sz="2200" b="1" i="1" dirty="0">
                <a:solidFill>
                  <a:srgbClr val="FFFF00"/>
                </a:solidFill>
              </a:rPr>
              <a:t>$ Aquisição + $ Instalação + $ Operação + $ Alteração + $ </a:t>
            </a:r>
            <a:r>
              <a:rPr lang="pt-BR" sz="2200" b="1" i="1" dirty="0" smtClean="0">
                <a:solidFill>
                  <a:srgbClr val="FFFF00"/>
                </a:solidFill>
              </a:rPr>
              <a:t>Eliminação</a:t>
            </a:r>
            <a:endParaRPr lang="pt-BR" sz="22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pt-BR" sz="2000" i="1" dirty="0"/>
          </a:p>
          <a:p>
            <a:r>
              <a:rPr lang="pt-BR" dirty="0"/>
              <a:t>Normalmente utilizamos para custos de infraestrutura obrigatórios (e-mail, internet etc.). É interessante para comparar investimento equiparáveis </a:t>
            </a:r>
            <a:r>
              <a:rPr lang="pt-BR" dirty="0" smtClean="0"/>
              <a:t>tecnicamente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826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Gestão de Custos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2776"/>
            <a:ext cx="8382000" cy="4659737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ROI-</a:t>
            </a:r>
            <a:r>
              <a:rPr lang="pt-BR" i="1" dirty="0" err="1" smtClean="0">
                <a:solidFill>
                  <a:srgbClr val="FFFF00"/>
                </a:solidFill>
              </a:rPr>
              <a:t>Return</a:t>
            </a:r>
            <a:r>
              <a:rPr lang="pt-BR" i="1" dirty="0" smtClean="0">
                <a:solidFill>
                  <a:srgbClr val="FFFF00"/>
                </a:solidFill>
              </a:rPr>
              <a:t> </a:t>
            </a:r>
            <a:r>
              <a:rPr lang="pt-BR" i="1" dirty="0" err="1" smtClean="0">
                <a:solidFill>
                  <a:srgbClr val="FFFF00"/>
                </a:solidFill>
              </a:rPr>
              <a:t>on</a:t>
            </a:r>
            <a:r>
              <a:rPr lang="pt-BR" i="1" dirty="0" smtClean="0">
                <a:solidFill>
                  <a:srgbClr val="FFFF00"/>
                </a:solidFill>
              </a:rPr>
              <a:t> </a:t>
            </a:r>
            <a:r>
              <a:rPr lang="pt-BR" i="1" dirty="0" err="1" smtClean="0">
                <a:solidFill>
                  <a:srgbClr val="FFFF00"/>
                </a:solidFill>
              </a:rPr>
              <a:t>Investiment</a:t>
            </a:r>
            <a:r>
              <a:rPr lang="pt-BR" dirty="0" smtClean="0"/>
              <a:t> </a:t>
            </a:r>
            <a:r>
              <a:rPr lang="pt-BR" dirty="0"/>
              <a:t>ou Retorno sobre o Investimento, é utilizado para que as empresas comparem qual tipo de investimento é melhor. Ele mede a performance da TI.</a:t>
            </a:r>
          </a:p>
          <a:p>
            <a:endParaRPr lang="pt-BR" sz="2000" dirty="0"/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FFFF00"/>
                </a:solidFill>
              </a:rPr>
              <a:t>$ Investido / $ Rendimento</a:t>
            </a:r>
            <a:endParaRPr lang="pt-BR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pt-BR" sz="1600" i="1" dirty="0"/>
          </a:p>
          <a:p>
            <a:r>
              <a:rPr lang="pt-BR" dirty="0"/>
              <a:t>Não </a:t>
            </a:r>
            <a:r>
              <a:rPr lang="pt-BR" dirty="0" smtClean="0"/>
              <a:t>considera outros </a:t>
            </a:r>
            <a:r>
              <a:rPr lang="pt-BR" dirty="0"/>
              <a:t>custos </a:t>
            </a:r>
            <a:r>
              <a:rPr lang="pt-BR" dirty="0" smtClean="0"/>
              <a:t>($  Oportunidade</a:t>
            </a:r>
            <a:r>
              <a:rPr lang="pt-BR" dirty="0"/>
              <a:t>), e é mais utilizado para investimento de curto prazo ($ Investimento perto do $ Rendimento</a:t>
            </a:r>
            <a:r>
              <a:rPr lang="pt-BR" dirty="0" smtClean="0"/>
              <a:t>). Fomentadora </a:t>
            </a:r>
            <a:r>
              <a:rPr lang="pt-BR" dirty="0"/>
              <a:t>de </a:t>
            </a:r>
            <a:r>
              <a:rPr lang="pt-BR" dirty="0" smtClean="0"/>
              <a:t>negócios.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959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Gestão de Custos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2776"/>
            <a:ext cx="8382000" cy="4021101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VPL-Valor Presente Líquido</a:t>
            </a:r>
            <a:r>
              <a:rPr lang="pt-BR" i="1" dirty="0" smtClean="0">
                <a:solidFill>
                  <a:srgbClr val="FFFF00"/>
                </a:solidFill>
              </a:rPr>
              <a:t> </a:t>
            </a:r>
            <a:r>
              <a:rPr lang="pt-BR" dirty="0" smtClean="0"/>
              <a:t>leva em conta:</a:t>
            </a:r>
            <a:endParaRPr lang="pt-BR" dirty="0"/>
          </a:p>
          <a:p>
            <a:endParaRPr lang="pt-BR" sz="2000" dirty="0"/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FFFF00"/>
                </a:solidFill>
              </a:rPr>
              <a:t>$ </a:t>
            </a:r>
            <a:r>
              <a:rPr lang="pt-BR" sz="2400" b="1" i="1" dirty="0" smtClean="0">
                <a:solidFill>
                  <a:srgbClr val="FFFF00"/>
                </a:solidFill>
              </a:rPr>
              <a:t>Entrada de Caixa - $ Investimento</a:t>
            </a:r>
          </a:p>
          <a:p>
            <a:pPr marL="0" indent="0" algn="ctr">
              <a:buNone/>
            </a:pPr>
            <a:endParaRPr lang="pt-BR" sz="1100" dirty="0" smtClean="0"/>
          </a:p>
          <a:p>
            <a:r>
              <a:rPr lang="pt-BR" dirty="0"/>
              <a:t>Inclui a dimensão tempo na análise financeira e traz para o valor atual as entradas e saídas de </a:t>
            </a:r>
            <a:r>
              <a:rPr lang="pt-BR" dirty="0" smtClean="0"/>
              <a:t>caixa;</a:t>
            </a:r>
          </a:p>
          <a:p>
            <a:r>
              <a:rPr lang="pt-BR" dirty="0" smtClean="0"/>
              <a:t>E </a:t>
            </a:r>
            <a:r>
              <a:rPr lang="pt-BR" dirty="0"/>
              <a:t>normalmente se:</a:t>
            </a:r>
          </a:p>
          <a:p>
            <a:pPr lvl="1"/>
            <a:r>
              <a:rPr lang="pt-BR" sz="2000" dirty="0"/>
              <a:t>VPL &gt; 0 = retorno do projeto é maior que seu custo de capital;</a:t>
            </a:r>
          </a:p>
          <a:p>
            <a:pPr lvl="1"/>
            <a:r>
              <a:rPr lang="pt-BR" sz="2000" dirty="0"/>
              <a:t>VPL &lt; 0 = retorno do projeto é menor que seu custo de capital.</a:t>
            </a:r>
          </a:p>
        </p:txBody>
      </p:sp>
    </p:spTree>
    <p:extLst>
      <p:ext uri="{BB962C8B-B14F-4D97-AF65-F5344CB8AC3E}">
        <p14:creationId xmlns:p14="http://schemas.microsoft.com/office/powerpoint/2010/main" val="1591988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Como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otimizar </a:t>
            </a: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Custos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2776"/>
            <a:ext cx="8382000" cy="3619452"/>
          </a:xfrm>
        </p:spPr>
        <p:txBody>
          <a:bodyPr/>
          <a:lstStyle/>
          <a:p>
            <a:r>
              <a:rPr lang="pt-BR" dirty="0" smtClean="0"/>
              <a:t>Reduzindo o custo de rede:</a:t>
            </a:r>
          </a:p>
          <a:p>
            <a:pPr lvl="1"/>
            <a:r>
              <a:rPr lang="pt-BR" sz="2400" dirty="0"/>
              <a:t>Eliminar componentes desnecessários à infraestrutura;</a:t>
            </a:r>
          </a:p>
          <a:p>
            <a:pPr lvl="1"/>
            <a:r>
              <a:rPr lang="pt-BR" sz="2400" dirty="0"/>
              <a:t>Contratar serviços mais econômicos;</a:t>
            </a:r>
          </a:p>
          <a:p>
            <a:pPr lvl="1"/>
            <a:r>
              <a:rPr lang="pt-BR" sz="2400" dirty="0"/>
              <a:t>Ter certeza que os equipamentos estão funcionando em sua capacidade ótima;</a:t>
            </a:r>
          </a:p>
          <a:p>
            <a:pPr lvl="1"/>
            <a:r>
              <a:rPr lang="pt-BR" sz="2400" dirty="0"/>
              <a:t>Melhorar a topologia da rede e seus componentes;</a:t>
            </a:r>
          </a:p>
          <a:p>
            <a:pPr lvl="1"/>
            <a:r>
              <a:rPr lang="pt-BR" sz="2400" dirty="0"/>
              <a:t>Ter certeza que a melhor tecnologia foi utilizada;</a:t>
            </a:r>
          </a:p>
          <a:p>
            <a:pPr lvl="1"/>
            <a:r>
              <a:rPr lang="pt-BR" sz="2400" dirty="0"/>
              <a:t>Desenvolver políticas de tarifação de serviços;</a:t>
            </a:r>
          </a:p>
          <a:p>
            <a:pPr lvl="1"/>
            <a:r>
              <a:rPr lang="pt-BR" sz="2400" dirty="0"/>
              <a:t>Desenvolver políticas de uso consciente de recursos.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432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Como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otimizar </a:t>
            </a: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Custos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2776"/>
            <a:ext cx="8382000" cy="4616648"/>
          </a:xfrm>
        </p:spPr>
        <p:txBody>
          <a:bodyPr/>
          <a:lstStyle/>
          <a:p>
            <a:r>
              <a:rPr lang="pt-BR" dirty="0" smtClean="0"/>
              <a:t>Reduzindo o custo com contratos:</a:t>
            </a:r>
          </a:p>
          <a:p>
            <a:pPr lvl="1"/>
            <a:r>
              <a:rPr lang="pt-BR" sz="2400" dirty="0"/>
              <a:t>Verificar se há obrigação de utilização mínima mensal;</a:t>
            </a:r>
          </a:p>
          <a:p>
            <a:pPr lvl="1"/>
            <a:r>
              <a:rPr lang="pt-BR" sz="2400" dirty="0"/>
              <a:t>Verificar se são cobradas taxas para o aumento ou diminuição de facilidades e serviços;</a:t>
            </a:r>
          </a:p>
          <a:p>
            <a:pPr lvl="1"/>
            <a:r>
              <a:rPr lang="pt-BR" sz="2400" dirty="0"/>
              <a:t>Verificar se há exigência de tempo mínimo de contrato;</a:t>
            </a:r>
          </a:p>
          <a:p>
            <a:pPr lvl="1"/>
            <a:r>
              <a:rPr lang="pt-BR" sz="2400" dirty="0"/>
              <a:t>Verificar se o provedor de serviços pode modificar suas tarifas ou critérios;</a:t>
            </a:r>
          </a:p>
          <a:p>
            <a:pPr lvl="1"/>
            <a:r>
              <a:rPr lang="pt-BR" sz="2400" dirty="0"/>
              <a:t>Validar as tarifas, descontos, taxas ou impostos do contrato;</a:t>
            </a:r>
          </a:p>
          <a:p>
            <a:pPr lvl="1"/>
            <a:r>
              <a:rPr lang="pt-BR" sz="2400" dirty="0"/>
              <a:t>Verificar recuperações de cobranças indevidas, créditos e erros em contas antigas;</a:t>
            </a:r>
          </a:p>
          <a:p>
            <a:pPr lvl="1"/>
            <a:r>
              <a:rPr lang="pt-BR" sz="2400" dirty="0"/>
              <a:t>Verificar as penalidades de cancelamento ou modificação do contrato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28462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Como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otimizar </a:t>
            </a: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Custos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2776"/>
            <a:ext cx="8382000" cy="3287054"/>
          </a:xfrm>
        </p:spPr>
        <p:txBody>
          <a:bodyPr/>
          <a:lstStyle/>
          <a:p>
            <a:r>
              <a:rPr lang="pt-BR" dirty="0" smtClean="0"/>
              <a:t>Custos ocultos de TI:</a:t>
            </a:r>
          </a:p>
          <a:p>
            <a:pPr lvl="1"/>
            <a:r>
              <a:rPr lang="pt-BR" dirty="0"/>
              <a:t>Custos com paradas não programadas;</a:t>
            </a:r>
          </a:p>
          <a:p>
            <a:pPr lvl="1"/>
            <a:r>
              <a:rPr lang="pt-BR" dirty="0"/>
              <a:t>Custos não previstos de mão de obra;</a:t>
            </a:r>
          </a:p>
          <a:p>
            <a:pPr lvl="1"/>
            <a:r>
              <a:rPr lang="pt-BR" dirty="0"/>
              <a:t>Amarração a fornecedores;</a:t>
            </a:r>
          </a:p>
          <a:p>
            <a:pPr lvl="1"/>
            <a:r>
              <a:rPr lang="pt-BR" dirty="0" smtClean="0"/>
              <a:t>Depreciação;</a:t>
            </a:r>
            <a:endParaRPr lang="pt-BR" dirty="0"/>
          </a:p>
          <a:p>
            <a:pPr lvl="1"/>
            <a:r>
              <a:rPr lang="pt-BR" dirty="0"/>
              <a:t>Custo de atualização tecnológica;</a:t>
            </a:r>
          </a:p>
          <a:p>
            <a:pPr lvl="1"/>
            <a:r>
              <a:rPr lang="pt-BR" dirty="0"/>
              <a:t>Custos de desenvolvimento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688720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Help Desk x Service Desk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381000" y="1268764"/>
          <a:ext cx="8382000" cy="3600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912"/>
                <a:gridCol w="2317564"/>
                <a:gridCol w="3159524"/>
              </a:tblGrid>
              <a:tr h="512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2000" b="1" u="none" strike="noStrike" dirty="0">
                          <a:effectLst/>
                        </a:rPr>
                        <a:t>Diferenças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Help Desk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Service Desk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24561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2000" b="1" u="none" strike="noStrike">
                          <a:effectLst/>
                        </a:rPr>
                        <a:t>Atuação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Reativo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Proativo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</a:tr>
              <a:tr h="512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2000" b="1" u="none" strike="noStrike">
                          <a:effectLst/>
                        </a:rPr>
                        <a:t>Ponto de contato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Descentralizado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Centralizado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</a:tr>
              <a:tr h="512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2000" b="1" u="none" strike="noStrike">
                          <a:effectLst/>
                        </a:rPr>
                        <a:t>Perfil do atendente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Técnico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Relacionamento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</a:tr>
              <a:tr h="512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2000" b="1" u="none" strike="noStrike">
                          <a:effectLst/>
                        </a:rPr>
                        <a:t>Interação com usuário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A Distância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Envolvimento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</a:tr>
              <a:tr h="512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2000" b="1" u="none" strike="noStrike">
                          <a:effectLst/>
                        </a:rPr>
                        <a:t>Vínculo com o negócio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Periférico – Foco TI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>
                          <a:effectLst/>
                        </a:rPr>
                        <a:t>Conhecimento do negócio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</a:tr>
              <a:tr h="512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2000" b="1" u="none" strike="noStrike" dirty="0">
                          <a:effectLst/>
                        </a:rPr>
                        <a:t>Importância Estratégica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Pequena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effectLst/>
                        </a:rPr>
                        <a:t>Grande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92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Gerenciamento de serviços de TI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23987"/>
          </a:xfrm>
        </p:spPr>
        <p:txBody>
          <a:bodyPr/>
          <a:lstStyle/>
          <a:p>
            <a:pPr marL="0" indent="0" algn="ctr">
              <a:buNone/>
            </a:pPr>
            <a:r>
              <a:rPr lang="pt-BR" sz="4800" i="1" dirty="0"/>
              <a:t>"O Gerenciamento de Serviços é um conjunto de habilidades da organização para fornecer valor para o cliente em forma de serviços." (ITIL V3</a:t>
            </a:r>
            <a:r>
              <a:rPr lang="pt-BR" sz="4800" i="1" dirty="0" smtClean="0"/>
              <a:t>)</a:t>
            </a:r>
            <a:endParaRPr lang="pt-BR" sz="4800" i="1" dirty="0"/>
          </a:p>
        </p:txBody>
      </p:sp>
    </p:spTree>
    <p:extLst>
      <p:ext uri="{BB962C8B-B14F-4D97-AF65-F5344CB8AC3E}">
        <p14:creationId xmlns:p14="http://schemas.microsoft.com/office/powerpoint/2010/main" val="3744909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56276"/>
          </a:xfrm>
        </p:spPr>
        <p:txBody>
          <a:bodyPr/>
          <a:lstStyle/>
          <a:p>
            <a:r>
              <a:rPr lang="pt-BR" dirty="0"/>
              <a:t>Com o aumento do peso de importância dentro da organização, a TI passou a ter vários </a:t>
            </a:r>
            <a:r>
              <a:rPr lang="pt-BR" dirty="0" smtClean="0"/>
              <a:t>desafios: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Adaptar-se</a:t>
            </a:r>
            <a:r>
              <a:rPr lang="pt-BR" dirty="0"/>
              <a:t> </a:t>
            </a:r>
            <a:r>
              <a:rPr lang="pt-BR" dirty="0" smtClean="0"/>
              <a:t>às mudanças </a:t>
            </a:r>
            <a:r>
              <a:rPr lang="pt-BR" dirty="0"/>
              <a:t>de </a:t>
            </a:r>
            <a:r>
              <a:rPr lang="pt-BR" dirty="0" smtClean="0"/>
              <a:t>negócio;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Continuidade </a:t>
            </a:r>
            <a:r>
              <a:rPr lang="pt-BR" dirty="0"/>
              <a:t>dos serviços de TI;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Segurança </a:t>
            </a:r>
            <a:r>
              <a:rPr lang="pt-BR" dirty="0"/>
              <a:t>da </a:t>
            </a:r>
            <a:r>
              <a:rPr lang="pt-BR" dirty="0" smtClean="0"/>
              <a:t>informação;</a:t>
            </a:r>
            <a:endParaRPr lang="pt-BR" dirty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Reduzir custos </a:t>
            </a:r>
            <a:r>
              <a:rPr lang="pt-BR" dirty="0" smtClean="0"/>
              <a:t>internos;</a:t>
            </a:r>
          </a:p>
          <a:p>
            <a:pPr lvl="1"/>
            <a:r>
              <a:rPr lang="pt-BR" dirty="0"/>
              <a:t>Justificar o </a:t>
            </a:r>
            <a:r>
              <a:rPr lang="pt-BR" dirty="0" smtClean="0">
                <a:solidFill>
                  <a:srgbClr val="FFFF00"/>
                </a:solidFill>
              </a:rPr>
              <a:t>ROI</a:t>
            </a:r>
            <a:r>
              <a:rPr lang="pt-BR" dirty="0"/>
              <a:t>.</a:t>
            </a:r>
          </a:p>
        </p:txBody>
      </p:sp>
      <p:grpSp>
        <p:nvGrpSpPr>
          <p:cNvPr id="18" name="Grupo 17"/>
          <p:cNvGrpSpPr/>
          <p:nvPr/>
        </p:nvGrpSpPr>
        <p:grpSpPr>
          <a:xfrm flipH="1">
            <a:off x="3420381" y="2708920"/>
            <a:ext cx="5342619" cy="3694418"/>
            <a:chOff x="39190" y="2830926"/>
            <a:chExt cx="5342619" cy="3694418"/>
          </a:xfrm>
        </p:grpSpPr>
        <p:grpSp>
          <p:nvGrpSpPr>
            <p:cNvPr id="15" name="Grupo 14"/>
            <p:cNvGrpSpPr/>
            <p:nvPr/>
          </p:nvGrpSpPr>
          <p:grpSpPr>
            <a:xfrm>
              <a:off x="179512" y="4361515"/>
              <a:ext cx="4905564" cy="2163829"/>
              <a:chOff x="2081367" y="3143268"/>
              <a:chExt cx="4905564" cy="2163829"/>
            </a:xfrm>
          </p:grpSpPr>
          <p:sp>
            <p:nvSpPr>
              <p:cNvPr id="4" name="Triângulo isósceles 3"/>
              <p:cNvSpPr/>
              <p:nvPr/>
            </p:nvSpPr>
            <p:spPr bwMode="auto">
              <a:xfrm>
                <a:off x="4211960" y="4509120"/>
                <a:ext cx="504056" cy="797977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" name="Retângulo 4"/>
              <p:cNvSpPr/>
              <p:nvPr/>
            </p:nvSpPr>
            <p:spPr bwMode="auto">
              <a:xfrm rot="1253222">
                <a:off x="2081367" y="4365104"/>
                <a:ext cx="4765242" cy="1440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grpSp>
            <p:nvGrpSpPr>
              <p:cNvPr id="9" name="Grupo 8"/>
              <p:cNvGrpSpPr/>
              <p:nvPr/>
            </p:nvGrpSpPr>
            <p:grpSpPr>
              <a:xfrm>
                <a:off x="6266851" y="4748959"/>
                <a:ext cx="720080" cy="432048"/>
                <a:chOff x="7380312" y="5307097"/>
                <a:chExt cx="720080" cy="432048"/>
              </a:xfrm>
            </p:grpSpPr>
            <p:sp>
              <p:nvSpPr>
                <p:cNvPr id="8" name="Retângulo 7"/>
                <p:cNvSpPr/>
                <p:nvPr/>
              </p:nvSpPr>
              <p:spPr bwMode="auto">
                <a:xfrm>
                  <a:off x="7380312" y="5307097"/>
                  <a:ext cx="720080" cy="16790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7" name="Elipse 6"/>
                <p:cNvSpPr/>
                <p:nvPr/>
              </p:nvSpPr>
              <p:spPr bwMode="auto">
                <a:xfrm>
                  <a:off x="7593937" y="5474999"/>
                  <a:ext cx="292829" cy="26414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  <p:grpSp>
            <p:nvGrpSpPr>
              <p:cNvPr id="12" name="Grupo 11"/>
              <p:cNvGrpSpPr/>
              <p:nvPr/>
            </p:nvGrpSpPr>
            <p:grpSpPr>
              <a:xfrm>
                <a:off x="2089668" y="3143268"/>
                <a:ext cx="720080" cy="432048"/>
                <a:chOff x="1000764" y="2574928"/>
                <a:chExt cx="720080" cy="432048"/>
              </a:xfrm>
            </p:grpSpPr>
            <p:sp>
              <p:nvSpPr>
                <p:cNvPr id="10" name="Retângulo 9"/>
                <p:cNvSpPr/>
                <p:nvPr/>
              </p:nvSpPr>
              <p:spPr bwMode="auto">
                <a:xfrm>
                  <a:off x="1000764" y="2574928"/>
                  <a:ext cx="720080" cy="16790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11" name="Elipse 10"/>
                <p:cNvSpPr/>
                <p:nvPr/>
              </p:nvSpPr>
              <p:spPr bwMode="auto">
                <a:xfrm>
                  <a:off x="1214389" y="2742830"/>
                  <a:ext cx="292829" cy="26414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</p:grpSp>
        <p:pic>
          <p:nvPicPr>
            <p:cNvPr id="7174" name="Picture 6" descr="http://static1.squarespace.com/static/50adc8ebe4b0e23b1e8a36cb/t/53121d67e4b0e36de295dfad/1393696103156/smartphon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899" y="5204407"/>
              <a:ext cx="1135910" cy="1098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s://upload.wikimedia.org/wikipedia/it/1/1f/MIC-TORINO-PC_XT_Model_286-64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7" r="10660"/>
            <a:stretch/>
          </p:blipFill>
          <p:spPr bwMode="auto">
            <a:xfrm>
              <a:off x="39190" y="2830926"/>
              <a:ext cx="2331959" cy="2221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732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Ativos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Utilizamos </a:t>
            </a:r>
            <a:r>
              <a:rPr lang="pt-BR" dirty="0">
                <a:solidFill>
                  <a:srgbClr val="FFFF00"/>
                </a:solidFill>
              </a:rPr>
              <a:t>Recursos</a:t>
            </a:r>
            <a:r>
              <a:rPr lang="pt-BR" dirty="0"/>
              <a:t> e </a:t>
            </a:r>
            <a:r>
              <a:rPr lang="pt-BR" dirty="0">
                <a:solidFill>
                  <a:srgbClr val="FFFF00"/>
                </a:solidFill>
              </a:rPr>
              <a:t>Habilidades</a:t>
            </a:r>
            <a:r>
              <a:rPr lang="pt-BR" dirty="0"/>
              <a:t> para fornecer serviços. Estes serviços devem ter </a:t>
            </a:r>
            <a:r>
              <a:rPr lang="pt-BR" dirty="0">
                <a:solidFill>
                  <a:srgbClr val="FFFF00"/>
                </a:solidFill>
              </a:rPr>
              <a:t>Utilidade</a:t>
            </a:r>
            <a:r>
              <a:rPr lang="pt-BR" dirty="0"/>
              <a:t> e </a:t>
            </a:r>
            <a:r>
              <a:rPr lang="pt-BR" dirty="0">
                <a:solidFill>
                  <a:srgbClr val="FFFF00"/>
                </a:solidFill>
              </a:rPr>
              <a:t>Garantia</a:t>
            </a:r>
            <a:r>
              <a:rPr lang="pt-BR" dirty="0"/>
              <a:t> para que gerem valor aos clientes</a:t>
            </a:r>
            <a:r>
              <a:rPr lang="pt-BR" dirty="0" smtClean="0"/>
              <a:t>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996952"/>
            <a:ext cx="7603852" cy="30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43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– </a:t>
            </a:r>
            <a:r>
              <a:rPr lang="pt-BR" sz="4000" i="1" dirty="0" smtClean="0">
                <a:effectLst/>
              </a:rPr>
              <a:t>Matriz RACI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299365"/>
          </a:xfrm>
        </p:spPr>
        <p:txBody>
          <a:bodyPr/>
          <a:lstStyle/>
          <a:p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um jeito formal de estabelecer os papéis para participantes envolvidos em determinadas atividades ou </a:t>
            </a:r>
            <a:r>
              <a:rPr lang="pt-BR" dirty="0" smtClean="0"/>
              <a:t>processos;</a:t>
            </a:r>
          </a:p>
          <a:p>
            <a:r>
              <a:rPr lang="pt-BR" dirty="0" smtClean="0"/>
              <a:t>Conceito utilizado no COBIT e que também é recomendado como boa prática pela ITIL;</a:t>
            </a:r>
          </a:p>
          <a:p>
            <a:r>
              <a:rPr lang="pt-BR" dirty="0" smtClean="0"/>
              <a:t>Sempre que se define um processo, precisamos definir os envolvidos e seus papéis.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45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– </a:t>
            </a:r>
            <a:r>
              <a:rPr lang="pt-BR" sz="4000" i="1" dirty="0" smtClean="0">
                <a:effectLst/>
              </a:rPr>
              <a:t>Matriz RACI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173450"/>
          </a:xfrm>
        </p:spPr>
        <p:txBody>
          <a:bodyPr/>
          <a:lstStyle/>
          <a:p>
            <a:r>
              <a:rPr lang="pt-BR" dirty="0"/>
              <a:t>Nesta matriz são especificados os seguintes papéis: 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Responsible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são responsáveis pela tarefa. São as pessoas que vão dizer o que estão fazendo;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Accountable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prestam contas. Haverá somente uma pessoa que é a proprietária do processo ou atividade. Deve haver apenas uma pessoa proprietária;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Consulted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são consultados. São pessoas que devem ser consultadas na necessidade de compartilhar informação;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Informed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são informados durante o progresso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06172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– </a:t>
            </a:r>
            <a:r>
              <a:rPr lang="pt-BR" sz="4000" i="1" dirty="0" smtClean="0">
                <a:effectLst/>
              </a:rPr>
              <a:t>Matriz RACI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827584" y="1700808"/>
          <a:ext cx="7488832" cy="34563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3423"/>
                <a:gridCol w="1487329"/>
                <a:gridCol w="1930918"/>
                <a:gridCol w="1278581"/>
                <a:gridCol w="1278581"/>
              </a:tblGrid>
              <a:tr h="94265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3600" b="1" u="none" strike="noStrike" dirty="0">
                          <a:effectLst/>
                        </a:rPr>
                        <a:t> </a:t>
                      </a:r>
                      <a:endParaRPr lang="pt-BR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Diretor de TI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Gerente de Nível de Serviço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Gerente de Problema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Gerente de Segurança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1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AR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2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R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3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R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4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10785" y="5229200"/>
            <a:ext cx="481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Responsible</a:t>
            </a:r>
            <a:r>
              <a:rPr lang="pt-BR" i="1" dirty="0"/>
              <a:t> - </a:t>
            </a:r>
            <a:r>
              <a:rPr lang="pt-BR" i="1" dirty="0" err="1"/>
              <a:t>Accountable</a:t>
            </a:r>
            <a:r>
              <a:rPr lang="pt-BR" i="1" dirty="0"/>
              <a:t> - </a:t>
            </a:r>
            <a:r>
              <a:rPr lang="pt-BR" i="1" dirty="0" err="1"/>
              <a:t>Consulted</a:t>
            </a:r>
            <a:r>
              <a:rPr lang="pt-BR" i="1" dirty="0"/>
              <a:t> - </a:t>
            </a:r>
            <a:r>
              <a:rPr lang="pt-BR" i="1" dirty="0" err="1"/>
              <a:t>Informed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28912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Portfólio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179606"/>
          </a:xfrm>
        </p:spPr>
        <p:txBody>
          <a:bodyPr/>
          <a:lstStyle/>
          <a:p>
            <a:r>
              <a:rPr lang="pt-BR" dirty="0" smtClean="0"/>
              <a:t>Nada </a:t>
            </a:r>
            <a:r>
              <a:rPr lang="pt-BR" dirty="0"/>
              <a:t>mais é do que a representação de todos os serviços de TI e seus </a:t>
            </a:r>
            <a:r>
              <a:rPr lang="pt-BR" dirty="0" smtClean="0"/>
              <a:t>status e possui </a:t>
            </a:r>
            <a:r>
              <a:rPr lang="pt-BR" dirty="0"/>
              <a:t>3 componentes</a:t>
            </a:r>
            <a:r>
              <a:rPr lang="pt-BR" dirty="0" smtClean="0"/>
              <a:t>: </a:t>
            </a:r>
            <a:endParaRPr lang="pt-BR" dirty="0"/>
          </a:p>
          <a:p>
            <a:pPr lvl="1"/>
            <a:r>
              <a:rPr lang="pt-BR" dirty="0"/>
              <a:t>Pipeline de serviços (funil de serviços</a:t>
            </a:r>
            <a:r>
              <a:rPr lang="pt-BR" dirty="0" smtClean="0"/>
              <a:t>);</a:t>
            </a:r>
            <a:endParaRPr lang="pt-BR" dirty="0"/>
          </a:p>
          <a:p>
            <a:pPr lvl="1"/>
            <a:r>
              <a:rPr lang="pt-BR" dirty="0"/>
              <a:t>Catálogo de </a:t>
            </a:r>
            <a:r>
              <a:rPr lang="pt-BR" dirty="0" smtClean="0"/>
              <a:t>serviços;</a:t>
            </a:r>
            <a:endParaRPr lang="pt-BR" dirty="0"/>
          </a:p>
          <a:p>
            <a:pPr lvl="1"/>
            <a:r>
              <a:rPr lang="pt-BR" dirty="0" smtClean="0"/>
              <a:t>Serviços obsoletos.</a:t>
            </a:r>
          </a:p>
          <a:p>
            <a:r>
              <a:rPr lang="pt-BR" dirty="0" smtClean="0"/>
              <a:t>Na prática pode ser um repositório de docs., de onde se obterá todas as informações dos serviços e seus status no ciclo de vida.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01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Portfólio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03502" y="779638"/>
            <a:ext cx="7537806" cy="5444190"/>
            <a:chOff x="1003502" y="779638"/>
            <a:chExt cx="7537806" cy="544419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2" y="779638"/>
              <a:ext cx="7524328" cy="544419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1547664" y="5484254"/>
              <a:ext cx="3292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FFFF00"/>
                  </a:solidFill>
                </a:rPr>
                <a:t>Serviços disponíveis no passado, presente e futuro.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sp>
          <p:nvSpPr>
            <p:cNvPr id="9" name="Chave esquerda 8"/>
            <p:cNvSpPr/>
            <p:nvPr/>
          </p:nvSpPr>
          <p:spPr>
            <a:xfrm>
              <a:off x="6084168" y="1318916"/>
              <a:ext cx="288032" cy="3816424"/>
            </a:xfrm>
            <a:prstGeom prst="leftBrac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0" name="Chave esquerda 9"/>
            <p:cNvSpPr/>
            <p:nvPr/>
          </p:nvSpPr>
          <p:spPr>
            <a:xfrm>
              <a:off x="5864396" y="4693969"/>
              <a:ext cx="332947" cy="882741"/>
            </a:xfrm>
            <a:prstGeom prst="leftBrac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3" name="Chave esquerda 12"/>
            <p:cNvSpPr/>
            <p:nvPr/>
          </p:nvSpPr>
          <p:spPr>
            <a:xfrm>
              <a:off x="5697253" y="5576710"/>
              <a:ext cx="314907" cy="373855"/>
            </a:xfrm>
            <a:prstGeom prst="leftBrac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cxnSp>
          <p:nvCxnSpPr>
            <p:cNvPr id="15" name="Conector angulado 14"/>
            <p:cNvCxnSpPr/>
            <p:nvPr/>
          </p:nvCxnSpPr>
          <p:spPr>
            <a:xfrm>
              <a:off x="4932040" y="2780928"/>
              <a:ext cx="1080120" cy="432048"/>
            </a:xfrm>
            <a:prstGeom prst="bentConnector3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upo 50"/>
            <p:cNvGrpSpPr/>
            <p:nvPr/>
          </p:nvGrpSpPr>
          <p:grpSpPr>
            <a:xfrm>
              <a:off x="4927595" y="3645024"/>
              <a:ext cx="870131" cy="1490315"/>
              <a:chOff x="4927595" y="3645024"/>
              <a:chExt cx="870131" cy="1490315"/>
            </a:xfrm>
          </p:grpSpPr>
          <p:cxnSp>
            <p:nvCxnSpPr>
              <p:cNvPr id="39" name="Conector angulado 38"/>
              <p:cNvCxnSpPr/>
              <p:nvPr/>
            </p:nvCxnSpPr>
            <p:spPr>
              <a:xfrm flipV="1">
                <a:off x="5457744" y="5128989"/>
                <a:ext cx="339982" cy="1"/>
              </a:xfrm>
              <a:prstGeom prst="bentConnector3">
                <a:avLst/>
              </a:prstGeom>
              <a:ln w="222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>
              <a:xfrm flipV="1">
                <a:off x="5467269" y="3645024"/>
                <a:ext cx="0" cy="1490315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>
              <a:xfrm flipV="1">
                <a:off x="4927595" y="3651374"/>
                <a:ext cx="544755" cy="1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o 57"/>
            <p:cNvGrpSpPr/>
            <p:nvPr/>
          </p:nvGrpSpPr>
          <p:grpSpPr>
            <a:xfrm>
              <a:off x="4927078" y="4578361"/>
              <a:ext cx="702201" cy="1185277"/>
              <a:chOff x="4927078" y="4578361"/>
              <a:chExt cx="702201" cy="1185277"/>
            </a:xfrm>
          </p:grpSpPr>
          <p:cxnSp>
            <p:nvCxnSpPr>
              <p:cNvPr id="53" name="Conector angulado 52"/>
              <p:cNvCxnSpPr/>
              <p:nvPr/>
            </p:nvCxnSpPr>
            <p:spPr>
              <a:xfrm flipV="1">
                <a:off x="5289297" y="5757287"/>
                <a:ext cx="339982" cy="1"/>
              </a:xfrm>
              <a:prstGeom prst="bentConnector3">
                <a:avLst/>
              </a:prstGeom>
              <a:ln w="222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>
              <a:xfrm flipV="1">
                <a:off x="5298822" y="4581128"/>
                <a:ext cx="0" cy="1182510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>
                <a:off x="4927078" y="4578361"/>
                <a:ext cx="371744" cy="2767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CaixaDeTexto 3"/>
            <p:cNvSpPr txBox="1"/>
            <p:nvPr/>
          </p:nvSpPr>
          <p:spPr>
            <a:xfrm>
              <a:off x="6080185" y="828145"/>
              <a:ext cx="2461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Ciclo de vida de serviços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561040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Catálogo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789003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um documento à parte que é visível para os </a:t>
            </a:r>
            <a:r>
              <a:rPr lang="pt-BR" dirty="0" smtClean="0"/>
              <a:t>clientes;</a:t>
            </a:r>
          </a:p>
          <a:p>
            <a:r>
              <a:rPr lang="pt-BR" dirty="0" smtClean="0"/>
              <a:t>Ele </a:t>
            </a:r>
            <a:r>
              <a:rPr lang="pt-BR" dirty="0"/>
              <a:t>consiste de serviços que estão presentes na fase de operações de serviços e daqueles que estão </a:t>
            </a:r>
            <a:r>
              <a:rPr lang="pt-BR" dirty="0" smtClean="0"/>
              <a:t>aprovados;</a:t>
            </a:r>
          </a:p>
          <a:p>
            <a:r>
              <a:rPr lang="pt-BR" dirty="0" smtClean="0"/>
              <a:t>Resume </a:t>
            </a:r>
            <a:r>
              <a:rPr lang="pt-BR" dirty="0"/>
              <a:t>para os clientes os serviços que a TI oferece e suas </a:t>
            </a:r>
            <a:r>
              <a:rPr lang="pt-BR" dirty="0" smtClean="0"/>
              <a:t>características;</a:t>
            </a:r>
          </a:p>
          <a:p>
            <a:r>
              <a:rPr lang="pt-BR" dirty="0" smtClean="0"/>
              <a:t>Podem ser de dois tipos:</a:t>
            </a:r>
          </a:p>
          <a:p>
            <a:pPr lvl="1"/>
            <a:r>
              <a:rPr lang="pt-BR" dirty="0" smtClean="0"/>
              <a:t>Catálogo de serviço do negócio;</a:t>
            </a:r>
          </a:p>
          <a:p>
            <a:pPr lvl="1"/>
            <a:r>
              <a:rPr lang="pt-BR" dirty="0" smtClean="0"/>
              <a:t>Catálogo de serviço técnico.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0698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Riscos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804118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definido como um resultado incerto, como uma oportunidade positiva ou uma ameaça </a:t>
            </a:r>
            <a:r>
              <a:rPr lang="pt-BR" dirty="0" smtClean="0"/>
              <a:t>negativa;</a:t>
            </a:r>
          </a:p>
          <a:p>
            <a:r>
              <a:rPr lang="pt-BR" dirty="0"/>
              <a:t>Gerenciar riscos requer identificação e controle da exposição aos riscos (vulnerabilidade), a qual pode ter um impacto no alcance de um </a:t>
            </a:r>
            <a:r>
              <a:rPr lang="pt-BR" dirty="0" smtClean="0"/>
              <a:t>objetivo;</a:t>
            </a:r>
          </a:p>
          <a:p>
            <a:r>
              <a:rPr lang="pt-BR" dirty="0" smtClean="0"/>
              <a:t>Possui duas fases distintas:</a:t>
            </a:r>
          </a:p>
          <a:p>
            <a:pPr lvl="1"/>
            <a:r>
              <a:rPr lang="pt-BR" dirty="0" smtClean="0"/>
              <a:t>Análise de Riscos;</a:t>
            </a:r>
          </a:p>
          <a:p>
            <a:pPr lvl="1"/>
            <a:r>
              <a:rPr lang="pt-BR" dirty="0" smtClean="0"/>
              <a:t>Gerenciamento de Riscos.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1233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Riscos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15616" y="620688"/>
            <a:ext cx="6599702" cy="6087396"/>
            <a:chOff x="1115616" y="620688"/>
            <a:chExt cx="6599702" cy="608739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620688"/>
              <a:ext cx="6599702" cy="6087396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3779912" y="620688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Definir uma estrutura de processos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778604" y="1753973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Identificar os riscos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778604" y="2656079"/>
              <a:ext cx="1894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Identificar os proprietários dos riscos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778604" y="3785243"/>
              <a:ext cx="189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Avaliar os riscos</a:t>
              </a:r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778604" y="4417173"/>
              <a:ext cx="1894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Especificar níveis aceitáveis dos riscos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778604" y="5745475"/>
              <a:ext cx="1894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Identificar uma resposta aos riscos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257950" y="2327814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Elaborar uma revisão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257950" y="3364645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Obter a garantia destas respostas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257950" y="4470338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Implantar as respostas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359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ANS, ANO e Contrato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412968"/>
          </a:xfrm>
        </p:spPr>
        <p:txBody>
          <a:bodyPr/>
          <a:lstStyle/>
          <a:p>
            <a:r>
              <a:rPr lang="pt-BR" dirty="0"/>
              <a:t>ANS </a:t>
            </a:r>
            <a:r>
              <a:rPr lang="pt-BR" dirty="0" smtClean="0"/>
              <a:t>- Acordo </a:t>
            </a:r>
            <a:r>
              <a:rPr lang="pt-BR" dirty="0"/>
              <a:t>de Nível de </a:t>
            </a:r>
            <a:r>
              <a:rPr lang="pt-BR" dirty="0" smtClean="0"/>
              <a:t>Serviço (</a:t>
            </a:r>
            <a:r>
              <a:rPr lang="pt-BR" i="1" dirty="0" smtClean="0"/>
              <a:t>Service </a:t>
            </a:r>
            <a:r>
              <a:rPr lang="pt-BR" i="1" dirty="0" err="1"/>
              <a:t>Level</a:t>
            </a:r>
            <a:r>
              <a:rPr lang="pt-BR" i="1" dirty="0"/>
              <a:t> </a:t>
            </a:r>
            <a:r>
              <a:rPr lang="pt-BR" i="1" dirty="0" err="1"/>
              <a:t>Agreement</a:t>
            </a:r>
            <a:r>
              <a:rPr lang="pt-BR" i="1" dirty="0"/>
              <a:t> - </a:t>
            </a:r>
            <a:r>
              <a:rPr lang="pt-BR" i="1" dirty="0" smtClean="0"/>
              <a:t>SLA</a:t>
            </a:r>
            <a:r>
              <a:rPr lang="pt-BR" dirty="0" smtClean="0"/>
              <a:t>);</a:t>
            </a:r>
          </a:p>
          <a:p>
            <a:r>
              <a:rPr lang="pt-BR" dirty="0"/>
              <a:t>ANO </a:t>
            </a:r>
            <a:r>
              <a:rPr lang="pt-BR" dirty="0" smtClean="0"/>
              <a:t>- Acordo </a:t>
            </a:r>
            <a:r>
              <a:rPr lang="pt-BR" dirty="0"/>
              <a:t>de Nível Operacional </a:t>
            </a:r>
            <a:r>
              <a:rPr lang="pt-BR" dirty="0" smtClean="0"/>
              <a:t>(</a:t>
            </a:r>
            <a:r>
              <a:rPr lang="pt-BR" i="1" dirty="0" err="1"/>
              <a:t>Operation</a:t>
            </a:r>
            <a:r>
              <a:rPr lang="pt-BR" i="1" dirty="0"/>
              <a:t> </a:t>
            </a:r>
            <a:r>
              <a:rPr lang="pt-BR" i="1" dirty="0" err="1"/>
              <a:t>Level</a:t>
            </a:r>
            <a:r>
              <a:rPr lang="pt-BR" i="1" dirty="0"/>
              <a:t> </a:t>
            </a:r>
            <a:r>
              <a:rPr lang="pt-BR" i="1" dirty="0" err="1"/>
              <a:t>Agreement</a:t>
            </a:r>
            <a:r>
              <a:rPr lang="pt-BR" i="1" dirty="0"/>
              <a:t> - OLA</a:t>
            </a:r>
            <a:r>
              <a:rPr lang="pt-BR" dirty="0" smtClean="0"/>
              <a:t>);</a:t>
            </a:r>
          </a:p>
          <a:p>
            <a:r>
              <a:rPr lang="pt-BR" dirty="0" smtClean="0"/>
              <a:t>Contrato </a:t>
            </a:r>
            <a:r>
              <a:rPr lang="pt-BR" dirty="0"/>
              <a:t>(</a:t>
            </a:r>
            <a:r>
              <a:rPr lang="pt-BR" i="1" dirty="0" err="1"/>
              <a:t>Contract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982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84250"/>
          </a:xfrm>
        </p:spPr>
        <p:txBody>
          <a:bodyPr/>
          <a:lstStyle/>
          <a:p>
            <a:r>
              <a:rPr lang="pt-BR" dirty="0" smtClean="0"/>
              <a:t>As organizações buscam gerenciar seus </a:t>
            </a:r>
            <a:r>
              <a:rPr lang="pt-BR" dirty="0" smtClean="0">
                <a:solidFill>
                  <a:srgbClr val="FFFF00"/>
                </a:solidFill>
              </a:rPr>
              <a:t>processos internos </a:t>
            </a:r>
            <a:r>
              <a:rPr lang="pt-BR" dirty="0" smtClean="0"/>
              <a:t>e a comunicação com os </a:t>
            </a:r>
            <a:r>
              <a:rPr lang="pt-BR" dirty="0" smtClean="0">
                <a:solidFill>
                  <a:srgbClr val="FFFF00"/>
                </a:solidFill>
              </a:rPr>
              <a:t>processos externos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Visam identificar as interfaces entre processos, responsabilidades das áreas, das pessoas e o desempenho. (</a:t>
            </a:r>
            <a:r>
              <a:rPr lang="pt-BR" dirty="0" smtClean="0">
                <a:solidFill>
                  <a:srgbClr val="FFFF00"/>
                </a:solidFill>
              </a:rPr>
              <a:t>indicadores e metas</a:t>
            </a:r>
            <a:r>
              <a:rPr lang="pt-BR" dirty="0" smtClean="0"/>
              <a:t>).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i="1" dirty="0" smtClean="0"/>
              <a:t>“</a:t>
            </a:r>
            <a:r>
              <a:rPr lang="pt-BR" i="1" dirty="0"/>
              <a:t>Se você não pode </a:t>
            </a:r>
            <a:r>
              <a:rPr lang="pt-BR" i="1" dirty="0">
                <a:solidFill>
                  <a:srgbClr val="FFFF00"/>
                </a:solidFill>
              </a:rPr>
              <a:t>medir</a:t>
            </a:r>
            <a:r>
              <a:rPr lang="pt-BR" i="1" dirty="0"/>
              <a:t>, você não pode </a:t>
            </a:r>
            <a:r>
              <a:rPr lang="pt-BR" i="1" dirty="0">
                <a:solidFill>
                  <a:srgbClr val="FFFF00"/>
                </a:solidFill>
              </a:rPr>
              <a:t>gerenciar</a:t>
            </a:r>
            <a:r>
              <a:rPr lang="pt-BR" i="1" dirty="0"/>
              <a:t>” (Peter Drucker</a:t>
            </a:r>
            <a:r>
              <a:rPr lang="pt-BR" i="1" dirty="0" smtClean="0"/>
              <a:t>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177433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Introdução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41855" y="1484784"/>
            <a:ext cx="8260291" cy="4899080"/>
            <a:chOff x="441855" y="1484784"/>
            <a:chExt cx="8260291" cy="489908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55" y="1484784"/>
              <a:ext cx="8260291" cy="3888432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869375" y="4680304"/>
              <a:ext cx="911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Entrada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515395" y="4680304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Saída</a:t>
              </a:r>
              <a:endParaRPr lang="pt-BR" dirty="0"/>
            </a:p>
          </p:txBody>
        </p:sp>
        <p:cxnSp>
          <p:nvCxnSpPr>
            <p:cNvPr id="14" name="Conector de seta reta 13"/>
            <p:cNvCxnSpPr/>
            <p:nvPr/>
          </p:nvCxnSpPr>
          <p:spPr>
            <a:xfrm>
              <a:off x="836990" y="5078823"/>
              <a:ext cx="99870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>
              <a:off x="7380312" y="5078823"/>
              <a:ext cx="99870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5868144" y="5078823"/>
              <a:ext cx="72008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4283968" y="5076491"/>
              <a:ext cx="72008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>
              <a:off x="2627784" y="5076491"/>
              <a:ext cx="72008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>
              <a:off x="951993" y="3057525"/>
              <a:ext cx="543434" cy="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flipV="1">
              <a:off x="2277270" y="3081340"/>
              <a:ext cx="720080" cy="476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/>
            <p:nvPr/>
          </p:nvCxnSpPr>
          <p:spPr>
            <a:xfrm>
              <a:off x="3779912" y="3081340"/>
              <a:ext cx="792088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 flipV="1">
              <a:off x="5354562" y="3105155"/>
              <a:ext cx="720080" cy="476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>
              <a:off x="6876256" y="3081340"/>
              <a:ext cx="52385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 flipH="1">
              <a:off x="2766769" y="2060848"/>
              <a:ext cx="58109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541061" y="5737533"/>
              <a:ext cx="15905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 – Cliente</a:t>
              </a:r>
            </a:p>
            <a:p>
              <a:r>
                <a:rPr lang="pt-BR" dirty="0" smtClean="0"/>
                <a:t>F – Fornecedor</a:t>
              </a:r>
            </a:p>
          </p:txBody>
        </p:sp>
        <p:sp>
          <p:nvSpPr>
            <p:cNvPr id="35" name="Seta em curva para cima 34"/>
            <p:cNvSpPr/>
            <p:nvPr/>
          </p:nvSpPr>
          <p:spPr bwMode="auto">
            <a:xfrm rot="10800000">
              <a:off x="610302" y="1605931"/>
              <a:ext cx="1070714" cy="391398"/>
            </a:xfrm>
            <a:prstGeom prst="curved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6" name="Seta em curva para cima 35"/>
            <p:cNvSpPr/>
            <p:nvPr/>
          </p:nvSpPr>
          <p:spPr bwMode="auto">
            <a:xfrm rot="10800000">
              <a:off x="6535406" y="1580583"/>
              <a:ext cx="1070714" cy="391398"/>
            </a:xfrm>
            <a:prstGeom prst="curved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7" name="Seta em curva para cima 36"/>
            <p:cNvSpPr/>
            <p:nvPr/>
          </p:nvSpPr>
          <p:spPr bwMode="auto">
            <a:xfrm>
              <a:off x="688353" y="4187888"/>
              <a:ext cx="1070714" cy="391398"/>
            </a:xfrm>
            <a:prstGeom prst="curved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8" name="Seta em curva para cima 37"/>
            <p:cNvSpPr/>
            <p:nvPr/>
          </p:nvSpPr>
          <p:spPr bwMode="auto">
            <a:xfrm>
              <a:off x="6585049" y="4163674"/>
              <a:ext cx="1070714" cy="391398"/>
            </a:xfrm>
            <a:prstGeom prst="curved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33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00876"/>
          </a:xfrm>
        </p:spPr>
        <p:txBody>
          <a:bodyPr/>
          <a:lstStyle/>
          <a:p>
            <a:r>
              <a:rPr lang="pt-BR" dirty="0" smtClean="0"/>
              <a:t>Sempre é possível melhorar:</a:t>
            </a:r>
          </a:p>
          <a:p>
            <a:pPr lvl="1"/>
            <a:r>
              <a:rPr lang="pt-BR" dirty="0" smtClean="0"/>
              <a:t>Sistemas de </a:t>
            </a:r>
            <a:r>
              <a:rPr lang="pt-BR" dirty="0" smtClean="0">
                <a:solidFill>
                  <a:srgbClr val="FFFF00"/>
                </a:solidFill>
              </a:rPr>
              <a:t>qualidade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Melhoria contínua </a:t>
            </a:r>
            <a:r>
              <a:rPr lang="pt-BR" dirty="0" smtClean="0"/>
              <a:t>de processos;</a:t>
            </a:r>
          </a:p>
          <a:p>
            <a:pPr lvl="1"/>
            <a:r>
              <a:rPr lang="pt-BR" dirty="0" smtClean="0"/>
              <a:t>Programas de qualidade total em </a:t>
            </a:r>
            <a:r>
              <a:rPr lang="pt-BR" dirty="0" smtClean="0">
                <a:solidFill>
                  <a:srgbClr val="FFFF00"/>
                </a:solidFill>
              </a:rPr>
              <a:t>vários níveis </a:t>
            </a:r>
            <a:r>
              <a:rPr lang="pt-BR" dirty="0" smtClean="0"/>
              <a:t>organizacionais;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Metodologias</a:t>
            </a:r>
            <a:r>
              <a:rPr lang="pt-BR" dirty="0" smtClean="0"/>
              <a:t>; e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Boas práticas</a:t>
            </a:r>
            <a:r>
              <a:rPr lang="pt-BR" dirty="0" smtClean="0"/>
              <a:t>.</a:t>
            </a:r>
          </a:p>
        </p:txBody>
      </p:sp>
      <p:pic>
        <p:nvPicPr>
          <p:cNvPr id="3078" name="Picture 6" descr="http://casadaconsultoria.com.br/wp-content/uploads/2013/02/gestao-processos-300x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6" y="3284984"/>
            <a:ext cx="4248472" cy="30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15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Infraestrutura de TI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381000" y="1411552"/>
            <a:ext cx="8382000" cy="35640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i="1" dirty="0"/>
              <a:t>“Todo hardware, software, redes, instalações físicas que são necessárias para desenvolver, testar, entregar, monitorar, controlar ou suportar os serviços de TI.” (ITIL V3)</a:t>
            </a:r>
            <a:endParaRPr lang="pt-BR" i="1" dirty="0"/>
          </a:p>
          <a:p>
            <a:pPr marL="0" indent="0">
              <a:buNone/>
            </a:pPr>
            <a:endParaRPr lang="pt-BR" dirty="0" smtClean="0"/>
          </a:p>
          <a:p>
            <a:r>
              <a:rPr lang="pt-BR" sz="2800" dirty="0" smtClean="0"/>
              <a:t>Percebemos que do </a:t>
            </a:r>
            <a:r>
              <a:rPr lang="pt-BR" sz="2800" dirty="0"/>
              <a:t>ponto de vista do negócio, os componentes usados não são necessariamente </a:t>
            </a:r>
            <a:r>
              <a:rPr lang="pt-BR" sz="2800" dirty="0" smtClean="0"/>
              <a:t>importantes, mas sim, tudo que envolve os serviços.</a:t>
            </a:r>
          </a:p>
        </p:txBody>
      </p:sp>
    </p:spTree>
    <p:extLst>
      <p:ext uri="{BB962C8B-B14F-4D97-AF65-F5344CB8AC3E}">
        <p14:creationId xmlns:p14="http://schemas.microsoft.com/office/powerpoint/2010/main" val="717895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1596</TotalTime>
  <Words>6329</Words>
  <Application>Microsoft Office PowerPoint</Application>
  <PresentationFormat>Apresentação na tela (4:3)</PresentationFormat>
  <Paragraphs>513</Paragraphs>
  <Slides>59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Courier New</vt:lpstr>
      <vt:lpstr>Segoe</vt:lpstr>
      <vt:lpstr>Times New Roman</vt:lpstr>
      <vt:lpstr>Wingdings</vt:lpstr>
      <vt:lpstr>7-00134_MS_Qwest_template_Segoe</vt:lpstr>
      <vt:lpstr>Branco com fonte Courier para slides de código</vt:lpstr>
      <vt:lpstr>GERÊNCIA DE INFRAESTRUTURA DE TI</vt:lpstr>
      <vt:lpstr>Conteúdo</vt:lpstr>
      <vt:lpstr>Introdução</vt:lpstr>
      <vt:lpstr>Introdução</vt:lpstr>
      <vt:lpstr>Introdução</vt:lpstr>
      <vt:lpstr>Introdução</vt:lpstr>
      <vt:lpstr>Introdução</vt:lpstr>
      <vt:lpstr>Introdução</vt:lpstr>
      <vt:lpstr>Infraestrutura de TI</vt:lpstr>
      <vt:lpstr>Infraestrutura de TI</vt:lpstr>
      <vt:lpstr>Infraestrutura de TI</vt:lpstr>
      <vt:lpstr>Infraestrutura de TI</vt:lpstr>
      <vt:lpstr>Infraestrutura de TI</vt:lpstr>
      <vt:lpstr>Infraestrutura de TI</vt:lpstr>
      <vt:lpstr>Infraestrutura de TI</vt:lpstr>
      <vt:lpstr>Infraestrutura de TI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Os quatro domínios de processos do COBIT</vt:lpstr>
      <vt:lpstr>Metodologias e boas práticas</vt:lpstr>
      <vt:lpstr>Metodologias e boas práticas</vt:lpstr>
      <vt:lpstr>Metodologias e boas práticas</vt:lpstr>
      <vt:lpstr>Metodologias e boas práticas</vt:lpstr>
      <vt:lpstr>GSTI: Processo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Plano de Investimento</vt:lpstr>
      <vt:lpstr>Plano de Investimento - PDCA</vt:lpstr>
      <vt:lpstr>Plano de Investimento - PDCA</vt:lpstr>
      <vt:lpstr>Plano de Investimento - GPTI</vt:lpstr>
      <vt:lpstr>Plano de Investimento - GPTI</vt:lpstr>
      <vt:lpstr>Plano de Investimento - GPTI</vt:lpstr>
      <vt:lpstr>Gestão de Custos</vt:lpstr>
      <vt:lpstr>Gestão de Custos</vt:lpstr>
      <vt:lpstr>Gestão de Custos</vt:lpstr>
      <vt:lpstr>Gestão de Custos</vt:lpstr>
      <vt:lpstr>Gestão de Custos</vt:lpstr>
      <vt:lpstr>Como otimizar Custos</vt:lpstr>
      <vt:lpstr>Como otimizar Custos</vt:lpstr>
      <vt:lpstr>Como otimizar Custos</vt:lpstr>
      <vt:lpstr>Help Desk x Service Desk</vt:lpstr>
      <vt:lpstr>Gerenciamento de serviços de TI</vt:lpstr>
      <vt:lpstr>GSTI: Ativos de serviços</vt:lpstr>
      <vt:lpstr>GSTI: Papéis – Matriz RACI</vt:lpstr>
      <vt:lpstr>GSTI: Papéis – Matriz RACI</vt:lpstr>
      <vt:lpstr>GSTI: Papéis – Matriz RACI</vt:lpstr>
      <vt:lpstr>GSTI: Portfólio de Serviços</vt:lpstr>
      <vt:lpstr>GSTI: Portfólio de Serviços</vt:lpstr>
      <vt:lpstr>GSTI: Catálogo de Serviços</vt:lpstr>
      <vt:lpstr>GSTI: Riscos</vt:lpstr>
      <vt:lpstr>GSTI: Riscos</vt:lpstr>
      <vt:lpstr>GSTI: ANS, ANO e Contrato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Gerência de Infraestrutura de TI</dc:title>
  <dc:creator>varajao</dc:creator>
  <cp:keywords/>
  <cp:lastModifiedBy>varajao</cp:lastModifiedBy>
  <cp:revision>138</cp:revision>
  <dcterms:created xsi:type="dcterms:W3CDTF">2015-06-30T13:28:46Z</dcterms:created>
  <dcterms:modified xsi:type="dcterms:W3CDTF">2016-04-19T20:58:15Z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