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45"/>
  </p:notesMasterIdLst>
  <p:sldIdLst>
    <p:sldId id="257" r:id="rId4"/>
    <p:sldId id="258" r:id="rId5"/>
    <p:sldId id="281" r:id="rId6"/>
    <p:sldId id="285" r:id="rId7"/>
    <p:sldId id="286" r:id="rId8"/>
    <p:sldId id="287" r:id="rId9"/>
    <p:sldId id="288" r:id="rId10"/>
    <p:sldId id="294" r:id="rId11"/>
    <p:sldId id="289" r:id="rId12"/>
    <p:sldId id="296" r:id="rId13"/>
    <p:sldId id="297" r:id="rId14"/>
    <p:sldId id="303" r:id="rId15"/>
    <p:sldId id="304" r:id="rId16"/>
    <p:sldId id="305" r:id="rId17"/>
    <p:sldId id="306" r:id="rId18"/>
    <p:sldId id="295" r:id="rId19"/>
    <p:sldId id="307" r:id="rId20"/>
    <p:sldId id="308" r:id="rId21"/>
    <p:sldId id="309" r:id="rId22"/>
    <p:sldId id="302" r:id="rId23"/>
    <p:sldId id="290" r:id="rId24"/>
    <p:sldId id="291" r:id="rId25"/>
    <p:sldId id="292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2" r:id="rId38"/>
    <p:sldId id="321" r:id="rId39"/>
    <p:sldId id="323" r:id="rId40"/>
    <p:sldId id="324" r:id="rId41"/>
    <p:sldId id="282" r:id="rId42"/>
    <p:sldId id="283" r:id="rId43"/>
    <p:sldId id="28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690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823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439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123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686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857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765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610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3258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21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157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597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489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124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830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4325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584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1531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8784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260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34402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7045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9872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308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063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1775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499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1635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7926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551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5357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9234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134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8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30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51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613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5/9/2017 7:04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9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 b="0" smtClean="0">
                <a:solidFill>
                  <a:srgbClr val="FFFFFF">
                    <a:tint val="75000"/>
                  </a:srgbClr>
                </a:solidFill>
              </a:rPr>
              <a:t>: 12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416320"/>
          </a:xfrm>
        </p:spPr>
        <p:txBody>
          <a:bodyPr/>
          <a:lstStyle/>
          <a:p>
            <a:r>
              <a:rPr lang="pt-BR" dirty="0"/>
              <a:t>Ciclo para implantação da </a:t>
            </a:r>
            <a:r>
              <a:rPr lang="pt-BR" dirty="0" smtClean="0"/>
              <a:t>MSC:</a:t>
            </a:r>
            <a:endParaRPr lang="pt-BR" dirty="0"/>
          </a:p>
          <a:p>
            <a:pPr lvl="1"/>
            <a:r>
              <a:rPr lang="pt-BR" dirty="0"/>
              <a:t>Um serviço é criado por um número de atividades, que são agrupadas em </a:t>
            </a:r>
            <a:r>
              <a:rPr lang="pt-BR" dirty="0" smtClean="0"/>
              <a:t>processos;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qualidade destas atividades e processos determina a qualidade de um determinado </a:t>
            </a:r>
            <a:r>
              <a:rPr lang="pt-BR" dirty="0" smtClean="0"/>
              <a:t>serviço;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MSC utiliza o PDCA para aperfeiçoar </a:t>
            </a:r>
            <a:r>
              <a:rPr lang="pt-BR" dirty="0" smtClean="0"/>
              <a:t>de forma contínua a </a:t>
            </a:r>
            <a:r>
              <a:rPr lang="pt-BR" dirty="0"/>
              <a:t>qualidade dos serviços e também a própria implantação do </a:t>
            </a:r>
            <a:r>
              <a:rPr lang="pt-BR" dirty="0" smtClean="0"/>
              <a:t>MSC.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5868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4" y="1268760"/>
            <a:ext cx="82677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95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4" y="1268760"/>
            <a:ext cx="8267700" cy="489585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 bwMode="auto">
          <a:xfrm>
            <a:off x="0" y="-2457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3721232" y="2676774"/>
            <a:ext cx="1850503" cy="8292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PLANEJAR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MSC</a:t>
            </a:r>
            <a:endParaRPr lang="pt-B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389593" y="214767"/>
            <a:ext cx="7560840" cy="2088232"/>
          </a:xfrm>
          <a:prstGeom prst="wedgeRoundRectCallout">
            <a:avLst>
              <a:gd name="adj1" fmla="val -3249"/>
              <a:gd name="adj2" fmla="val 7748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São determinados </a:t>
            </a:r>
            <a:r>
              <a:rPr lang="pt-BR" sz="2400" dirty="0"/>
              <a:t>escopo, requisitos que a MSC deve atender, metas e pontos de ação. Ela determina quais processos podem ser introduzidos, configura papéis e responsabilidades e descobre quais ferramentas são necessárias para suportar e documentar os processos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26727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4" y="1268760"/>
            <a:ext cx="8267700" cy="489585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980193" y="217224"/>
            <a:ext cx="7736740" cy="2131656"/>
          </a:xfrm>
          <a:prstGeom prst="wedgeRoundRectCallout">
            <a:avLst>
              <a:gd name="adj1" fmla="val 24683"/>
              <a:gd name="adj2" fmla="val 1258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É realizada </a:t>
            </a:r>
            <a:r>
              <a:rPr lang="pt-BR" sz="2400" dirty="0"/>
              <a:t>a implantação da MSC. Determina-se o orçamento, documenta-se papéis e responsabilidades, determinam-se a política da MSC, planos e procedimentos, e faz-se a comunicação para todos os envolvidos. Ela integra a MSC com </a:t>
            </a:r>
            <a:r>
              <a:rPr lang="pt-BR" sz="2400" dirty="0" smtClean="0"/>
              <a:t>as demais fases do ciclo de vida da ITIL.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 bwMode="auto">
          <a:xfrm>
            <a:off x="5210410" y="3894073"/>
            <a:ext cx="1850503" cy="8292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FAZER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Implantar a MSC</a:t>
            </a:r>
            <a:endParaRPr lang="pt-B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92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4" y="1268760"/>
            <a:ext cx="8267700" cy="489585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 bwMode="auto">
          <a:xfrm>
            <a:off x="28988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3752405" y="5137139"/>
            <a:ext cx="1850503" cy="8292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VERIFICAR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Monitorar, medir e avaliar a MSC</a:t>
            </a:r>
            <a:endParaRPr lang="pt-B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1945285" y="166928"/>
            <a:ext cx="6296580" cy="2203664"/>
          </a:xfrm>
          <a:prstGeom prst="wedgeRoundRectCallout">
            <a:avLst>
              <a:gd name="adj1" fmla="val 3445"/>
              <a:gd name="adj2" fmla="val 17849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É realizada </a:t>
            </a:r>
            <a:r>
              <a:rPr lang="pt-BR" sz="2400" dirty="0"/>
              <a:t>a monitoração, a mensuração e a avaliação. Ela reporta a execução dos planos, avalia a documentação e executa avaliação e auditoria de processos, além de formular propostas para o aperfeiçoamento do </a:t>
            </a:r>
            <a:r>
              <a:rPr lang="pt-BR" sz="2400" dirty="0" smtClean="0"/>
              <a:t>processo.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3087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4" y="1268760"/>
            <a:ext cx="8267700" cy="489585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2144510" y="3882952"/>
            <a:ext cx="1850503" cy="8292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AGIR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Modificar a MSC</a:t>
            </a:r>
            <a:endParaRPr lang="pt-BR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755576" y="894984"/>
            <a:ext cx="6057265" cy="1453895"/>
          </a:xfrm>
          <a:prstGeom prst="wedgeRoundRectCallout">
            <a:avLst>
              <a:gd name="adj1" fmla="val -24273"/>
              <a:gd name="adj2" fmla="val 1618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Vem o </a:t>
            </a:r>
            <a:r>
              <a:rPr lang="pt-BR" sz="2400" dirty="0"/>
              <a:t>ajuste para a MSC. São introduzidos aperfeiçoamentos, ajustes de políticas, procedimentos, papéis e responsabilidades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00618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6899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Modelo de MSC: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Só podemos ter o aperfeiçoamento funcionando se de fato </a:t>
            </a:r>
            <a:r>
              <a:rPr lang="pt-BR" dirty="0" smtClean="0"/>
              <a:t>existir uma </a:t>
            </a:r>
            <a:r>
              <a:rPr lang="pt-BR" dirty="0"/>
              <a:t>direção </a:t>
            </a:r>
            <a:r>
              <a:rPr lang="pt-BR" dirty="0" smtClean="0"/>
              <a:t>onde </a:t>
            </a:r>
            <a:r>
              <a:rPr lang="pt-BR" dirty="0"/>
              <a:t>se quer </a:t>
            </a:r>
            <a:r>
              <a:rPr lang="pt-BR" dirty="0" smtClean="0"/>
              <a:t>chegar;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organização precisa ter um destino </a:t>
            </a:r>
            <a:r>
              <a:rPr lang="pt-BR" dirty="0" smtClean="0"/>
              <a:t>traçado;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ITIL recomenda uma abordagem estruturada para ajudar no aperfeiçoamento, que é o Modelo de </a:t>
            </a:r>
            <a:r>
              <a:rPr lang="pt-BR" dirty="0" smtClean="0"/>
              <a:t>MSC: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124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45" name="Grupo 44"/>
          <p:cNvGrpSpPr/>
          <p:nvPr/>
        </p:nvGrpSpPr>
        <p:grpSpPr>
          <a:xfrm>
            <a:off x="876478" y="1052736"/>
            <a:ext cx="7391043" cy="5313882"/>
            <a:chOff x="637340" y="1122947"/>
            <a:chExt cx="7391043" cy="5313882"/>
          </a:xfrm>
        </p:grpSpPr>
        <p:sp>
          <p:nvSpPr>
            <p:cNvPr id="6" name="Retângulo de cantos arredondados 5"/>
            <p:cNvSpPr/>
            <p:nvPr/>
          </p:nvSpPr>
          <p:spPr bwMode="auto">
            <a:xfrm>
              <a:off x="637340" y="3361967"/>
              <a:ext cx="2088232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Como nós mantemos a continuidade?</a:t>
              </a:r>
            </a:p>
          </p:txBody>
        </p:sp>
        <p:sp>
          <p:nvSpPr>
            <p:cNvPr id="7" name="Retângulo de cantos arredondados 6"/>
            <p:cNvSpPr/>
            <p:nvPr/>
          </p:nvSpPr>
          <p:spPr bwMode="auto">
            <a:xfrm>
              <a:off x="3347864" y="1122947"/>
              <a:ext cx="1872208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Qual é a visão?</a:t>
              </a:r>
            </a:p>
          </p:txBody>
        </p:sp>
        <p:sp>
          <p:nvSpPr>
            <p:cNvPr id="8" name="Retângulo de cantos arredondados 7"/>
            <p:cNvSpPr/>
            <p:nvPr/>
          </p:nvSpPr>
          <p:spPr bwMode="auto">
            <a:xfrm>
              <a:off x="3347864" y="2233229"/>
              <a:ext cx="1872208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Onde nós estamos agora?</a:t>
              </a:r>
            </a:p>
          </p:txBody>
        </p:sp>
        <p:sp>
          <p:nvSpPr>
            <p:cNvPr id="9" name="Retângulo de cantos arredondados 8"/>
            <p:cNvSpPr/>
            <p:nvPr/>
          </p:nvSpPr>
          <p:spPr bwMode="auto">
            <a:xfrm>
              <a:off x="3347864" y="3351015"/>
              <a:ext cx="1872208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Onde nós queremos estar?</a:t>
              </a:r>
            </a:p>
          </p:txBody>
        </p:sp>
        <p:sp>
          <p:nvSpPr>
            <p:cNvPr id="10" name="Retângulo de cantos arredondados 9"/>
            <p:cNvSpPr/>
            <p:nvPr/>
          </p:nvSpPr>
          <p:spPr bwMode="auto">
            <a:xfrm>
              <a:off x="3347864" y="4468224"/>
              <a:ext cx="1872208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Como nós chegaremos lá?</a:t>
              </a:r>
            </a:p>
          </p:txBody>
        </p:sp>
        <p:sp>
          <p:nvSpPr>
            <p:cNvPr id="11" name="Retângulo de cantos arredondados 10"/>
            <p:cNvSpPr/>
            <p:nvPr/>
          </p:nvSpPr>
          <p:spPr bwMode="auto">
            <a:xfrm>
              <a:off x="3347864" y="5572733"/>
              <a:ext cx="1872208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Chegamos lá?</a:t>
              </a:r>
            </a:p>
          </p:txBody>
        </p:sp>
        <p:sp>
          <p:nvSpPr>
            <p:cNvPr id="12" name="Retângulo de cantos arredondados 11"/>
            <p:cNvSpPr/>
            <p:nvPr/>
          </p:nvSpPr>
          <p:spPr bwMode="auto">
            <a:xfrm>
              <a:off x="5832754" y="1122947"/>
              <a:ext cx="2195629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Visão, missão, metas e objetivos</a:t>
              </a:r>
            </a:p>
          </p:txBody>
        </p:sp>
        <p:sp>
          <p:nvSpPr>
            <p:cNvPr id="13" name="Retângulo de cantos arredondados 12"/>
            <p:cNvSpPr/>
            <p:nvPr/>
          </p:nvSpPr>
          <p:spPr bwMode="auto">
            <a:xfrm>
              <a:off x="5832754" y="2233229"/>
              <a:ext cx="2195629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Avaliação</a:t>
              </a:r>
            </a:p>
          </p:txBody>
        </p:sp>
        <p:sp>
          <p:nvSpPr>
            <p:cNvPr id="14" name="Retângulo de cantos arredondados 13"/>
            <p:cNvSpPr/>
            <p:nvPr/>
          </p:nvSpPr>
          <p:spPr bwMode="auto">
            <a:xfrm>
              <a:off x="5832754" y="3351015"/>
              <a:ext cx="2195629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Objetivos mensuráveis</a:t>
              </a:r>
            </a:p>
          </p:txBody>
        </p:sp>
        <p:sp>
          <p:nvSpPr>
            <p:cNvPr id="15" name="Retângulo de cantos arredondados 14"/>
            <p:cNvSpPr/>
            <p:nvPr/>
          </p:nvSpPr>
          <p:spPr bwMode="auto">
            <a:xfrm>
              <a:off x="5832754" y="4468224"/>
              <a:ext cx="2195629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Melhoria de serviços e processos</a:t>
              </a:r>
            </a:p>
          </p:txBody>
        </p:sp>
        <p:sp>
          <p:nvSpPr>
            <p:cNvPr id="16" name="Retângulo de cantos arredondados 15"/>
            <p:cNvSpPr/>
            <p:nvPr/>
          </p:nvSpPr>
          <p:spPr bwMode="auto">
            <a:xfrm>
              <a:off x="5832754" y="5572733"/>
              <a:ext cx="2195629" cy="86409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Mensuração e métricas</a:t>
              </a:r>
            </a:p>
          </p:txBody>
        </p:sp>
        <p:sp>
          <p:nvSpPr>
            <p:cNvPr id="17" name="Seta para baixo 16"/>
            <p:cNvSpPr/>
            <p:nvPr/>
          </p:nvSpPr>
          <p:spPr bwMode="auto">
            <a:xfrm>
              <a:off x="4139952" y="1999748"/>
              <a:ext cx="288032" cy="233121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70000">
                  <a:srgbClr val="FF0000"/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8" name="Seta para baixo 17"/>
            <p:cNvSpPr/>
            <p:nvPr/>
          </p:nvSpPr>
          <p:spPr bwMode="auto">
            <a:xfrm>
              <a:off x="4139952" y="3103378"/>
              <a:ext cx="288032" cy="233121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70000">
                  <a:srgbClr val="FF0000"/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9" name="Seta para baixo 18"/>
            <p:cNvSpPr/>
            <p:nvPr/>
          </p:nvSpPr>
          <p:spPr bwMode="auto">
            <a:xfrm>
              <a:off x="4139952" y="4226063"/>
              <a:ext cx="288032" cy="233121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70000">
                  <a:srgbClr val="FF0000"/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0" name="Seta para baixo 19"/>
            <p:cNvSpPr/>
            <p:nvPr/>
          </p:nvSpPr>
          <p:spPr bwMode="auto">
            <a:xfrm>
              <a:off x="4139952" y="5336047"/>
              <a:ext cx="288032" cy="233121"/>
            </a:xfrm>
            <a:prstGeom prst="downArrow">
              <a:avLst/>
            </a:prstGeom>
            <a:gradFill>
              <a:gsLst>
                <a:gs pos="0">
                  <a:srgbClr val="FF0000"/>
                </a:gs>
                <a:gs pos="50000">
                  <a:srgbClr val="C00000"/>
                </a:gs>
                <a:gs pos="70000">
                  <a:srgbClr val="FF0000"/>
                </a:gs>
                <a:gs pos="100000">
                  <a:schemeClr val="accent3">
                    <a:tint val="95500"/>
                    <a:shade val="100000"/>
                    <a:satMod val="155000"/>
                  </a:schemeClr>
                </a:gs>
              </a:gsLst>
            </a:gra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22" name="Conector reto 21"/>
            <p:cNvCxnSpPr>
              <a:stCxn id="7" idx="3"/>
              <a:endCxn id="12" idx="1"/>
            </p:cNvCxnSpPr>
            <p:nvPr/>
          </p:nvCxnSpPr>
          <p:spPr>
            <a:xfrm>
              <a:off x="5220072" y="1554995"/>
              <a:ext cx="6126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>
              <a:stCxn id="8" idx="3"/>
              <a:endCxn id="13" idx="1"/>
            </p:cNvCxnSpPr>
            <p:nvPr/>
          </p:nvCxnSpPr>
          <p:spPr>
            <a:xfrm>
              <a:off x="5220072" y="2665277"/>
              <a:ext cx="6126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9" idx="3"/>
              <a:endCxn id="14" idx="1"/>
            </p:cNvCxnSpPr>
            <p:nvPr/>
          </p:nvCxnSpPr>
          <p:spPr>
            <a:xfrm>
              <a:off x="5220072" y="3783063"/>
              <a:ext cx="6126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>
              <a:stCxn id="15" idx="1"/>
              <a:endCxn id="10" idx="3"/>
            </p:cNvCxnSpPr>
            <p:nvPr/>
          </p:nvCxnSpPr>
          <p:spPr>
            <a:xfrm flipH="1">
              <a:off x="5220072" y="4900272"/>
              <a:ext cx="6126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>
              <a:stCxn id="16" idx="1"/>
              <a:endCxn id="11" idx="3"/>
            </p:cNvCxnSpPr>
            <p:nvPr/>
          </p:nvCxnSpPr>
          <p:spPr>
            <a:xfrm flipH="1">
              <a:off x="5220072" y="6004781"/>
              <a:ext cx="61268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angulado 33"/>
            <p:cNvCxnSpPr>
              <a:stCxn id="11" idx="1"/>
              <a:endCxn id="7" idx="1"/>
            </p:cNvCxnSpPr>
            <p:nvPr/>
          </p:nvCxnSpPr>
          <p:spPr>
            <a:xfrm rot="10800000">
              <a:off x="3347864" y="1554995"/>
              <a:ext cx="12700" cy="4449786"/>
            </a:xfrm>
            <a:prstGeom prst="bentConnector3">
              <a:avLst>
                <a:gd name="adj1" fmla="val 2781819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90648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21292"/>
          </a:xfrm>
        </p:spPr>
        <p:txBody>
          <a:bodyPr/>
          <a:lstStyle/>
          <a:p>
            <a:r>
              <a:rPr lang="pt-BR" dirty="0" smtClean="0"/>
              <a:t>Por </a:t>
            </a:r>
            <a:r>
              <a:rPr lang="pt-BR" dirty="0"/>
              <a:t>que realmente precisamos medir processos e serviços? </a:t>
            </a:r>
          </a:p>
          <a:p>
            <a:pPr lvl="1"/>
            <a:r>
              <a:rPr lang="pt-BR" dirty="0"/>
              <a:t>As métricas servem </a:t>
            </a:r>
            <a:r>
              <a:rPr lang="pt-BR" b="1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validar</a:t>
            </a:r>
            <a:r>
              <a:rPr lang="pt-BR" b="1" dirty="0"/>
              <a:t> </a:t>
            </a:r>
            <a:r>
              <a:rPr lang="pt-BR" dirty="0"/>
              <a:t>as decisões da estratégia. Ou seja, </a:t>
            </a:r>
            <a:r>
              <a:rPr lang="pt-BR" b="1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verificar</a:t>
            </a:r>
            <a:r>
              <a:rPr lang="pt-BR" b="1" dirty="0"/>
              <a:t> </a:t>
            </a:r>
            <a:r>
              <a:rPr lang="pt-BR" dirty="0"/>
              <a:t>se o que foi definido está sendo cumprido;</a:t>
            </a:r>
          </a:p>
          <a:p>
            <a:pPr lvl="1"/>
            <a:r>
              <a:rPr lang="pt-BR" b="1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dirigir</a:t>
            </a:r>
            <a:r>
              <a:rPr lang="pt-BR" b="1" dirty="0"/>
              <a:t> </a:t>
            </a:r>
            <a:r>
              <a:rPr lang="pt-BR" dirty="0"/>
              <a:t>as atividades e alcançar as metas;</a:t>
            </a:r>
          </a:p>
          <a:p>
            <a:pPr lvl="1"/>
            <a:r>
              <a:rPr lang="pt-BR" b="1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justificar</a:t>
            </a:r>
            <a:r>
              <a:rPr lang="pt-BR" dirty="0" smtClean="0"/>
              <a:t>: </a:t>
            </a:r>
            <a:r>
              <a:rPr lang="pt-BR" dirty="0"/>
              <a:t>as métricas são uma evidência de fato para implantar ações corretivas;</a:t>
            </a:r>
          </a:p>
          <a:p>
            <a:pPr lvl="1"/>
            <a:r>
              <a:rPr lang="pt-BR" b="1" dirty="0"/>
              <a:t>Para </a:t>
            </a:r>
            <a:r>
              <a:rPr lang="pt-BR" b="1" dirty="0">
                <a:solidFill>
                  <a:srgbClr val="FFFF00"/>
                </a:solidFill>
              </a:rPr>
              <a:t>intervir</a:t>
            </a:r>
            <a:r>
              <a:rPr lang="pt-BR" dirty="0" smtClean="0"/>
              <a:t>: </a:t>
            </a:r>
            <a:r>
              <a:rPr lang="pt-BR" dirty="0"/>
              <a:t>as métricas permitem saber qual é ponto de intervenção, e em que momento devem ser feitas mudanças ou ações </a:t>
            </a:r>
            <a:r>
              <a:rPr lang="pt-BR" dirty="0" smtClean="0"/>
              <a:t>corretivas.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094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813625"/>
          </a:xfrm>
        </p:spPr>
        <p:txBody>
          <a:bodyPr/>
          <a:lstStyle/>
          <a:p>
            <a:r>
              <a:rPr lang="pt-BR" dirty="0"/>
              <a:t>Para ajudar a medir os resultados de um processo ou atividade, a ITIL recomenda três métricas:</a:t>
            </a:r>
          </a:p>
          <a:p>
            <a:pPr lvl="1"/>
            <a:r>
              <a:rPr lang="pt-BR" dirty="0"/>
              <a:t>Métricas de </a:t>
            </a:r>
            <a:r>
              <a:rPr lang="pt-BR" b="1" dirty="0">
                <a:solidFill>
                  <a:srgbClr val="FFFF00"/>
                </a:solidFill>
              </a:rPr>
              <a:t>Serviço</a:t>
            </a:r>
            <a:r>
              <a:rPr lang="pt-BR" dirty="0"/>
              <a:t>: Resultados de um serviço de ponta-a-ponta;</a:t>
            </a:r>
          </a:p>
          <a:p>
            <a:pPr lvl="1"/>
            <a:r>
              <a:rPr lang="pt-BR" dirty="0"/>
              <a:t>Métricas de </a:t>
            </a:r>
            <a:r>
              <a:rPr lang="pt-BR" b="1" dirty="0">
                <a:solidFill>
                  <a:srgbClr val="FFFF00"/>
                </a:solidFill>
              </a:rPr>
              <a:t>Processo</a:t>
            </a:r>
            <a:r>
              <a:rPr lang="pt-BR" dirty="0"/>
              <a:t>: </a:t>
            </a:r>
            <a:r>
              <a:rPr lang="pt-BR" dirty="0" err="1"/>
              <a:t>FCs</a:t>
            </a:r>
            <a:r>
              <a:rPr lang="pt-BR" dirty="0"/>
              <a:t> (Fatores Críticos de Sucesso), </a:t>
            </a:r>
            <a:r>
              <a:rPr lang="pt-BR" dirty="0" err="1"/>
              <a:t>KPIs</a:t>
            </a:r>
            <a:r>
              <a:rPr lang="pt-BR" dirty="0"/>
              <a:t> (Indicadores Chave de Desempenho) e métricas de atividades para os processos Gerenciamento de Serviço;</a:t>
            </a:r>
          </a:p>
          <a:p>
            <a:pPr lvl="1"/>
            <a:r>
              <a:rPr lang="pt-BR" dirty="0"/>
              <a:t>Métricas de </a:t>
            </a:r>
            <a:r>
              <a:rPr lang="pt-BR" b="1" dirty="0">
                <a:solidFill>
                  <a:srgbClr val="FFFF00"/>
                </a:solidFill>
              </a:rPr>
              <a:t>Tecnologia</a:t>
            </a:r>
            <a:r>
              <a:rPr lang="pt-BR" dirty="0"/>
              <a:t>: Métricas baseadas em componentes e aplicações, tais como: utilização, desempenho, disponibilidade.</a:t>
            </a:r>
          </a:p>
        </p:txBody>
      </p:sp>
    </p:spTree>
    <p:extLst>
      <p:ext uri="{BB962C8B-B14F-4D97-AF65-F5344CB8AC3E}">
        <p14:creationId xmlns:p14="http://schemas.microsoft.com/office/powerpoint/2010/main" val="17961624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0476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Melhoria </a:t>
            </a:r>
            <a:r>
              <a:rPr lang="pt-BR" dirty="0" smtClean="0">
                <a:solidFill>
                  <a:srgbClr val="FFFFFF"/>
                </a:solidFill>
              </a:rPr>
              <a:t>de serviço continuada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Propósito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Processos;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Atividades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02852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Atividades:</a:t>
            </a:r>
          </a:p>
          <a:p>
            <a:pPr lvl="1"/>
            <a:r>
              <a:rPr lang="pt-BR" dirty="0"/>
              <a:t>Verificar os resultados dos processos;</a:t>
            </a:r>
          </a:p>
          <a:p>
            <a:pPr lvl="1"/>
            <a:r>
              <a:rPr lang="pt-BR" dirty="0"/>
              <a:t>Reportar e propor melhorias para todas as fases do ciclo de vida;</a:t>
            </a:r>
          </a:p>
          <a:p>
            <a:pPr lvl="1"/>
            <a:r>
              <a:rPr lang="pt-BR" dirty="0"/>
              <a:t>Aperfeiçoar introduzindo atividades que aumentam a qualidade, eficiência e eficácia para atingir a satisfação do cliente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6786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Processos:</a:t>
            </a:r>
          </a:p>
          <a:p>
            <a:pPr lvl="1"/>
            <a:r>
              <a:rPr lang="pt-BR" dirty="0"/>
              <a:t>7 passos do processo de melhoria;</a:t>
            </a:r>
          </a:p>
          <a:p>
            <a:pPr lvl="1"/>
            <a:r>
              <a:rPr lang="pt-BR" dirty="0"/>
              <a:t>Elaboração de </a:t>
            </a:r>
            <a:r>
              <a:rPr lang="pt-BR" dirty="0" smtClean="0"/>
              <a:t>relatórios.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719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/>
              <a:t>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7 passos do processo de melhoria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Elaboração de </a:t>
            </a:r>
            <a:r>
              <a:rPr lang="pt-BR" dirty="0" smtClean="0"/>
              <a:t>relatórios.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484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47426"/>
          </a:xfrm>
        </p:spPr>
        <p:txBody>
          <a:bodyPr/>
          <a:lstStyle/>
          <a:p>
            <a:pPr lvl="0"/>
            <a:r>
              <a:rPr lang="pt-BR" b="1" dirty="0" smtClean="0"/>
              <a:t>1. Definir </a:t>
            </a:r>
            <a:r>
              <a:rPr lang="pt-BR" b="1" dirty="0"/>
              <a:t>o que deve ser medido</a:t>
            </a:r>
            <a:endParaRPr lang="pt-BR" dirty="0"/>
          </a:p>
          <a:p>
            <a:pPr lvl="1"/>
            <a:r>
              <a:rPr lang="pt-BR" dirty="0"/>
              <a:t>Conversar com o negócio, clientes e direção da TI. Utilizar o catálogo de serviço e </a:t>
            </a:r>
            <a:r>
              <a:rPr lang="pt-BR" dirty="0" err="1"/>
              <a:t>RNSs</a:t>
            </a:r>
            <a:r>
              <a:rPr lang="pt-BR" dirty="0"/>
              <a:t> (requisitos de nível de serviço) dos clientes como ponto de partida.</a:t>
            </a:r>
          </a:p>
          <a:p>
            <a:pPr lvl="0"/>
            <a:r>
              <a:rPr lang="pt-BR" b="1" dirty="0" smtClean="0"/>
              <a:t>2. Definir </a:t>
            </a:r>
            <a:r>
              <a:rPr lang="pt-BR" b="1" dirty="0"/>
              <a:t>o que </a:t>
            </a:r>
            <a:r>
              <a:rPr lang="pt-BR" b="1" dirty="0" smtClean="0"/>
              <a:t>você </a:t>
            </a:r>
            <a:r>
              <a:rPr lang="pt-BR" b="1" dirty="0"/>
              <a:t>pode medir</a:t>
            </a:r>
            <a:endParaRPr lang="pt-BR" dirty="0"/>
          </a:p>
          <a:p>
            <a:pPr lvl="1"/>
            <a:r>
              <a:rPr lang="pt-BR" dirty="0"/>
              <a:t>Listar ferramentas que estão em uso. Compilar uma lista de quais ferramentas podem ser medidas. Comparar esta lista que você preparou com o passo 1. Decidir se novas ferramentas ou configurações de ferramentas são necessárias. Evite ter </a:t>
            </a:r>
            <a:r>
              <a:rPr lang="pt-BR" dirty="0" err="1"/>
              <a:t>SLAs</a:t>
            </a:r>
            <a:r>
              <a:rPr lang="pt-BR" dirty="0"/>
              <a:t> </a:t>
            </a:r>
            <a:r>
              <a:rPr lang="pt-BR" dirty="0" smtClean="0"/>
              <a:t>para </a:t>
            </a:r>
            <a:r>
              <a:rPr lang="pt-BR" dirty="0"/>
              <a:t>coisas que você não pode medir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4106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5035225"/>
          </a:xfrm>
        </p:spPr>
        <p:txBody>
          <a:bodyPr/>
          <a:lstStyle/>
          <a:p>
            <a:pPr lvl="0"/>
            <a:r>
              <a:rPr lang="pt-BR" b="1" dirty="0" smtClean="0"/>
              <a:t>3. Coletar </a:t>
            </a:r>
            <a:r>
              <a:rPr lang="pt-BR" b="1" dirty="0"/>
              <a:t>dados</a:t>
            </a:r>
            <a:endParaRPr lang="pt-BR" dirty="0"/>
          </a:p>
          <a:p>
            <a:pPr lvl="1"/>
            <a:r>
              <a:rPr lang="pt-BR" dirty="0"/>
              <a:t>Coletar dados requer alguma forma de monitoramento implantada (automática ou manual). Existem métricas de tecnologia, processos e serviços que precisam ser coletadas.</a:t>
            </a:r>
          </a:p>
          <a:p>
            <a:pPr lvl="0"/>
            <a:r>
              <a:rPr lang="pt-BR" b="1" dirty="0" smtClean="0"/>
              <a:t>4. Processar </a:t>
            </a:r>
            <a:r>
              <a:rPr lang="pt-BR" b="1" dirty="0"/>
              <a:t>dados</a:t>
            </a:r>
            <a:endParaRPr lang="pt-BR" dirty="0"/>
          </a:p>
          <a:p>
            <a:pPr lvl="1"/>
            <a:r>
              <a:rPr lang="pt-BR" dirty="0"/>
              <a:t>Converter os dados para o formato requerido e para o público requerido. Tecnologias para gerar relatórios são normalmente usadas neste estágio. Questões-chave precisam ser feitas e respondidas neste estágio: precisão dos dados, audiência, formato, frequência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66927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19562"/>
          </a:xfrm>
        </p:spPr>
        <p:txBody>
          <a:bodyPr/>
          <a:lstStyle/>
          <a:p>
            <a:pPr lvl="0"/>
            <a:r>
              <a:rPr lang="pt-BR" b="1" dirty="0" smtClean="0"/>
              <a:t>5. Analisar </a:t>
            </a:r>
            <a:r>
              <a:rPr lang="pt-BR" b="1" dirty="0"/>
              <a:t>dados</a:t>
            </a:r>
            <a:endParaRPr lang="pt-BR" dirty="0"/>
          </a:p>
          <a:p>
            <a:pPr lvl="1"/>
            <a:r>
              <a:rPr lang="pt-BR" dirty="0"/>
              <a:t>A análise dos dados transforma a informação em conhecimento. Mais habilidade e experiência são necessárias para executar a análise de dados do que para coleta e processamento. A verificação contra metas e objetivos é esperada durante esta atividade, que fornece respostas para questões como: tendências positivas ou negativas, mudanças necessárias, ações corretivas, problemas estruturais, custos e gaps nos serviços.</a:t>
            </a:r>
          </a:p>
        </p:txBody>
      </p:sp>
    </p:spTree>
    <p:extLst>
      <p:ext uri="{BB962C8B-B14F-4D97-AF65-F5344CB8AC3E}">
        <p14:creationId xmlns:p14="http://schemas.microsoft.com/office/powerpoint/2010/main" val="31939662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31763"/>
          </a:xfrm>
        </p:spPr>
        <p:txBody>
          <a:bodyPr/>
          <a:lstStyle/>
          <a:p>
            <a:pPr lvl="0"/>
            <a:r>
              <a:rPr lang="pt-BR" b="1" dirty="0" smtClean="0"/>
              <a:t>6. Apresentar </a:t>
            </a:r>
            <a:r>
              <a:rPr lang="pt-BR" b="1" dirty="0"/>
              <a:t>e usar a informação</a:t>
            </a:r>
            <a:endParaRPr lang="pt-BR" dirty="0"/>
          </a:p>
          <a:p>
            <a:pPr lvl="1"/>
            <a:r>
              <a:rPr lang="pt-BR" dirty="0"/>
              <a:t>Neste estágio a informação é formatada em conhecimento para que todos os níveis possam apreciar e visualizar suas necessidades e expectativas. Existem normalmente três audiências (negócio, direção sênior da TI e TI interna) com diferentes interesses. A informação apresentada precisa ser preparada sempre levando em conta a audiência.</a:t>
            </a:r>
          </a:p>
        </p:txBody>
      </p:sp>
    </p:spTree>
    <p:extLst>
      <p:ext uri="{BB962C8B-B14F-4D97-AF65-F5344CB8AC3E}">
        <p14:creationId xmlns:p14="http://schemas.microsoft.com/office/powerpoint/2010/main" val="3024216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631763"/>
          </a:xfrm>
        </p:spPr>
        <p:txBody>
          <a:bodyPr/>
          <a:lstStyle/>
          <a:p>
            <a:pPr lvl="0"/>
            <a:r>
              <a:rPr lang="pt-BR" b="1" dirty="0" smtClean="0"/>
              <a:t>7. Implantar </a:t>
            </a:r>
            <a:r>
              <a:rPr lang="pt-BR" b="1" dirty="0"/>
              <a:t>ação corretiva</a:t>
            </a:r>
            <a:endParaRPr lang="pt-BR" dirty="0"/>
          </a:p>
          <a:p>
            <a:pPr lvl="1"/>
            <a:r>
              <a:rPr lang="pt-BR" dirty="0"/>
              <a:t>Neste estágio o conhecimento ganho a partir dos passos anteriores é usado para otimizar, aperfeiçoar e corrigir os serviços. A MSC identifica muitas oportunidades para melhoria. Entretanto, as organizações não podem querer implantar todas elas. Com base nas metas, objetivos e tipos de lacunas no serviço, uma organização precisa priorizar as atividades de melhoria.</a:t>
            </a:r>
          </a:p>
        </p:txBody>
      </p:sp>
    </p:spTree>
    <p:extLst>
      <p:ext uri="{BB962C8B-B14F-4D97-AF65-F5344CB8AC3E}">
        <p14:creationId xmlns:p14="http://schemas.microsoft.com/office/powerpoint/2010/main" val="2317315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/>
              <a:t>Proprietário de Processos.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706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Gerente de MSC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/>
              <a:t>Proprietário de Processos.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55577" y="3028936"/>
            <a:ext cx="8007424" cy="1264160"/>
          </a:xfrm>
          <a:prstGeom prst="wedgeRoundRectCallout">
            <a:avLst>
              <a:gd name="adj1" fmla="val -44869"/>
              <a:gd name="adj2" fmla="val -1136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Responsável pelo sucesso de todas as atividades de melhoria. Desenha e supervisiona toda a abordagem de MSC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84165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7" y="1628800"/>
            <a:ext cx="4405746" cy="45304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Gerente de Serviço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/>
              <a:t>Proprietário de Processos.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5985" y="3501008"/>
            <a:ext cx="7937015" cy="1627987"/>
          </a:xfrm>
          <a:prstGeom prst="wedgeRoundRectCallout">
            <a:avLst>
              <a:gd name="adj1" fmla="val -45908"/>
              <a:gd name="adj2" fmla="val -9895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Gerencia o desenvolvimento, implantação, avaliação e Gerenciamento Operacional de produtos e serviços novos ou existentes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15601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Analista de Relatório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/>
              <a:t>Proprietário de Processos.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5985" y="4293096"/>
            <a:ext cx="7937015" cy="1440160"/>
          </a:xfrm>
          <a:prstGeom prst="wedgeRoundRectCallout">
            <a:avLst>
              <a:gd name="adj1" fmla="val -46170"/>
              <a:gd name="adj2" fmla="val -12745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Trabalha em conjunto com o Gerente de Nível de Serviço. Revisa e analisa dados e determina o cumprimento de metas de ponta-a-ponta e tendências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858006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Proprietário do processo de Gerenciamento de Conhecimento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Proprietário de Processos.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03492" y="1556792"/>
            <a:ext cx="7937015" cy="1152128"/>
          </a:xfrm>
          <a:prstGeom prst="wedgeRoundRectCallout">
            <a:avLst>
              <a:gd name="adj1" fmla="val -43290"/>
              <a:gd name="adj2" fmla="val 10692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Desenha, entrega e mantém a estratégia de Gerenciamento do Conhecimento, processos e procedimentos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95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Proprietário de Processos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5985" y="1844824"/>
            <a:ext cx="7937015" cy="1224136"/>
          </a:xfrm>
          <a:prstGeom prst="wedgeRoundRectCallout">
            <a:avLst>
              <a:gd name="adj1" fmla="val -45384"/>
              <a:gd name="adj2" fmla="val 1446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Responsável pela qualidade dos processos. Supervisiona o gerenciamento e aperfeiçoamento dos processos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47182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7 passos Proc.de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Melhoria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28960"/>
          </a:xfrm>
        </p:spPr>
        <p:txBody>
          <a:bodyPr/>
          <a:lstStyle/>
          <a:p>
            <a:pPr lvl="0"/>
            <a:r>
              <a:rPr lang="pt-BR" dirty="0" smtClean="0"/>
              <a:t>São vários os papéis envolvidos na MSC:</a:t>
            </a:r>
          </a:p>
          <a:p>
            <a:pPr lvl="1"/>
            <a:r>
              <a:rPr lang="pt-BR" dirty="0" smtClean="0"/>
              <a:t>Gerente de MSC;</a:t>
            </a:r>
          </a:p>
          <a:p>
            <a:pPr lvl="1"/>
            <a:r>
              <a:rPr lang="pt-BR" dirty="0" smtClean="0"/>
              <a:t>Gerente de Serviço;</a:t>
            </a:r>
          </a:p>
          <a:p>
            <a:pPr lvl="1"/>
            <a:r>
              <a:rPr lang="pt-BR" dirty="0" smtClean="0"/>
              <a:t>Analista de Relatório;</a:t>
            </a:r>
          </a:p>
          <a:p>
            <a:pPr lvl="1"/>
            <a:r>
              <a:rPr lang="pt-BR" dirty="0" smtClean="0"/>
              <a:t>Proprietário do processo de Gerenciamento de Conhecimento;</a:t>
            </a:r>
          </a:p>
          <a:p>
            <a:pPr lvl="1"/>
            <a:r>
              <a:rPr lang="pt-BR" dirty="0" smtClean="0"/>
              <a:t>Proprietário de Processos.</a:t>
            </a:r>
          </a:p>
          <a:p>
            <a:r>
              <a:rPr lang="pt-BR" dirty="0" smtClean="0"/>
              <a:t>Recomenda-se </a:t>
            </a:r>
            <a:r>
              <a:rPr lang="pt-BR" dirty="0"/>
              <a:t>utilizar uma matriz RACI para mapear os papéis definidos neste processo e atividades endereçadas à </a:t>
            </a:r>
            <a:r>
              <a:rPr lang="pt-BR" dirty="0" smtClean="0"/>
              <a:t>equipe.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76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39115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7 passos do processo de melhoria;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Elaboração de </a:t>
            </a:r>
            <a:r>
              <a:rPr lang="pt-BR" dirty="0" smtClean="0">
                <a:solidFill>
                  <a:srgbClr val="FFFF00"/>
                </a:solidFill>
              </a:rPr>
              <a:t>relatórios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9860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Elaboração de Relatórios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314480"/>
          </a:xfrm>
        </p:spPr>
        <p:txBody>
          <a:bodyPr/>
          <a:lstStyle/>
          <a:p>
            <a:pPr lvl="0"/>
            <a:r>
              <a:rPr lang="pt-BR" dirty="0" smtClean="0"/>
              <a:t>É responsável </a:t>
            </a:r>
            <a:r>
              <a:rPr lang="pt-BR" dirty="0"/>
              <a:t>pela geração e fornecimento de relatórios sobre os resultados alcançados e o desenvolvimento nos níveis de </a:t>
            </a:r>
            <a:r>
              <a:rPr lang="pt-BR" dirty="0" smtClean="0"/>
              <a:t>serviço;</a:t>
            </a:r>
          </a:p>
          <a:p>
            <a:pPr lvl="0"/>
            <a:r>
              <a:rPr lang="pt-BR" dirty="0" smtClean="0"/>
              <a:t>É </a:t>
            </a:r>
            <a:r>
              <a:rPr lang="pt-BR" dirty="0"/>
              <a:t>necessário que layout, conteúdo e frequência dos relatórios sejam acordados com o negócio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6321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Elaboração de Relatórios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726900"/>
          </a:xfrm>
        </p:spPr>
        <p:txBody>
          <a:bodyPr/>
          <a:lstStyle/>
          <a:p>
            <a:pPr lvl="0"/>
            <a:r>
              <a:rPr lang="pt-BR" dirty="0" smtClean="0"/>
              <a:t>Atividades:</a:t>
            </a:r>
          </a:p>
          <a:p>
            <a:pPr lvl="1"/>
            <a:r>
              <a:rPr lang="pt-BR" dirty="0"/>
              <a:t>Coletar dados;</a:t>
            </a:r>
          </a:p>
          <a:p>
            <a:pPr lvl="1"/>
            <a:r>
              <a:rPr lang="pt-BR" dirty="0"/>
              <a:t>Processar os dados em informação, e aplicar esta para a organização;</a:t>
            </a:r>
          </a:p>
          <a:p>
            <a:pPr lvl="1"/>
            <a:r>
              <a:rPr lang="pt-BR" dirty="0"/>
              <a:t>Publicar a informação;</a:t>
            </a:r>
          </a:p>
          <a:p>
            <a:pPr lvl="1"/>
            <a:r>
              <a:rPr lang="pt-BR" dirty="0"/>
              <a:t>Ajustar o relatório para o negócio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2592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Elaboração de Relatórios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772816"/>
            <a:ext cx="770485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51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2351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Fomos apresentados a última fase do ciclo de vida do GSTI segundo a ITIL V3;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Entendemos seu propósito e objetivos;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Vimos todas as suas atividades e processos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Percebemos que o Ciclo PDCA é utilizado aqui para aperfeiçoar continuamente a qualidade dos serviços;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novamente a importância da coleta de dados e dos indicadores durante o ciclo vida para poder melhorar os serviços.</a:t>
            </a:r>
          </a:p>
        </p:txBody>
      </p:sp>
    </p:spTree>
    <p:extLst>
      <p:ext uri="{BB962C8B-B14F-4D97-AF65-F5344CB8AC3E}">
        <p14:creationId xmlns:p14="http://schemas.microsoft.com/office/powerpoint/2010/main" val="713321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817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Além da entrega de atividades consistentes e repetíveis como parte da qualidade do serviço, a ITIL tem sempre enfatizado a importância de melhorias </a:t>
            </a:r>
            <a:r>
              <a:rPr lang="pt-BR" dirty="0" smtClean="0"/>
              <a:t>contínuas;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Focando </a:t>
            </a:r>
            <a:r>
              <a:rPr lang="pt-BR" dirty="0"/>
              <a:t>nos elementos do processo envolvidos na identificação e na introdução de melhorias do Gerenciamento de Serviço, também lida com assuntos sobre a retirada de </a:t>
            </a:r>
            <a:r>
              <a:rPr lang="pt-BR" dirty="0" smtClean="0"/>
              <a:t>serviço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3830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82 da apostila.</a:t>
            </a:r>
          </a:p>
        </p:txBody>
      </p:sp>
    </p:spTree>
    <p:extLst>
      <p:ext uri="{BB962C8B-B14F-4D97-AF65-F5344CB8AC3E}">
        <p14:creationId xmlns:p14="http://schemas.microsoft.com/office/powerpoint/2010/main" val="2752909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Infraestrutura de TI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138781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78695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Objetivo: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Proporcionar um </a:t>
            </a:r>
            <a:r>
              <a:rPr lang="pt-BR" dirty="0"/>
              <a:t>guia prático para avaliar e melhorar a qualidade de serviços, e melhoria geral do ciclo do Gerenciamento de Serviço de TI e seus processos subjacentes em três níveis dentro da </a:t>
            </a:r>
            <a:r>
              <a:rPr lang="pt-BR" dirty="0" smtClean="0"/>
              <a:t>organização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</a:p>
          <a:p>
            <a:pPr lvl="2"/>
            <a:r>
              <a:rPr lang="pt-BR" dirty="0"/>
              <a:t>O </a:t>
            </a:r>
            <a:r>
              <a:rPr lang="pt-BR" dirty="0">
                <a:solidFill>
                  <a:srgbClr val="FFFF00"/>
                </a:solidFill>
              </a:rPr>
              <a:t>bom funcionamento do Gerenciamento </a:t>
            </a:r>
            <a:r>
              <a:rPr lang="pt-BR" dirty="0"/>
              <a:t>de Serviço de TI como um todo;</a:t>
            </a:r>
          </a:p>
          <a:p>
            <a:pPr lvl="2"/>
            <a:r>
              <a:rPr lang="pt-BR" dirty="0"/>
              <a:t>O </a:t>
            </a:r>
            <a:r>
              <a:rPr lang="pt-BR" dirty="0">
                <a:solidFill>
                  <a:srgbClr val="FFFF00"/>
                </a:solidFill>
              </a:rPr>
              <a:t>contínuo alinhamento do portfólio </a:t>
            </a:r>
            <a:r>
              <a:rPr lang="pt-BR" dirty="0"/>
              <a:t>de serviços de TI com as necessidades atuais e futuras do negócio;</a:t>
            </a:r>
          </a:p>
          <a:p>
            <a:pPr lvl="2"/>
            <a:r>
              <a:rPr lang="pt-BR" dirty="0"/>
              <a:t>A </a:t>
            </a:r>
            <a:r>
              <a:rPr lang="pt-BR" dirty="0">
                <a:solidFill>
                  <a:srgbClr val="FFFF00"/>
                </a:solidFill>
              </a:rPr>
              <a:t>maturidade do processo </a:t>
            </a:r>
            <a:r>
              <a:rPr lang="pt-BR" dirty="0"/>
              <a:t>de TI requerida para dar suporte aos processos do negócio em um modelo de ciclo de vida de serviço continuo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364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Melhoria de Serviço Continuada (MSC) é um livro separado na ITIL V3 - mas não pode ser vista como uma fase </a:t>
            </a:r>
            <a:r>
              <a:rPr lang="pt-BR" dirty="0" smtClean="0"/>
              <a:t>separada.</a:t>
            </a:r>
            <a:endParaRPr lang="pt-BR" dirty="0"/>
          </a:p>
        </p:txBody>
      </p:sp>
      <p:pic>
        <p:nvPicPr>
          <p:cNvPr id="3" name="Picture 2" descr="http://ecx.images-amazon.com/images/I/51RXJ7cCiIL._SX38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257" y="1246293"/>
            <a:ext cx="36766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04230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Melhoria de Serviço Continuada (MSC) é um livro separado na ITIL V3 - mas não pode ser vista como uma fase </a:t>
            </a:r>
            <a:r>
              <a:rPr lang="pt-BR" dirty="0" smtClean="0"/>
              <a:t>separada.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 bwMode="auto">
          <a:xfrm>
            <a:off x="-8593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3" name="Picture 2" descr="http://ecx.images-amazon.com/images/I/51RXJ7cCiIL._SX38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257" y="1246293"/>
            <a:ext cx="36766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retangular com cantos arredondados 6"/>
          <p:cNvSpPr/>
          <p:nvPr/>
        </p:nvSpPr>
        <p:spPr bwMode="auto">
          <a:xfrm>
            <a:off x="678847" y="3041576"/>
            <a:ext cx="5616624" cy="2592288"/>
          </a:xfrm>
          <a:prstGeom prst="wedgeRoundRectCallout">
            <a:avLst>
              <a:gd name="adj1" fmla="val 38641"/>
              <a:gd name="adj2" fmla="val -715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As atividades de melhoria continuada devem ser executadas para todo o ciclo de vida</a:t>
            </a:r>
            <a:r>
              <a:rPr lang="pt-BR" sz="2400" dirty="0" smtClean="0"/>
              <a:t>. </a:t>
            </a:r>
            <a:r>
              <a:rPr lang="pt-BR" sz="2400" dirty="0"/>
              <a:t>A MSC faz com que o ciclo de vida inteiro esteja totalmente integrado.</a:t>
            </a:r>
          </a:p>
        </p:txBody>
      </p:sp>
    </p:spTree>
    <p:extLst>
      <p:ext uri="{BB962C8B-B14F-4D97-AF65-F5344CB8AC3E}">
        <p14:creationId xmlns:p14="http://schemas.microsoft.com/office/powerpoint/2010/main" val="382137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381000" y="1124744"/>
            <a:ext cx="7935416" cy="5328592"/>
            <a:chOff x="381000" y="1124744"/>
            <a:chExt cx="7935416" cy="5328592"/>
          </a:xfrm>
        </p:grpSpPr>
        <p:pic>
          <p:nvPicPr>
            <p:cNvPr id="5" name="Imagem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1124744"/>
              <a:ext cx="7935416" cy="5328592"/>
            </a:xfrm>
            <a:prstGeom prst="rect">
              <a:avLst/>
            </a:prstGeom>
          </p:spPr>
        </p:pic>
        <p:grpSp>
          <p:nvGrpSpPr>
            <p:cNvPr id="11" name="Grupo 10"/>
            <p:cNvGrpSpPr/>
            <p:nvPr/>
          </p:nvGrpSpPr>
          <p:grpSpPr>
            <a:xfrm>
              <a:off x="426027" y="1124744"/>
              <a:ext cx="7811497" cy="5307228"/>
              <a:chOff x="426027" y="1124744"/>
              <a:chExt cx="7811497" cy="5307228"/>
            </a:xfrm>
          </p:grpSpPr>
          <p:sp>
            <p:nvSpPr>
              <p:cNvPr id="6" name="Retângulo de cantos arredondados 5"/>
              <p:cNvSpPr/>
              <p:nvPr/>
            </p:nvSpPr>
            <p:spPr>
              <a:xfrm>
                <a:off x="1856478" y="5733255"/>
                <a:ext cx="4014386" cy="698717"/>
              </a:xfrm>
              <a:prstGeom prst="roundRect">
                <a:avLst>
                  <a:gd name="adj" fmla="val 28713"/>
                </a:avLst>
              </a:prstGeom>
              <a:solidFill>
                <a:schemeClr val="accent5">
                  <a:lumMod val="75000"/>
                  <a:alpha val="5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7" name="Retângulo 6"/>
              <p:cNvSpPr/>
              <p:nvPr/>
            </p:nvSpPr>
            <p:spPr bwMode="auto">
              <a:xfrm>
                <a:off x="426027" y="1124744"/>
                <a:ext cx="1879023" cy="1296144"/>
              </a:xfrm>
              <a:prstGeom prst="rect">
                <a:avLst/>
              </a:prstGeom>
              <a:solidFill>
                <a:schemeClr val="accent4">
                  <a:alpha val="32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8" name="Retângulo 7"/>
              <p:cNvSpPr/>
              <p:nvPr/>
            </p:nvSpPr>
            <p:spPr bwMode="auto">
              <a:xfrm>
                <a:off x="2350077" y="2276872"/>
                <a:ext cx="1879023" cy="150137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  <a:alpha val="32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9" name="Retângulo 8"/>
              <p:cNvSpPr/>
              <p:nvPr/>
            </p:nvSpPr>
            <p:spPr bwMode="auto">
              <a:xfrm>
                <a:off x="4348708" y="3456662"/>
                <a:ext cx="1879023" cy="1610637"/>
              </a:xfrm>
              <a:prstGeom prst="rect">
                <a:avLst/>
              </a:prstGeom>
              <a:solidFill>
                <a:srgbClr val="FF0000">
                  <a:alpha val="32000"/>
                </a:srgb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  <p:sp>
            <p:nvSpPr>
              <p:cNvPr id="10" name="Retângulo 9"/>
              <p:cNvSpPr/>
              <p:nvPr/>
            </p:nvSpPr>
            <p:spPr bwMode="auto">
              <a:xfrm>
                <a:off x="6358501" y="4346055"/>
                <a:ext cx="1879023" cy="1521346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32000"/>
                </a:schemeClr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099" fontAlgn="base">
                  <a:spcBef>
                    <a:spcPct val="0"/>
                  </a:spcBef>
                  <a:spcAft>
                    <a:spcPct val="0"/>
                  </a:spcAft>
                </a:pPr>
                <a:endPara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9304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Melhoria de Serviço Continuada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5973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Mensuração e Melhoria:</a:t>
            </a:r>
          </a:p>
          <a:p>
            <a:pPr lvl="1"/>
            <a:r>
              <a:rPr lang="pt-BR" dirty="0" smtClean="0"/>
              <a:t>Através </a:t>
            </a:r>
            <a:r>
              <a:rPr lang="pt-BR" dirty="0"/>
              <a:t>da mensuração é possível identificar quais serviços são lucrativos e quais serviços podem ser melhores.</a:t>
            </a:r>
          </a:p>
          <a:p>
            <a:pPr lvl="1"/>
            <a:r>
              <a:rPr lang="pt-BR" dirty="0"/>
              <a:t>Temos que ter em mente que:</a:t>
            </a:r>
          </a:p>
          <a:p>
            <a:pPr lvl="2"/>
            <a:r>
              <a:rPr lang="pt-BR" dirty="0"/>
              <a:t>Você não pode gerenciar o que não pode controlar</a:t>
            </a:r>
            <a:r>
              <a:rPr lang="pt-BR" dirty="0" smtClean="0"/>
              <a:t>; Você </a:t>
            </a:r>
            <a:r>
              <a:rPr lang="pt-BR" dirty="0"/>
              <a:t>não pode controlar o que não pode </a:t>
            </a:r>
            <a:r>
              <a:rPr lang="pt-BR" dirty="0" smtClean="0"/>
              <a:t>medir; Você </a:t>
            </a:r>
            <a:r>
              <a:rPr lang="pt-BR" dirty="0"/>
              <a:t>não pode medir o que não pode definir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/>
              <a:t>Serviços e processos precisam ser </a:t>
            </a:r>
            <a:r>
              <a:rPr lang="pt-BR" dirty="0" smtClean="0"/>
              <a:t>implantados com:</a:t>
            </a:r>
            <a:endParaRPr lang="pt-BR" dirty="0"/>
          </a:p>
          <a:p>
            <a:pPr lvl="2"/>
            <a:r>
              <a:rPr lang="pt-BR" dirty="0"/>
              <a:t>Metas e objetivos </a:t>
            </a:r>
            <a:r>
              <a:rPr lang="pt-BR" dirty="0" smtClean="0"/>
              <a:t>claros;</a:t>
            </a:r>
          </a:p>
          <a:p>
            <a:pPr lvl="2"/>
            <a:r>
              <a:rPr lang="pt-BR" dirty="0" smtClean="0"/>
              <a:t>Mensuração </a:t>
            </a:r>
            <a:r>
              <a:rPr lang="pt-BR" dirty="0"/>
              <a:t>definida de forma clara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214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401</TotalTime>
  <Words>6455</Words>
  <Application>Microsoft Office PowerPoint</Application>
  <PresentationFormat>Apresentação na tela (4:3)</PresentationFormat>
  <Paragraphs>358</Paragraphs>
  <Slides>41</Slides>
  <Notes>41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41</vt:i4>
      </vt:variant>
    </vt:vector>
  </HeadingPairs>
  <TitlesOfParts>
    <vt:vector size="49" baseType="lpstr">
      <vt:lpstr>Arial</vt:lpstr>
      <vt:lpstr>Arial Narrow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Melhoria de Serviço Continuada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Processo: 7 passos Proc.de Melhoria</vt:lpstr>
      <vt:lpstr>Melhoria de Serviço Continuada</vt:lpstr>
      <vt:lpstr>Processo: Elaboração de Relatórios</vt:lpstr>
      <vt:lpstr>Processo: Elaboração de Relatórios</vt:lpstr>
      <vt:lpstr>Processo: Elaboração de Relatórios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64</cp:revision>
  <dcterms:created xsi:type="dcterms:W3CDTF">2015-06-30T13:28:46Z</dcterms:created>
  <dcterms:modified xsi:type="dcterms:W3CDTF">2017-05-09T23:17:29Z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