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57"/>
  </p:notesMasterIdLst>
  <p:sldIdLst>
    <p:sldId id="257" r:id="rId4"/>
    <p:sldId id="258" r:id="rId5"/>
    <p:sldId id="281"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1" r:id="rId24"/>
    <p:sldId id="300" r:id="rId25"/>
    <p:sldId id="302" r:id="rId26"/>
    <p:sldId id="303" r:id="rId27"/>
    <p:sldId id="304" r:id="rId28"/>
    <p:sldId id="305" r:id="rId29"/>
    <p:sldId id="306" r:id="rId30"/>
    <p:sldId id="307" r:id="rId31"/>
    <p:sldId id="308" r:id="rId32"/>
    <p:sldId id="309" r:id="rId33"/>
    <p:sldId id="310" r:id="rId34"/>
    <p:sldId id="312" r:id="rId35"/>
    <p:sldId id="313" r:id="rId36"/>
    <p:sldId id="315" r:id="rId37"/>
    <p:sldId id="314" r:id="rId38"/>
    <p:sldId id="316" r:id="rId39"/>
    <p:sldId id="317" r:id="rId40"/>
    <p:sldId id="318" r:id="rId41"/>
    <p:sldId id="319" r:id="rId42"/>
    <p:sldId id="320" r:id="rId43"/>
    <p:sldId id="321" r:id="rId44"/>
    <p:sldId id="331" r:id="rId45"/>
    <p:sldId id="322" r:id="rId46"/>
    <p:sldId id="323" r:id="rId47"/>
    <p:sldId id="324" r:id="rId48"/>
    <p:sldId id="325" r:id="rId49"/>
    <p:sldId id="330" r:id="rId50"/>
    <p:sldId id="326" r:id="rId51"/>
    <p:sldId id="327" r:id="rId52"/>
    <p:sldId id="328" r:id="rId53"/>
    <p:sldId id="329" r:id="rId54"/>
    <p:sldId id="332" r:id="rId55"/>
    <p:sldId id="311"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p:cViewPr varScale="1">
        <p:scale>
          <a:sx n="90" d="100"/>
          <a:sy n="90" d="100"/>
        </p:scale>
        <p:origin x="139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EDCA30-2ED5-41C4-A072-F195EC56C9D7}" type="datetimeFigureOut">
              <a:rPr lang="en-US" smtClean="0"/>
              <a:t>5/16/2017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E7E218-9473-4E4E-BA13-22C19D998763}" type="slidenum">
              <a:rPr lang="en-US" smtClean="0"/>
              <a:t>‹nº›</a:t>
            </a:fld>
            <a:endParaRPr lang="en-US"/>
          </a:p>
        </p:txBody>
      </p:sp>
    </p:spTree>
    <p:extLst>
      <p:ext uri="{BB962C8B-B14F-4D97-AF65-F5344CB8AC3E}">
        <p14:creationId xmlns:p14="http://schemas.microsoft.com/office/powerpoint/2010/main" val="156523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6:59 PM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5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500" b="0" i="0">
                <a:solidFill>
                  <a:srgbClr val="000000"/>
                </a:solidFill>
                <a:latin typeface="Calibri"/>
                <a:ea typeface="+mn-ea"/>
                <a:cs typeface="+mn-cs"/>
              </a:rPr>
            </a:br>
            <a:r>
              <a:rPr lang="en-US" sz="5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t>1</a:t>
            </a:fld>
            <a:endParaRPr lang="en-US" sz="1200" b="0" i="0">
              <a:latin typeface="Calibri"/>
              <a:ea typeface="+mn-ea"/>
              <a:cs typeface="+mn-cs"/>
            </a:endParaRPr>
          </a:p>
        </p:txBody>
      </p:sp>
    </p:spTree>
    <p:extLst>
      <p:ext uri="{BB962C8B-B14F-4D97-AF65-F5344CB8AC3E}">
        <p14:creationId xmlns:p14="http://schemas.microsoft.com/office/powerpoint/2010/main" val="251918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6:59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12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10</a:t>
            </a:fld>
            <a:endParaRPr lang="en-US" sz="1200" b="0" i="0">
              <a:latin typeface="Calibri"/>
              <a:ea typeface="+mn-ea"/>
              <a:cs typeface="+mn-cs"/>
            </a:endParaRPr>
          </a:p>
        </p:txBody>
      </p:sp>
    </p:spTree>
    <p:extLst>
      <p:ext uri="{BB962C8B-B14F-4D97-AF65-F5344CB8AC3E}">
        <p14:creationId xmlns:p14="http://schemas.microsoft.com/office/powerpoint/2010/main" val="3906316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6:59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12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11</a:t>
            </a:fld>
            <a:endParaRPr lang="en-US" sz="1200" b="0" i="0">
              <a:latin typeface="Calibri"/>
              <a:ea typeface="+mn-ea"/>
              <a:cs typeface="+mn-cs"/>
            </a:endParaRPr>
          </a:p>
        </p:txBody>
      </p:sp>
    </p:spTree>
    <p:extLst>
      <p:ext uri="{BB962C8B-B14F-4D97-AF65-F5344CB8AC3E}">
        <p14:creationId xmlns:p14="http://schemas.microsoft.com/office/powerpoint/2010/main" val="3237241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6:59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12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12</a:t>
            </a:fld>
            <a:endParaRPr lang="en-US" sz="1200" b="0" i="0">
              <a:latin typeface="Calibri"/>
              <a:ea typeface="+mn-ea"/>
              <a:cs typeface="+mn-cs"/>
            </a:endParaRPr>
          </a:p>
        </p:txBody>
      </p:sp>
    </p:spTree>
    <p:extLst>
      <p:ext uri="{BB962C8B-B14F-4D97-AF65-F5344CB8AC3E}">
        <p14:creationId xmlns:p14="http://schemas.microsoft.com/office/powerpoint/2010/main" val="2453375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6:59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12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13</a:t>
            </a:fld>
            <a:endParaRPr lang="en-US" sz="1200" b="0" i="0">
              <a:latin typeface="Calibri"/>
              <a:ea typeface="+mn-ea"/>
              <a:cs typeface="+mn-cs"/>
            </a:endParaRPr>
          </a:p>
        </p:txBody>
      </p:sp>
    </p:spTree>
    <p:extLst>
      <p:ext uri="{BB962C8B-B14F-4D97-AF65-F5344CB8AC3E}">
        <p14:creationId xmlns:p14="http://schemas.microsoft.com/office/powerpoint/2010/main" val="1428969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6:59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12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14</a:t>
            </a:fld>
            <a:endParaRPr lang="en-US" sz="1200" b="0" i="0">
              <a:latin typeface="Calibri"/>
              <a:ea typeface="+mn-ea"/>
              <a:cs typeface="+mn-cs"/>
            </a:endParaRPr>
          </a:p>
        </p:txBody>
      </p:sp>
    </p:spTree>
    <p:extLst>
      <p:ext uri="{BB962C8B-B14F-4D97-AF65-F5344CB8AC3E}">
        <p14:creationId xmlns:p14="http://schemas.microsoft.com/office/powerpoint/2010/main" val="153779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6:59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12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15</a:t>
            </a:fld>
            <a:endParaRPr lang="en-US" sz="1200" b="0" i="0">
              <a:latin typeface="Calibri"/>
              <a:ea typeface="+mn-ea"/>
              <a:cs typeface="+mn-cs"/>
            </a:endParaRPr>
          </a:p>
        </p:txBody>
      </p:sp>
    </p:spTree>
    <p:extLst>
      <p:ext uri="{BB962C8B-B14F-4D97-AF65-F5344CB8AC3E}">
        <p14:creationId xmlns:p14="http://schemas.microsoft.com/office/powerpoint/2010/main" val="1684884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6:59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12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16</a:t>
            </a:fld>
            <a:endParaRPr lang="en-US" sz="1200" b="0" i="0">
              <a:latin typeface="Calibri"/>
              <a:ea typeface="+mn-ea"/>
              <a:cs typeface="+mn-cs"/>
            </a:endParaRPr>
          </a:p>
        </p:txBody>
      </p:sp>
    </p:spTree>
    <p:extLst>
      <p:ext uri="{BB962C8B-B14F-4D97-AF65-F5344CB8AC3E}">
        <p14:creationId xmlns:p14="http://schemas.microsoft.com/office/powerpoint/2010/main" val="1966267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6:59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12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17</a:t>
            </a:fld>
            <a:endParaRPr lang="en-US" sz="1200" b="0" i="0">
              <a:latin typeface="Calibri"/>
              <a:ea typeface="+mn-ea"/>
              <a:cs typeface="+mn-cs"/>
            </a:endParaRPr>
          </a:p>
        </p:txBody>
      </p:sp>
    </p:spTree>
    <p:extLst>
      <p:ext uri="{BB962C8B-B14F-4D97-AF65-F5344CB8AC3E}">
        <p14:creationId xmlns:p14="http://schemas.microsoft.com/office/powerpoint/2010/main" val="1418933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6:59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12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18</a:t>
            </a:fld>
            <a:endParaRPr lang="en-US" sz="1200" b="0" i="0">
              <a:latin typeface="Calibri"/>
              <a:ea typeface="+mn-ea"/>
              <a:cs typeface="+mn-cs"/>
            </a:endParaRPr>
          </a:p>
        </p:txBody>
      </p:sp>
    </p:spTree>
    <p:extLst>
      <p:ext uri="{BB962C8B-B14F-4D97-AF65-F5344CB8AC3E}">
        <p14:creationId xmlns:p14="http://schemas.microsoft.com/office/powerpoint/2010/main" val="2324616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6:59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12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19</a:t>
            </a:fld>
            <a:endParaRPr lang="en-US" sz="1200" b="0" i="0">
              <a:latin typeface="Calibri"/>
              <a:ea typeface="+mn-ea"/>
              <a:cs typeface="+mn-cs"/>
            </a:endParaRPr>
          </a:p>
        </p:txBody>
      </p:sp>
    </p:spTree>
    <p:extLst>
      <p:ext uri="{BB962C8B-B14F-4D97-AF65-F5344CB8AC3E}">
        <p14:creationId xmlns:p14="http://schemas.microsoft.com/office/powerpoint/2010/main" val="3699765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6:59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12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2</a:t>
            </a:fld>
            <a:endParaRPr lang="en-US" sz="1200" b="0" i="0">
              <a:latin typeface="Calibri"/>
              <a:ea typeface="+mn-ea"/>
              <a:cs typeface="+mn-cs"/>
            </a:endParaRPr>
          </a:p>
        </p:txBody>
      </p:sp>
    </p:spTree>
    <p:extLst>
      <p:ext uri="{BB962C8B-B14F-4D97-AF65-F5344CB8AC3E}">
        <p14:creationId xmlns:p14="http://schemas.microsoft.com/office/powerpoint/2010/main" val="1212537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6:59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12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20</a:t>
            </a:fld>
            <a:endParaRPr lang="en-US" sz="1200" b="0" i="0">
              <a:latin typeface="Calibri"/>
              <a:ea typeface="+mn-ea"/>
              <a:cs typeface="+mn-cs"/>
            </a:endParaRPr>
          </a:p>
        </p:txBody>
      </p:sp>
    </p:spTree>
    <p:extLst>
      <p:ext uri="{BB962C8B-B14F-4D97-AF65-F5344CB8AC3E}">
        <p14:creationId xmlns:p14="http://schemas.microsoft.com/office/powerpoint/2010/main" val="3666359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6:59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12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21</a:t>
            </a:fld>
            <a:endParaRPr lang="en-US" sz="1200" b="0" i="0">
              <a:latin typeface="Calibri"/>
              <a:ea typeface="+mn-ea"/>
              <a:cs typeface="+mn-cs"/>
            </a:endParaRPr>
          </a:p>
        </p:txBody>
      </p:sp>
    </p:spTree>
    <p:extLst>
      <p:ext uri="{BB962C8B-B14F-4D97-AF65-F5344CB8AC3E}">
        <p14:creationId xmlns:p14="http://schemas.microsoft.com/office/powerpoint/2010/main" val="1160425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6:59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12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22</a:t>
            </a:fld>
            <a:endParaRPr lang="en-US" sz="1200" b="0" i="0">
              <a:latin typeface="Calibri"/>
              <a:ea typeface="+mn-ea"/>
              <a:cs typeface="+mn-cs"/>
            </a:endParaRPr>
          </a:p>
        </p:txBody>
      </p:sp>
    </p:spTree>
    <p:extLst>
      <p:ext uri="{BB962C8B-B14F-4D97-AF65-F5344CB8AC3E}">
        <p14:creationId xmlns:p14="http://schemas.microsoft.com/office/powerpoint/2010/main" val="1396413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6:59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12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23</a:t>
            </a:fld>
            <a:endParaRPr lang="en-US" sz="1200" b="0" i="0">
              <a:latin typeface="Calibri"/>
              <a:ea typeface="+mn-ea"/>
              <a:cs typeface="+mn-cs"/>
            </a:endParaRPr>
          </a:p>
        </p:txBody>
      </p:sp>
    </p:spTree>
    <p:extLst>
      <p:ext uri="{BB962C8B-B14F-4D97-AF65-F5344CB8AC3E}">
        <p14:creationId xmlns:p14="http://schemas.microsoft.com/office/powerpoint/2010/main" val="18003758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6:59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12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24</a:t>
            </a:fld>
            <a:endParaRPr lang="en-US" sz="1200" b="0" i="0">
              <a:latin typeface="Calibri"/>
              <a:ea typeface="+mn-ea"/>
              <a:cs typeface="+mn-cs"/>
            </a:endParaRPr>
          </a:p>
        </p:txBody>
      </p:sp>
    </p:spTree>
    <p:extLst>
      <p:ext uri="{BB962C8B-B14F-4D97-AF65-F5344CB8AC3E}">
        <p14:creationId xmlns:p14="http://schemas.microsoft.com/office/powerpoint/2010/main" val="3247913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6:59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12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25</a:t>
            </a:fld>
            <a:endParaRPr lang="en-US" sz="1200" b="0" i="0">
              <a:latin typeface="Calibri"/>
              <a:ea typeface="+mn-ea"/>
              <a:cs typeface="+mn-cs"/>
            </a:endParaRPr>
          </a:p>
        </p:txBody>
      </p:sp>
    </p:spTree>
    <p:extLst>
      <p:ext uri="{BB962C8B-B14F-4D97-AF65-F5344CB8AC3E}">
        <p14:creationId xmlns:p14="http://schemas.microsoft.com/office/powerpoint/2010/main" val="2609648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6:59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12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26</a:t>
            </a:fld>
            <a:endParaRPr lang="en-US" sz="1200" b="0" i="0">
              <a:latin typeface="Calibri"/>
              <a:ea typeface="+mn-ea"/>
              <a:cs typeface="+mn-cs"/>
            </a:endParaRPr>
          </a:p>
        </p:txBody>
      </p:sp>
    </p:spTree>
    <p:extLst>
      <p:ext uri="{BB962C8B-B14F-4D97-AF65-F5344CB8AC3E}">
        <p14:creationId xmlns:p14="http://schemas.microsoft.com/office/powerpoint/2010/main" val="2344364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6:59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12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27</a:t>
            </a:fld>
            <a:endParaRPr lang="en-US" sz="1200" b="0" i="0">
              <a:latin typeface="Calibri"/>
              <a:ea typeface="+mn-ea"/>
              <a:cs typeface="+mn-cs"/>
            </a:endParaRPr>
          </a:p>
        </p:txBody>
      </p:sp>
    </p:spTree>
    <p:extLst>
      <p:ext uri="{BB962C8B-B14F-4D97-AF65-F5344CB8AC3E}">
        <p14:creationId xmlns:p14="http://schemas.microsoft.com/office/powerpoint/2010/main" val="14928686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6:59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12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28</a:t>
            </a:fld>
            <a:endParaRPr lang="en-US" sz="1200" b="0" i="0">
              <a:latin typeface="Calibri"/>
              <a:ea typeface="+mn-ea"/>
              <a:cs typeface="+mn-cs"/>
            </a:endParaRPr>
          </a:p>
        </p:txBody>
      </p:sp>
    </p:spTree>
    <p:extLst>
      <p:ext uri="{BB962C8B-B14F-4D97-AF65-F5344CB8AC3E}">
        <p14:creationId xmlns:p14="http://schemas.microsoft.com/office/powerpoint/2010/main" val="1960999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6:59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12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29</a:t>
            </a:fld>
            <a:endParaRPr lang="en-US" sz="1200" b="0" i="0">
              <a:latin typeface="Calibri"/>
              <a:ea typeface="+mn-ea"/>
              <a:cs typeface="+mn-cs"/>
            </a:endParaRPr>
          </a:p>
        </p:txBody>
      </p:sp>
    </p:spTree>
    <p:extLst>
      <p:ext uri="{BB962C8B-B14F-4D97-AF65-F5344CB8AC3E}">
        <p14:creationId xmlns:p14="http://schemas.microsoft.com/office/powerpoint/2010/main" val="1967094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6:59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12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3</a:t>
            </a:fld>
            <a:endParaRPr lang="en-US" sz="1200" b="0" i="0">
              <a:latin typeface="Calibri"/>
              <a:ea typeface="+mn-ea"/>
              <a:cs typeface="+mn-cs"/>
            </a:endParaRPr>
          </a:p>
        </p:txBody>
      </p:sp>
    </p:spTree>
    <p:extLst>
      <p:ext uri="{BB962C8B-B14F-4D97-AF65-F5344CB8AC3E}">
        <p14:creationId xmlns:p14="http://schemas.microsoft.com/office/powerpoint/2010/main" val="37253183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6:59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12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30</a:t>
            </a:fld>
            <a:endParaRPr lang="en-US" sz="1200" b="0" i="0">
              <a:latin typeface="Calibri"/>
              <a:ea typeface="+mn-ea"/>
              <a:cs typeface="+mn-cs"/>
            </a:endParaRPr>
          </a:p>
        </p:txBody>
      </p:sp>
    </p:spTree>
    <p:extLst>
      <p:ext uri="{BB962C8B-B14F-4D97-AF65-F5344CB8AC3E}">
        <p14:creationId xmlns:p14="http://schemas.microsoft.com/office/powerpoint/2010/main" val="38109097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6:59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12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31</a:t>
            </a:fld>
            <a:endParaRPr lang="en-US" sz="1200" b="0" i="0">
              <a:latin typeface="Calibri"/>
              <a:ea typeface="+mn-ea"/>
              <a:cs typeface="+mn-cs"/>
            </a:endParaRPr>
          </a:p>
        </p:txBody>
      </p:sp>
    </p:spTree>
    <p:extLst>
      <p:ext uri="{BB962C8B-B14F-4D97-AF65-F5344CB8AC3E}">
        <p14:creationId xmlns:p14="http://schemas.microsoft.com/office/powerpoint/2010/main" val="42155788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6:59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12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32</a:t>
            </a:fld>
            <a:endParaRPr lang="en-US" sz="1200" b="0" i="0">
              <a:latin typeface="Calibri"/>
              <a:ea typeface="+mn-ea"/>
              <a:cs typeface="+mn-cs"/>
            </a:endParaRPr>
          </a:p>
        </p:txBody>
      </p:sp>
    </p:spTree>
    <p:extLst>
      <p:ext uri="{BB962C8B-B14F-4D97-AF65-F5344CB8AC3E}">
        <p14:creationId xmlns:p14="http://schemas.microsoft.com/office/powerpoint/2010/main" val="41395962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6:59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12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33</a:t>
            </a:fld>
            <a:endParaRPr lang="en-US" sz="1200" b="0" i="0">
              <a:latin typeface="Calibri"/>
              <a:ea typeface="+mn-ea"/>
              <a:cs typeface="+mn-cs"/>
            </a:endParaRPr>
          </a:p>
        </p:txBody>
      </p:sp>
    </p:spTree>
    <p:extLst>
      <p:ext uri="{BB962C8B-B14F-4D97-AF65-F5344CB8AC3E}">
        <p14:creationId xmlns:p14="http://schemas.microsoft.com/office/powerpoint/2010/main" val="13359379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6:59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12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34</a:t>
            </a:fld>
            <a:endParaRPr lang="en-US" sz="1200" b="0" i="0">
              <a:latin typeface="Calibri"/>
              <a:ea typeface="+mn-ea"/>
              <a:cs typeface="+mn-cs"/>
            </a:endParaRPr>
          </a:p>
        </p:txBody>
      </p:sp>
    </p:spTree>
    <p:extLst>
      <p:ext uri="{BB962C8B-B14F-4D97-AF65-F5344CB8AC3E}">
        <p14:creationId xmlns:p14="http://schemas.microsoft.com/office/powerpoint/2010/main" val="20800742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6:59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12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35</a:t>
            </a:fld>
            <a:endParaRPr lang="en-US" sz="1200" b="0" i="0">
              <a:latin typeface="Calibri"/>
              <a:ea typeface="+mn-ea"/>
              <a:cs typeface="+mn-cs"/>
            </a:endParaRPr>
          </a:p>
        </p:txBody>
      </p:sp>
    </p:spTree>
    <p:extLst>
      <p:ext uri="{BB962C8B-B14F-4D97-AF65-F5344CB8AC3E}">
        <p14:creationId xmlns:p14="http://schemas.microsoft.com/office/powerpoint/2010/main" val="36484574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6:59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12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36</a:t>
            </a:fld>
            <a:endParaRPr lang="en-US" sz="1200" b="0" i="0">
              <a:latin typeface="Calibri"/>
              <a:ea typeface="+mn-ea"/>
              <a:cs typeface="+mn-cs"/>
            </a:endParaRPr>
          </a:p>
        </p:txBody>
      </p:sp>
    </p:spTree>
    <p:extLst>
      <p:ext uri="{BB962C8B-B14F-4D97-AF65-F5344CB8AC3E}">
        <p14:creationId xmlns:p14="http://schemas.microsoft.com/office/powerpoint/2010/main" val="34549038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6:59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12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37</a:t>
            </a:fld>
            <a:endParaRPr lang="en-US" sz="1200" b="0" i="0">
              <a:latin typeface="Calibri"/>
              <a:ea typeface="+mn-ea"/>
              <a:cs typeface="+mn-cs"/>
            </a:endParaRPr>
          </a:p>
        </p:txBody>
      </p:sp>
    </p:spTree>
    <p:extLst>
      <p:ext uri="{BB962C8B-B14F-4D97-AF65-F5344CB8AC3E}">
        <p14:creationId xmlns:p14="http://schemas.microsoft.com/office/powerpoint/2010/main" val="2337822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6:59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12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38</a:t>
            </a:fld>
            <a:endParaRPr lang="en-US" sz="1200" b="0" i="0">
              <a:latin typeface="Calibri"/>
              <a:ea typeface="+mn-ea"/>
              <a:cs typeface="+mn-cs"/>
            </a:endParaRPr>
          </a:p>
        </p:txBody>
      </p:sp>
    </p:spTree>
    <p:extLst>
      <p:ext uri="{BB962C8B-B14F-4D97-AF65-F5344CB8AC3E}">
        <p14:creationId xmlns:p14="http://schemas.microsoft.com/office/powerpoint/2010/main" val="39580080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6:59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12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39</a:t>
            </a:fld>
            <a:endParaRPr lang="en-US" sz="1200" b="0" i="0">
              <a:latin typeface="Calibri"/>
              <a:ea typeface="+mn-ea"/>
              <a:cs typeface="+mn-cs"/>
            </a:endParaRPr>
          </a:p>
        </p:txBody>
      </p:sp>
    </p:spTree>
    <p:extLst>
      <p:ext uri="{BB962C8B-B14F-4D97-AF65-F5344CB8AC3E}">
        <p14:creationId xmlns:p14="http://schemas.microsoft.com/office/powerpoint/2010/main" val="4058947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6:59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12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4</a:t>
            </a:fld>
            <a:endParaRPr lang="en-US" sz="1200" b="0" i="0">
              <a:latin typeface="Calibri"/>
              <a:ea typeface="+mn-ea"/>
              <a:cs typeface="+mn-cs"/>
            </a:endParaRPr>
          </a:p>
        </p:txBody>
      </p:sp>
    </p:spTree>
    <p:extLst>
      <p:ext uri="{BB962C8B-B14F-4D97-AF65-F5344CB8AC3E}">
        <p14:creationId xmlns:p14="http://schemas.microsoft.com/office/powerpoint/2010/main" val="32669746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6:59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12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40</a:t>
            </a:fld>
            <a:endParaRPr lang="en-US" sz="1200" b="0" i="0">
              <a:latin typeface="Calibri"/>
              <a:ea typeface="+mn-ea"/>
              <a:cs typeface="+mn-cs"/>
            </a:endParaRPr>
          </a:p>
        </p:txBody>
      </p:sp>
    </p:spTree>
    <p:extLst>
      <p:ext uri="{BB962C8B-B14F-4D97-AF65-F5344CB8AC3E}">
        <p14:creationId xmlns:p14="http://schemas.microsoft.com/office/powerpoint/2010/main" val="35589562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6:59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12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41</a:t>
            </a:fld>
            <a:endParaRPr lang="en-US" sz="1200" b="0" i="0">
              <a:latin typeface="Calibri"/>
              <a:ea typeface="+mn-ea"/>
              <a:cs typeface="+mn-cs"/>
            </a:endParaRPr>
          </a:p>
        </p:txBody>
      </p:sp>
    </p:spTree>
    <p:extLst>
      <p:ext uri="{BB962C8B-B14F-4D97-AF65-F5344CB8AC3E}">
        <p14:creationId xmlns:p14="http://schemas.microsoft.com/office/powerpoint/2010/main" val="35152374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6:59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12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42</a:t>
            </a:fld>
            <a:endParaRPr lang="en-US" sz="1200" b="0" i="0">
              <a:latin typeface="Calibri"/>
              <a:ea typeface="+mn-ea"/>
              <a:cs typeface="+mn-cs"/>
            </a:endParaRPr>
          </a:p>
        </p:txBody>
      </p:sp>
    </p:spTree>
    <p:extLst>
      <p:ext uri="{BB962C8B-B14F-4D97-AF65-F5344CB8AC3E}">
        <p14:creationId xmlns:p14="http://schemas.microsoft.com/office/powerpoint/2010/main" val="41730429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6:59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12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43</a:t>
            </a:fld>
            <a:endParaRPr lang="en-US" sz="1200" b="0" i="0">
              <a:latin typeface="Calibri"/>
              <a:ea typeface="+mn-ea"/>
              <a:cs typeface="+mn-cs"/>
            </a:endParaRPr>
          </a:p>
        </p:txBody>
      </p:sp>
    </p:spTree>
    <p:extLst>
      <p:ext uri="{BB962C8B-B14F-4D97-AF65-F5344CB8AC3E}">
        <p14:creationId xmlns:p14="http://schemas.microsoft.com/office/powerpoint/2010/main" val="24934439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6:59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12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44</a:t>
            </a:fld>
            <a:endParaRPr lang="en-US" sz="1200" b="0" i="0">
              <a:latin typeface="Calibri"/>
              <a:ea typeface="+mn-ea"/>
              <a:cs typeface="+mn-cs"/>
            </a:endParaRPr>
          </a:p>
        </p:txBody>
      </p:sp>
    </p:spTree>
    <p:extLst>
      <p:ext uri="{BB962C8B-B14F-4D97-AF65-F5344CB8AC3E}">
        <p14:creationId xmlns:p14="http://schemas.microsoft.com/office/powerpoint/2010/main" val="36838627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6:59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12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45</a:t>
            </a:fld>
            <a:endParaRPr lang="en-US" sz="1200" b="0" i="0">
              <a:latin typeface="Calibri"/>
              <a:ea typeface="+mn-ea"/>
              <a:cs typeface="+mn-cs"/>
            </a:endParaRPr>
          </a:p>
        </p:txBody>
      </p:sp>
    </p:spTree>
    <p:extLst>
      <p:ext uri="{BB962C8B-B14F-4D97-AF65-F5344CB8AC3E}">
        <p14:creationId xmlns:p14="http://schemas.microsoft.com/office/powerpoint/2010/main" val="26861092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6:59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12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46</a:t>
            </a:fld>
            <a:endParaRPr lang="en-US" sz="1200" b="0" i="0">
              <a:latin typeface="Calibri"/>
              <a:ea typeface="+mn-ea"/>
              <a:cs typeface="+mn-cs"/>
            </a:endParaRPr>
          </a:p>
        </p:txBody>
      </p:sp>
    </p:spTree>
    <p:extLst>
      <p:ext uri="{BB962C8B-B14F-4D97-AF65-F5344CB8AC3E}">
        <p14:creationId xmlns:p14="http://schemas.microsoft.com/office/powerpoint/2010/main" val="6656804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6:59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12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47</a:t>
            </a:fld>
            <a:endParaRPr lang="en-US" sz="1200" b="0" i="0">
              <a:latin typeface="Calibri"/>
              <a:ea typeface="+mn-ea"/>
              <a:cs typeface="+mn-cs"/>
            </a:endParaRPr>
          </a:p>
        </p:txBody>
      </p:sp>
    </p:spTree>
    <p:extLst>
      <p:ext uri="{BB962C8B-B14F-4D97-AF65-F5344CB8AC3E}">
        <p14:creationId xmlns:p14="http://schemas.microsoft.com/office/powerpoint/2010/main" val="38685460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6:59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12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48</a:t>
            </a:fld>
            <a:endParaRPr lang="en-US" sz="1200" b="0" i="0">
              <a:latin typeface="Calibri"/>
              <a:ea typeface="+mn-ea"/>
              <a:cs typeface="+mn-cs"/>
            </a:endParaRPr>
          </a:p>
        </p:txBody>
      </p:sp>
    </p:spTree>
    <p:extLst>
      <p:ext uri="{BB962C8B-B14F-4D97-AF65-F5344CB8AC3E}">
        <p14:creationId xmlns:p14="http://schemas.microsoft.com/office/powerpoint/2010/main" val="12872755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6:59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12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49</a:t>
            </a:fld>
            <a:endParaRPr lang="en-US" sz="1200" b="0" i="0">
              <a:latin typeface="Calibri"/>
              <a:ea typeface="+mn-ea"/>
              <a:cs typeface="+mn-cs"/>
            </a:endParaRPr>
          </a:p>
        </p:txBody>
      </p:sp>
    </p:spTree>
    <p:extLst>
      <p:ext uri="{BB962C8B-B14F-4D97-AF65-F5344CB8AC3E}">
        <p14:creationId xmlns:p14="http://schemas.microsoft.com/office/powerpoint/2010/main" val="2404880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6:59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12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5</a:t>
            </a:fld>
            <a:endParaRPr lang="en-US" sz="1200" b="0" i="0">
              <a:latin typeface="Calibri"/>
              <a:ea typeface="+mn-ea"/>
              <a:cs typeface="+mn-cs"/>
            </a:endParaRPr>
          </a:p>
        </p:txBody>
      </p:sp>
    </p:spTree>
    <p:extLst>
      <p:ext uri="{BB962C8B-B14F-4D97-AF65-F5344CB8AC3E}">
        <p14:creationId xmlns:p14="http://schemas.microsoft.com/office/powerpoint/2010/main" val="31061530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6:59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12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50</a:t>
            </a:fld>
            <a:endParaRPr lang="en-US" sz="1200" b="0" i="0">
              <a:latin typeface="Calibri"/>
              <a:ea typeface="+mn-ea"/>
              <a:cs typeface="+mn-cs"/>
            </a:endParaRPr>
          </a:p>
        </p:txBody>
      </p:sp>
    </p:spTree>
    <p:extLst>
      <p:ext uri="{BB962C8B-B14F-4D97-AF65-F5344CB8AC3E}">
        <p14:creationId xmlns:p14="http://schemas.microsoft.com/office/powerpoint/2010/main" val="4156745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6:59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12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51</a:t>
            </a:fld>
            <a:endParaRPr lang="en-US" sz="1200" b="0" i="0">
              <a:latin typeface="Calibri"/>
              <a:ea typeface="+mn-ea"/>
              <a:cs typeface="+mn-cs"/>
            </a:endParaRPr>
          </a:p>
        </p:txBody>
      </p:sp>
    </p:spTree>
    <p:extLst>
      <p:ext uri="{BB962C8B-B14F-4D97-AF65-F5344CB8AC3E}">
        <p14:creationId xmlns:p14="http://schemas.microsoft.com/office/powerpoint/2010/main" val="32925330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7:05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12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52</a:t>
            </a:fld>
            <a:endParaRPr lang="en-US" sz="1200" b="0" i="0">
              <a:latin typeface="Calibri"/>
              <a:ea typeface="+mn-ea"/>
              <a:cs typeface="+mn-cs"/>
            </a:endParaRPr>
          </a:p>
        </p:txBody>
      </p:sp>
    </p:spTree>
    <p:extLst>
      <p:ext uri="{BB962C8B-B14F-4D97-AF65-F5344CB8AC3E}">
        <p14:creationId xmlns:p14="http://schemas.microsoft.com/office/powerpoint/2010/main" val="33859972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6:59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12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53</a:t>
            </a:fld>
            <a:endParaRPr lang="en-US" sz="1200" b="0" i="0">
              <a:latin typeface="Calibri"/>
              <a:ea typeface="+mn-ea"/>
              <a:cs typeface="+mn-cs"/>
            </a:endParaRPr>
          </a:p>
        </p:txBody>
      </p:sp>
    </p:spTree>
    <p:extLst>
      <p:ext uri="{BB962C8B-B14F-4D97-AF65-F5344CB8AC3E}">
        <p14:creationId xmlns:p14="http://schemas.microsoft.com/office/powerpoint/2010/main" val="204252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6:59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12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6</a:t>
            </a:fld>
            <a:endParaRPr lang="en-US" sz="1200" b="0" i="0">
              <a:latin typeface="Calibri"/>
              <a:ea typeface="+mn-ea"/>
              <a:cs typeface="+mn-cs"/>
            </a:endParaRPr>
          </a:p>
        </p:txBody>
      </p:sp>
    </p:spTree>
    <p:extLst>
      <p:ext uri="{BB962C8B-B14F-4D97-AF65-F5344CB8AC3E}">
        <p14:creationId xmlns:p14="http://schemas.microsoft.com/office/powerpoint/2010/main" val="2188504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6:59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12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7</a:t>
            </a:fld>
            <a:endParaRPr lang="en-US" sz="1200" b="0" i="0">
              <a:latin typeface="Calibri"/>
              <a:ea typeface="+mn-ea"/>
              <a:cs typeface="+mn-cs"/>
            </a:endParaRPr>
          </a:p>
        </p:txBody>
      </p:sp>
    </p:spTree>
    <p:extLst>
      <p:ext uri="{BB962C8B-B14F-4D97-AF65-F5344CB8AC3E}">
        <p14:creationId xmlns:p14="http://schemas.microsoft.com/office/powerpoint/2010/main" val="37267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6:59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12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8</a:t>
            </a:fld>
            <a:endParaRPr lang="en-US" sz="1200" b="0" i="0">
              <a:latin typeface="Calibri"/>
              <a:ea typeface="+mn-ea"/>
              <a:cs typeface="+mn-cs"/>
            </a:endParaRPr>
          </a:p>
        </p:txBody>
      </p:sp>
    </p:spTree>
    <p:extLst>
      <p:ext uri="{BB962C8B-B14F-4D97-AF65-F5344CB8AC3E}">
        <p14:creationId xmlns:p14="http://schemas.microsoft.com/office/powerpoint/2010/main" val="3535826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5/16/2017 6:59 PM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Todos os direitos reservados. Microsoft, Windows, Windows Vista e outros nomes de produtos são ou podem ser marcas registradas e/ou marcas comerciais nos Estados Unidos e/ou em outros países.</a:t>
            </a:r>
          </a:p>
          <a:p>
            <a:pPr algn="l" defTabSz="914400">
              <a:buNone/>
            </a:pPr>
            <a:r>
              <a:rPr lang="en-US" sz="1200" b="0" i="0">
                <a:solidFill>
                  <a:srgbClr val="000000"/>
                </a:solidFill>
                <a:latin typeface="Calibri"/>
                <a:ea typeface="+mn-ea"/>
                <a:cs typeface="+mn-cs"/>
              </a:rPr>
              <a:t>As informações contidas neste documento têm finalidades meramente informativas e representam a visão atual da Microsoft Corporation, na data desta apresentação.  Como a Microsoft precisa responder às constantes mudanças nas condições de mercado, o conteúdo do documento não deve ser interpretado como um compromisso por parte da Microsoft, e a Microsoft não pode garantir a exatidão de qualquer informação fornecida após a data desta apresentação.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A MICROSOFT NÃO OFERECE NENHUMA GARANTIA, SEJA EXPRESSA, IMPLÍCITA OU LEGAL, CONCERNENTE ÀS INFORMAÇÕES DESTA APRESENTAÇÃO.</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9</a:t>
            </a:fld>
            <a:endParaRPr lang="en-US" sz="1200" b="0" i="0">
              <a:latin typeface="Calibri"/>
              <a:ea typeface="+mn-ea"/>
              <a:cs typeface="+mn-cs"/>
            </a:endParaRPr>
          </a:p>
        </p:txBody>
      </p:sp>
    </p:spTree>
    <p:extLst>
      <p:ext uri="{BB962C8B-B14F-4D97-AF65-F5344CB8AC3E}">
        <p14:creationId xmlns:p14="http://schemas.microsoft.com/office/powerpoint/2010/main" val="3741620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pt-BR" noProof="0" smtClean="0"/>
              <a:t>Clique para editar o título mestre</a:t>
            </a:r>
            <a:endParaRPr lang="pt-BR" noProof="0"/>
          </a:p>
        </p:txBody>
      </p:sp>
      <p:sp>
        <p:nvSpPr>
          <p:cNvPr id="3" name="Subtítulo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pt-BR" noProof="0" smtClean="0"/>
              <a:t>Clique para editar o estilo do subtítulo mestre</a:t>
            </a:r>
            <a:endParaRPr lang="pt-BR" noProof="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2_Título e Conteúdo">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bwMode="white"/>
        <p:txBody>
          <a:bodyPr/>
          <a:lstStyle/>
          <a:p>
            <a:r>
              <a:rPr lang="pt-BR" noProof="0" smtClean="0"/>
              <a:t>Clique para editar o título mestre</a:t>
            </a:r>
            <a:endParaRPr lang="pt-BR" noProof="0"/>
          </a:p>
        </p:txBody>
      </p:sp>
      <p:sp>
        <p:nvSpPr>
          <p:cNvPr id="6" name="Espaço Reservado para Texto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pt-BR" noProof="0" smtClean="0"/>
              <a:t>Clique para editar 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_Título e Conteúdo">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bwMode="white"/>
        <p:txBody>
          <a:bodyPr/>
          <a:lstStyle/>
          <a:p>
            <a:r>
              <a:rPr lang="pt-BR" noProof="0" smtClean="0"/>
              <a:t>Clique para editar o título mestre</a:t>
            </a:r>
            <a:endParaRPr lang="pt-BR" noProof="0"/>
          </a:p>
        </p:txBody>
      </p:sp>
      <p:sp>
        <p:nvSpPr>
          <p:cNvPr id="6" name="Espaço Reservado para Texto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pt-BR" noProof="0" smtClean="0"/>
              <a:t>Clique para editar 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4" name="Espaço Reservado para Texto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pt-BR" noProof="0" smtClean="0"/>
              <a:t>Clique para editar o texto mestre</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s &quot;especiais&quot; 2_Demo, Vídeo etc.">
    <p:spTree>
      <p:nvGrpSpPr>
        <p:cNvPr id="1" name=""/>
        <p:cNvGrpSpPr/>
        <p:nvPr/>
      </p:nvGrpSpPr>
      <p:grpSpPr>
        <a:xfrm>
          <a:off x="0" y="0"/>
          <a:ext cx="0" cy="0"/>
          <a:chOff x="0" y="0"/>
          <a:chExt cx="0" cy="0"/>
        </a:xfrm>
      </p:grpSpPr>
      <p:sp>
        <p:nvSpPr>
          <p:cNvPr id="2" name="Título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pt-BR" noProof="0" smtClean="0"/>
              <a:t>Clique para editar o título mestre</a:t>
            </a:r>
            <a:endParaRPr lang="pt-BR" noProof="0"/>
          </a:p>
        </p:txBody>
      </p:sp>
      <p:sp>
        <p:nvSpPr>
          <p:cNvPr id="3" name="Subtítulo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pt-BR" noProof="0" smtClean="0"/>
              <a:t>Clique para editar o estilo do subtítulo mestre</a:t>
            </a:r>
            <a:endParaRPr lang="pt-BR" noProof="0"/>
          </a:p>
        </p:txBody>
      </p:sp>
      <p:sp>
        <p:nvSpPr>
          <p:cNvPr id="7" name="Espaço Reservado para Texto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pt-BR" noProof="0" smtClean="0"/>
              <a:t>clique para…</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ar para slides com Código de Software">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noProof="0" smtClean="0"/>
              <a:t>Clique para editar o estilo do título Mestre</a:t>
            </a:r>
            <a:endParaRPr lang="pt-BR" noProof="0"/>
          </a:p>
        </p:txBody>
      </p:sp>
      <p:sp>
        <p:nvSpPr>
          <p:cNvPr id="6" name="Espaço Reservado para Texto 5"/>
          <p:cNvSpPr>
            <a:spLocks noGrp="1"/>
          </p:cNvSpPr>
          <p:nvPr>
            <p:ph type="body" sz="quarter" idx="10"/>
          </p:nvPr>
        </p:nvSpPr>
        <p:spPr>
          <a:xfrm>
            <a:off x="722313" y="1905000"/>
            <a:ext cx="8040688" cy="253300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s &quot;especiais&quot; 1_Demo, Vídeo etc.">
    <p:spTree>
      <p:nvGrpSpPr>
        <p:cNvPr id="1" name=""/>
        <p:cNvGrpSpPr/>
        <p:nvPr/>
      </p:nvGrpSpPr>
      <p:grpSpPr>
        <a:xfrm>
          <a:off x="0" y="0"/>
          <a:ext cx="0" cy="0"/>
          <a:chOff x="0" y="0"/>
          <a:chExt cx="0" cy="0"/>
        </a:xfrm>
      </p:grpSpPr>
      <p:sp>
        <p:nvSpPr>
          <p:cNvPr id="2" name="Título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pt-BR" noProof="0" smtClean="0"/>
              <a:t>Clique para editar o título mestre</a:t>
            </a:r>
            <a:endParaRPr lang="pt-BR" noProof="0"/>
          </a:p>
        </p:txBody>
      </p:sp>
      <p:sp>
        <p:nvSpPr>
          <p:cNvPr id="3" name="Subtítulo 2"/>
          <p:cNvSpPr>
            <a:spLocks noGrp="1"/>
          </p:cNvSpPr>
          <p:nvPr>
            <p:ph type="subTitle" idx="1"/>
          </p:nvPr>
        </p:nvSpPr>
        <p:spPr>
          <a:xfrm>
            <a:off x="1368955" y="4695527"/>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pt-BR" noProof="0" dirty="0" smtClean="0"/>
              <a:t>Clique para editar o estilo do subtítulo mestre</a:t>
            </a:r>
            <a:endParaRPr lang="pt-BR" noProof="0" dirty="0"/>
          </a:p>
        </p:txBody>
      </p:sp>
      <p:sp>
        <p:nvSpPr>
          <p:cNvPr id="7" name="Espaço Reservado para Texto 6"/>
          <p:cNvSpPr>
            <a:spLocks noGrp="1"/>
          </p:cNvSpPr>
          <p:nvPr>
            <p:ph type="body" sz="quarter" idx="10" hasCustomPrompt="1"/>
          </p:nvPr>
        </p:nvSpPr>
        <p:spPr>
          <a:xfrm>
            <a:off x="722049" y="2355850"/>
            <a:ext cx="7690114" cy="2153270"/>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88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pt-BR" noProof="0" dirty="0" smtClean="0"/>
              <a:t>clique para…</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noProof="0" smtClean="0"/>
              <a:t>Clique para editar o título mestre</a:t>
            </a:r>
            <a:endParaRPr lang="pt-BR" noProof="0" dirty="0"/>
          </a:p>
        </p:txBody>
      </p:sp>
      <p:sp>
        <p:nvSpPr>
          <p:cNvPr id="6" name="Espaço Reservado para Texto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pt-BR" noProof="0" smtClean="0"/>
              <a:t>Clique para editar 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noProof="0" smtClean="0"/>
              <a:t>Clique para editar o título mestre</a:t>
            </a:r>
            <a:endParaRPr lang="pt-BR" noProof="0"/>
          </a:p>
        </p:txBody>
      </p:sp>
      <p:sp>
        <p:nvSpPr>
          <p:cNvPr id="3" name="Espaço Reservado para Conteúdo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pt-BR" noProof="0" smtClean="0"/>
              <a:t>Clique para editar 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noProof="0" smtClean="0"/>
              <a:t>Clique para editar o título mestre</a:t>
            </a:r>
            <a:endParaRPr lang="pt-BR" noProof="0"/>
          </a:p>
        </p:txBody>
      </p:sp>
      <p:sp>
        <p:nvSpPr>
          <p:cNvPr id="3" name="Espaço Reservado para Conteúdo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pt-BR" noProof="0" smtClean="0"/>
              <a:t>Clique para editar 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4" name="Espaço Reservado para Conteúdo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pt-BR" noProof="0" smtClean="0"/>
              <a:t>Clique para editar 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noProof="0" smtClean="0"/>
              <a:t>Clique para editar o título mestre</a:t>
            </a:r>
            <a:endParaRPr lang="pt-BR" noProof="0"/>
          </a:p>
        </p:txBody>
      </p:sp>
      <p:sp>
        <p:nvSpPr>
          <p:cNvPr id="3" name="Espaço Reservado para Texto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pt-BR" noProof="0" smtClean="0"/>
              <a:t>Clique para editar o texto mestre</a:t>
            </a:r>
          </a:p>
        </p:txBody>
      </p:sp>
      <p:sp>
        <p:nvSpPr>
          <p:cNvPr id="4" name="Espaço Reservado para Conteúdo 3"/>
          <p:cNvSpPr>
            <a:spLocks noGrp="1"/>
          </p:cNvSpPr>
          <p:nvPr>
            <p:ph sz="half" idx="2"/>
          </p:nvPr>
        </p:nvSpPr>
        <p:spPr>
          <a:xfrm>
            <a:off x="380999" y="2174875"/>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pt-BR" noProof="0" smtClean="0"/>
              <a:t>Clique para editar 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5" name="Espaço Reservado para Texto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pt-BR" noProof="0" smtClean="0"/>
              <a:t>Clique para editar o texto mestre</a:t>
            </a:r>
          </a:p>
        </p:txBody>
      </p:sp>
      <p:sp>
        <p:nvSpPr>
          <p:cNvPr id="6" name="Espaço Reservado para Conteúdo 5"/>
          <p:cNvSpPr>
            <a:spLocks noGrp="1"/>
          </p:cNvSpPr>
          <p:nvPr>
            <p:ph sz="quarter" idx="4"/>
          </p:nvPr>
        </p:nvSpPr>
        <p:spPr>
          <a:xfrm>
            <a:off x="4645026" y="2174875"/>
            <a:ext cx="4117974"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pt-BR" noProof="0" smtClean="0"/>
              <a:t>Clique para editar 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noProof="0" smtClean="0"/>
              <a:t>Clique para editar o título mestre</a:t>
            </a:r>
            <a:endParaRPr lang="pt-BR" noProof="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Imprime em ESCALA DE CINZA">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381000" y="230188"/>
            <a:ext cx="8382000" cy="1329595"/>
          </a:xfrm>
          <a:prstGeom prst="rect">
            <a:avLst/>
          </a:prstGeom>
        </p:spPr>
        <p:txBody>
          <a:bodyPr vert="horz" wrap="square" lIns="0" tIns="0" rIns="0" bIns="0" rtlCol="0" anchor="t">
            <a:spAutoFit/>
          </a:bodyPr>
          <a:lstStyle/>
          <a:p>
            <a:r>
              <a:rPr lang="pt-BR" noProof="0" dirty="0" smtClean="0"/>
              <a:t>Clique para editar o estilo do título Mestre</a:t>
            </a:r>
            <a:endParaRPr lang="pt-BR" noProof="0" dirty="0"/>
          </a:p>
        </p:txBody>
      </p:sp>
      <p:sp>
        <p:nvSpPr>
          <p:cNvPr id="3" name="Espaço Reservado para Texto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pt-BR" noProof="0" dirty="0" smtClean="0"/>
              <a:t>Clique para editar os estilos do texto Mestre</a:t>
            </a:r>
          </a:p>
          <a:p>
            <a:pPr lvl="1"/>
            <a:r>
              <a:rPr lang="pt-BR" noProof="0" dirty="0" smtClean="0"/>
              <a:t>Segundo nível</a:t>
            </a:r>
          </a:p>
          <a:p>
            <a:pPr lvl="2"/>
            <a:r>
              <a:rPr lang="pt-BR" noProof="0" dirty="0" smtClean="0"/>
              <a:t>Terceiro nível</a:t>
            </a:r>
          </a:p>
          <a:p>
            <a:pPr lvl="3"/>
            <a:r>
              <a:rPr lang="pt-BR" noProof="0" dirty="0" smtClean="0"/>
              <a:t>Quarto nível</a:t>
            </a:r>
          </a:p>
          <a:p>
            <a:pPr lvl="4"/>
            <a:r>
              <a:rPr lang="pt-BR" noProof="0" dirty="0" smtClean="0"/>
              <a:t>Quinto nível</a:t>
            </a:r>
            <a:endParaRPr lang="pt-BR" noProof="0" dirty="0"/>
          </a:p>
        </p:txBody>
      </p:sp>
      <p:pic>
        <p:nvPicPr>
          <p:cNvPr id="4" name="Imagem 3" descr="footer_graphic.png"/>
          <p:cNvPicPr>
            <a:picLocks noChangeAspect="1"/>
          </p:cNvPicPr>
          <p:nvPr/>
        </p:nvPicPr>
        <p:blipFill>
          <a:blip r:embed="rId15"/>
          <a:stretch>
            <a:fillRect/>
          </a:stretch>
        </p:blipFill>
        <p:spPr>
          <a:xfrm>
            <a:off x="0" y="5435827"/>
            <a:ext cx="9144000" cy="1420586"/>
          </a:xfrm>
          <a:prstGeom prst="rect">
            <a:avLst/>
          </a:prstGeom>
        </p:spPr>
      </p:pic>
      <p:pic>
        <p:nvPicPr>
          <p:cNvPr id="6" name="Picture 4" descr="banner_prof"/>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100392" y="6093296"/>
            <a:ext cx="1006475" cy="804863"/>
          </a:xfrm>
          <a:prstGeom prst="rect">
            <a:avLst/>
          </a:prstGeom>
          <a:noFill/>
          <a:extLst>
            <a:ext uri="{909E8E84-426E-40DD-AFC4-6F175D3DCCD1}">
              <a14:hiddenFill xmlns:a14="http://schemas.microsoft.com/office/drawing/2010/main">
                <a:solidFill>
                  <a:srgbClr val="FFFFFF"/>
                </a:solidFill>
              </a14:hiddenFill>
            </a:ext>
          </a:extLst>
        </p:spPr>
      </p:pic>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7"/>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8"/>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Imagem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Espaço Reservado para Título 1"/>
          <p:cNvSpPr>
            <a:spLocks noGrp="1"/>
          </p:cNvSpPr>
          <p:nvPr>
            <p:ph type="title"/>
          </p:nvPr>
        </p:nvSpPr>
        <p:spPr>
          <a:xfrm>
            <a:off x="381000" y="230188"/>
            <a:ext cx="8382000" cy="1329595"/>
          </a:xfrm>
          <a:prstGeom prst="rect">
            <a:avLst/>
          </a:prstGeom>
        </p:spPr>
        <p:txBody>
          <a:bodyPr vert="horz" wrap="square" lIns="0" tIns="0" rIns="0" bIns="0" rtlCol="0" anchor="t">
            <a:spAutoFit/>
          </a:bodyPr>
          <a:lstStyle/>
          <a:p>
            <a:r>
              <a:rPr lang="pt-BR" noProof="0" smtClean="0"/>
              <a:t>Clique para editar o estilo do título Mestre</a:t>
            </a:r>
            <a:endParaRPr lang="pt-BR" noProof="0"/>
          </a:p>
        </p:txBody>
      </p:sp>
      <p:sp>
        <p:nvSpPr>
          <p:cNvPr id="3" name="Espaço Reservado para Texto 2"/>
          <p:cNvSpPr>
            <a:spLocks noGrp="1"/>
          </p:cNvSpPr>
          <p:nvPr>
            <p:ph type="body" idx="1"/>
          </p:nvPr>
        </p:nvSpPr>
        <p:spPr>
          <a:xfrm>
            <a:off x="722312" y="1905000"/>
            <a:ext cx="8040688" cy="2533001"/>
          </a:xfrm>
          <a:prstGeom prst="rect">
            <a:avLst/>
          </a:prstGeom>
        </p:spPr>
        <p:txBody>
          <a:bodyPr vert="horz" wrap="square" lIns="0" tIns="0" rIns="0" bIns="0" rtlCol="0">
            <a:sp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algn="l" defTabSz="914400">
              <a:lnSpc>
                <a:spcPct val="90000"/>
              </a:lnSpc>
              <a:spcBef>
                <a:spcPts val="0"/>
              </a:spcBef>
              <a:buNone/>
            </a:pPr>
            <a:r>
              <a:rPr lang="pt-BR" dirty="0" smtClean="0">
                <a:effectLst>
                  <a:outerShdw blurRad="50800" dist="38100" dir="2700000" algn="tl">
                    <a:prstClr val="black">
                      <a:alpha val="40000"/>
                    </a:prstClr>
                  </a:outerShdw>
                </a:effectLst>
                <a:latin typeface="Calibri"/>
                <a:cs typeface="Arial"/>
              </a:rPr>
              <a:t>GERÊNCIA DE INFRAESTRUTURA DE TI</a:t>
            </a:r>
            <a:endParaRPr lang="pt-BR" sz="5400" b="0" i="0" spc="-150" dirty="0">
              <a:effectLst>
                <a:outerShdw blurRad="50800" dist="38100" dir="2700000" algn="tl">
                  <a:prstClr val="black">
                    <a:alpha val="40000"/>
                  </a:prstClr>
                </a:outerShdw>
              </a:effectLst>
              <a:latin typeface="Calibri"/>
              <a:ea typeface="+mn-ea"/>
              <a:cs typeface="Arial"/>
            </a:endParaRPr>
          </a:p>
        </p:txBody>
      </p:sp>
      <p:sp>
        <p:nvSpPr>
          <p:cNvPr id="3" name="Subtítulo 2"/>
          <p:cNvSpPr>
            <a:spLocks noGrp="1"/>
          </p:cNvSpPr>
          <p:nvPr>
            <p:ph type="subTitle" idx="1"/>
          </p:nvPr>
        </p:nvSpPr>
        <p:spPr>
          <a:xfrm>
            <a:off x="730249" y="4344988"/>
            <a:ext cx="7681913" cy="1748308"/>
          </a:xfrm>
        </p:spPr>
        <p:txBody>
          <a:bodyPr>
            <a:normAutofit/>
          </a:bodyPr>
          <a:lstStyle/>
          <a:p>
            <a:pPr marL="0" indent="0" algn="l">
              <a:lnSpc>
                <a:spcPct val="90000"/>
              </a:lnSpc>
              <a:spcBef>
                <a:spcPts val="0"/>
              </a:spcBef>
              <a:buNone/>
            </a:pPr>
            <a:r>
              <a:rPr lang="pt-BR" sz="4000" b="0" dirty="0" smtClean="0">
                <a:solidFill>
                  <a:srgbClr val="FFFFFF">
                    <a:tint val="75000"/>
                  </a:srgbClr>
                </a:solidFill>
              </a:rPr>
              <a:t>Aula</a:t>
            </a:r>
            <a:r>
              <a:rPr lang="pt-BR" sz="4000" b="0" smtClean="0">
                <a:solidFill>
                  <a:srgbClr val="FFFFFF">
                    <a:tint val="75000"/>
                  </a:srgbClr>
                </a:solidFill>
              </a:rPr>
              <a:t>: 13</a:t>
            </a:r>
            <a:endParaRPr lang="pt-BR" sz="4000" b="0" dirty="0" smtClean="0">
              <a:solidFill>
                <a:srgbClr val="FFFFFF">
                  <a:tint val="75000"/>
                </a:srgbClr>
              </a:solidFill>
            </a:endParaRPr>
          </a:p>
          <a:p>
            <a:pPr marL="0" indent="0" algn="l">
              <a:lnSpc>
                <a:spcPct val="90000"/>
              </a:lnSpc>
              <a:spcBef>
                <a:spcPts val="0"/>
              </a:spcBef>
              <a:buNone/>
            </a:pPr>
            <a:r>
              <a:rPr lang="pt-BR" b="0" i="0" dirty="0" smtClean="0">
                <a:solidFill>
                  <a:srgbClr val="FFFFFF">
                    <a:tint val="75000"/>
                  </a:srgbClr>
                </a:solidFill>
              </a:rPr>
              <a:t>Prof.: Fabrício </a:t>
            </a:r>
            <a:r>
              <a:rPr lang="pt-BR" b="0" i="0" dirty="0" err="1" smtClean="0">
                <a:solidFill>
                  <a:srgbClr val="FFFFFF">
                    <a:tint val="75000"/>
                  </a:srgbClr>
                </a:solidFill>
              </a:rPr>
              <a:t>Varajão</a:t>
            </a:r>
            <a:endParaRPr lang="pt-BR" b="0" i="0" dirty="0" smtClean="0">
              <a:solidFill>
                <a:srgbClr val="FFFFFF">
                  <a:tint val="75000"/>
                </a:srgbClr>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664797"/>
          </a:xfrm>
        </p:spPr>
        <p:txBody>
          <a:bodyPr/>
          <a:lstStyle/>
          <a:p>
            <a:pPr algn="l" defTabSz="914400">
              <a:lnSpc>
                <a:spcPct val="90000"/>
              </a:lnSpc>
              <a:spcBef>
                <a:spcPts val="0"/>
              </a:spcBef>
              <a:buNone/>
            </a:pPr>
            <a:r>
              <a:rPr lang="pt-BR" sz="4800" b="0" i="0" spc="-150" dirty="0" smtClean="0">
                <a:effectLst>
                  <a:outerShdw blurRad="50800" dist="38100" dir="2700000" algn="tl">
                    <a:prstClr val="black">
                      <a:alpha val="40000"/>
                    </a:prstClr>
                  </a:outerShdw>
                </a:effectLst>
                <a:latin typeface="Calibri"/>
                <a:ea typeface="+mn-ea"/>
                <a:cs typeface="Arial"/>
              </a:rPr>
              <a:t>Cabeamento total</a:t>
            </a:r>
            <a:endParaRPr lang="pt-BR" sz="4800" b="0" i="0" spc="-150" dirty="0">
              <a:effectLst>
                <a:outerShdw blurRad="50800" dist="38100" dir="2700000" algn="tl">
                  <a:prstClr val="black">
                    <a:alpha val="40000"/>
                  </a:prstClr>
                </a:outerShdw>
              </a:effectLst>
              <a:latin typeface="Calibri"/>
              <a:ea typeface="+mn-ea"/>
              <a:cs typeface="Arial"/>
            </a:endParaRPr>
          </a:p>
        </p:txBody>
      </p:sp>
      <p:sp>
        <p:nvSpPr>
          <p:cNvPr id="3" name="Espaço Reservado para Texto 2"/>
          <p:cNvSpPr>
            <a:spLocks noGrp="1"/>
          </p:cNvSpPr>
          <p:nvPr>
            <p:ph type="body" sz="quarter" idx="10"/>
          </p:nvPr>
        </p:nvSpPr>
        <p:spPr>
          <a:xfrm>
            <a:off x="381000" y="1411552"/>
            <a:ext cx="8382000" cy="3200876"/>
          </a:xfrm>
        </p:spPr>
        <p:txBody>
          <a:bodyPr/>
          <a:lstStyle/>
          <a:p>
            <a:pPr algn="just"/>
            <a:r>
              <a:rPr lang="pt-BR" dirty="0"/>
              <a:t>Este conceito é o mesmo empregado nas empresas que utilizam "escritórios virtuais</a:t>
            </a:r>
            <a:r>
              <a:rPr lang="pt-BR" dirty="0" smtClean="0"/>
              <a:t>".</a:t>
            </a:r>
          </a:p>
          <a:p>
            <a:pPr algn="just"/>
            <a:r>
              <a:rPr lang="pt-BR" dirty="0"/>
              <a:t>Apresenta uma relação custo benefício muito interessante para determinados segmentos como universidades, escolas (para salas de aula) ou em ambientes onde os conceitos de escritório virtual são empregados</a:t>
            </a:r>
            <a:r>
              <a:rPr lang="pt-BR" dirty="0" smtClean="0"/>
              <a:t>.</a:t>
            </a:r>
            <a:endParaRPr lang="pt-BR" dirty="0"/>
          </a:p>
        </p:txBody>
      </p:sp>
    </p:spTree>
    <p:extLst>
      <p:ext uri="{BB962C8B-B14F-4D97-AF65-F5344CB8AC3E}">
        <p14:creationId xmlns:p14="http://schemas.microsoft.com/office/powerpoint/2010/main" val="164289239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664797"/>
          </a:xfrm>
        </p:spPr>
        <p:txBody>
          <a:bodyPr/>
          <a:lstStyle/>
          <a:p>
            <a:pPr algn="l" defTabSz="914400">
              <a:lnSpc>
                <a:spcPct val="90000"/>
              </a:lnSpc>
              <a:spcBef>
                <a:spcPts val="0"/>
              </a:spcBef>
              <a:buNone/>
            </a:pPr>
            <a:r>
              <a:rPr lang="pt-BR" sz="4800" b="0" i="0" spc="-150" dirty="0" smtClean="0">
                <a:effectLst>
                  <a:outerShdw blurRad="50800" dist="38100" dir="2700000" algn="tl">
                    <a:prstClr val="black">
                      <a:alpha val="40000"/>
                    </a:prstClr>
                  </a:outerShdw>
                </a:effectLst>
                <a:latin typeface="Calibri"/>
                <a:ea typeface="+mn-ea"/>
                <a:cs typeface="Arial"/>
              </a:rPr>
              <a:t>Cabeamento estruturado</a:t>
            </a:r>
            <a:endParaRPr lang="pt-BR" sz="4800" b="0" i="0" spc="-150" dirty="0">
              <a:effectLst>
                <a:outerShdw blurRad="50800" dist="38100" dir="2700000" algn="tl">
                  <a:prstClr val="black">
                    <a:alpha val="40000"/>
                  </a:prstClr>
                </a:outerShdw>
              </a:effectLst>
              <a:latin typeface="Calibri"/>
              <a:ea typeface="+mn-ea"/>
              <a:cs typeface="Arial"/>
            </a:endParaRPr>
          </a:p>
        </p:txBody>
      </p:sp>
      <p:sp>
        <p:nvSpPr>
          <p:cNvPr id="3" name="Espaço Reservado para Texto 2"/>
          <p:cNvSpPr>
            <a:spLocks noGrp="1"/>
          </p:cNvSpPr>
          <p:nvPr>
            <p:ph type="body" sz="quarter" idx="10"/>
          </p:nvPr>
        </p:nvSpPr>
        <p:spPr>
          <a:xfrm>
            <a:off x="381000" y="1411552"/>
            <a:ext cx="8382000" cy="1329595"/>
          </a:xfrm>
        </p:spPr>
        <p:txBody>
          <a:bodyPr/>
          <a:lstStyle/>
          <a:p>
            <a:pPr algn="just"/>
            <a:r>
              <a:rPr lang="pt-BR" dirty="0"/>
              <a:t>O seu princípio básico baseia-se na previsão adequada dos recursos necessários para atender </a:t>
            </a:r>
            <a:r>
              <a:rPr lang="pt-BR" dirty="0" smtClean="0"/>
              <a:t> a  quaisquer </a:t>
            </a:r>
            <a:r>
              <a:rPr lang="pt-BR" dirty="0"/>
              <a:t>exigências de expansão </a:t>
            </a:r>
            <a:r>
              <a:rPr lang="pt-BR" dirty="0" smtClean="0"/>
              <a:t>ou</a:t>
            </a:r>
            <a:endParaRPr lang="pt-BR" dirty="0"/>
          </a:p>
        </p:txBody>
      </p:sp>
      <p:pic>
        <p:nvPicPr>
          <p:cNvPr id="4" name="Imagem 3"/>
          <p:cNvPicPr/>
          <p:nvPr/>
        </p:nvPicPr>
        <p:blipFill>
          <a:blip r:embed="rId3">
            <a:extLst>
              <a:ext uri="{28A0092B-C50C-407E-A947-70E740481C1C}">
                <a14:useLocalDpi xmlns:a14="http://schemas.microsoft.com/office/drawing/2010/main" val="0"/>
              </a:ext>
            </a:extLst>
          </a:blip>
          <a:stretch>
            <a:fillRect/>
          </a:stretch>
        </p:blipFill>
        <p:spPr>
          <a:xfrm>
            <a:off x="3419871" y="2775963"/>
            <a:ext cx="5544617" cy="2957294"/>
          </a:xfrm>
          <a:prstGeom prst="rect">
            <a:avLst/>
          </a:prstGeom>
        </p:spPr>
      </p:pic>
      <p:sp>
        <p:nvSpPr>
          <p:cNvPr id="5" name="Espaço Reservado para Texto 2"/>
          <p:cNvSpPr txBox="1">
            <a:spLocks/>
          </p:cNvSpPr>
          <p:nvPr/>
        </p:nvSpPr>
        <p:spPr>
          <a:xfrm>
            <a:off x="755576" y="2708920"/>
            <a:ext cx="2520280" cy="2659190"/>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pt-BR" dirty="0"/>
              <a:t>movimentação dos pontos de rede na infraestrutura física das edificações.</a:t>
            </a:r>
          </a:p>
        </p:txBody>
      </p:sp>
    </p:spTree>
    <p:extLst>
      <p:ext uri="{BB962C8B-B14F-4D97-AF65-F5344CB8AC3E}">
        <p14:creationId xmlns:p14="http://schemas.microsoft.com/office/powerpoint/2010/main" val="274720793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664797"/>
          </a:xfrm>
        </p:spPr>
        <p:txBody>
          <a:bodyPr/>
          <a:lstStyle/>
          <a:p>
            <a:pPr algn="l" defTabSz="914400">
              <a:lnSpc>
                <a:spcPct val="90000"/>
              </a:lnSpc>
              <a:spcBef>
                <a:spcPts val="0"/>
              </a:spcBef>
              <a:buNone/>
            </a:pPr>
            <a:r>
              <a:rPr lang="pt-BR" sz="4800" b="0" i="0" spc="-150" dirty="0" smtClean="0">
                <a:effectLst>
                  <a:outerShdw blurRad="50800" dist="38100" dir="2700000" algn="tl">
                    <a:prstClr val="black">
                      <a:alpha val="40000"/>
                    </a:prstClr>
                  </a:outerShdw>
                </a:effectLst>
                <a:latin typeface="Calibri"/>
                <a:ea typeface="+mn-ea"/>
                <a:cs typeface="Arial"/>
              </a:rPr>
              <a:t>Cabeamento estruturado</a:t>
            </a:r>
            <a:endParaRPr lang="pt-BR" sz="4800" b="0" i="0" spc="-150" dirty="0">
              <a:effectLst>
                <a:outerShdw blurRad="50800" dist="38100" dir="2700000" algn="tl">
                  <a:prstClr val="black">
                    <a:alpha val="40000"/>
                  </a:prstClr>
                </a:outerShdw>
              </a:effectLst>
              <a:latin typeface="Calibri"/>
              <a:ea typeface="+mn-ea"/>
              <a:cs typeface="Arial"/>
            </a:endParaRPr>
          </a:p>
        </p:txBody>
      </p:sp>
      <p:sp>
        <p:nvSpPr>
          <p:cNvPr id="3" name="Espaço Reservado para Texto 2"/>
          <p:cNvSpPr>
            <a:spLocks noGrp="1"/>
          </p:cNvSpPr>
          <p:nvPr>
            <p:ph type="body" sz="quarter" idx="10"/>
          </p:nvPr>
        </p:nvSpPr>
        <p:spPr>
          <a:xfrm>
            <a:off x="381000" y="1411552"/>
            <a:ext cx="8382000" cy="3545586"/>
          </a:xfrm>
        </p:spPr>
        <p:txBody>
          <a:bodyPr/>
          <a:lstStyle/>
          <a:p>
            <a:pPr algn="just"/>
            <a:r>
              <a:rPr lang="pt-BR" dirty="0"/>
              <a:t>Apesar de um custo de projeto e de instalação inicial maior nesta solução se comparado ao cabeamento não estruturado, com o decorrer do tempo, contabilizando-se os gastos que seriam necessários com uma solução não estruturada frente às mudanças e em novas instalações de rede verifica-se uma economia em longo </a:t>
            </a:r>
            <a:r>
              <a:rPr lang="pt-BR" dirty="0" smtClean="0"/>
              <a:t>prazo.</a:t>
            </a:r>
            <a:endParaRPr lang="pt-BR" dirty="0"/>
          </a:p>
        </p:txBody>
      </p:sp>
    </p:spTree>
    <p:extLst>
      <p:ext uri="{BB962C8B-B14F-4D97-AF65-F5344CB8AC3E}">
        <p14:creationId xmlns:p14="http://schemas.microsoft.com/office/powerpoint/2010/main" val="67787956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609398"/>
          </a:xfrm>
        </p:spPr>
        <p:txBody>
          <a:bodyPr/>
          <a:lstStyle/>
          <a:p>
            <a:pPr algn="l" defTabSz="914400">
              <a:lnSpc>
                <a:spcPct val="90000"/>
              </a:lnSpc>
              <a:spcBef>
                <a:spcPts val="0"/>
              </a:spcBef>
              <a:buNone/>
            </a:pPr>
            <a:r>
              <a:rPr lang="pt-BR" sz="4400" b="0" i="0" spc="-150" dirty="0" smtClean="0">
                <a:effectLst>
                  <a:outerShdw blurRad="50800" dist="38100" dir="2700000" algn="tl">
                    <a:prstClr val="black">
                      <a:alpha val="40000"/>
                    </a:prstClr>
                  </a:outerShdw>
                </a:effectLst>
                <a:latin typeface="Calibri"/>
                <a:ea typeface="+mn-ea"/>
                <a:cs typeface="Arial"/>
              </a:rPr>
              <a:t>Topologia básica de rede estruturada</a:t>
            </a:r>
            <a:endParaRPr lang="pt-BR" sz="4400" b="0" i="0" spc="-150" dirty="0">
              <a:effectLst>
                <a:outerShdw blurRad="50800" dist="38100" dir="2700000" algn="tl">
                  <a:prstClr val="black">
                    <a:alpha val="40000"/>
                  </a:prstClr>
                </a:outerShdw>
              </a:effectLst>
              <a:latin typeface="Calibri"/>
              <a:ea typeface="+mn-ea"/>
              <a:cs typeface="Arial"/>
            </a:endParaRPr>
          </a:p>
        </p:txBody>
      </p:sp>
      <p:sp>
        <p:nvSpPr>
          <p:cNvPr id="3" name="Espaço Reservado para Texto 2"/>
          <p:cNvSpPr>
            <a:spLocks noGrp="1"/>
          </p:cNvSpPr>
          <p:nvPr>
            <p:ph type="body" sz="quarter" idx="10"/>
          </p:nvPr>
        </p:nvSpPr>
        <p:spPr>
          <a:xfrm>
            <a:off x="381000" y="1411552"/>
            <a:ext cx="8382000" cy="4641271"/>
          </a:xfrm>
        </p:spPr>
        <p:txBody>
          <a:bodyPr/>
          <a:lstStyle/>
          <a:p>
            <a:pPr algn="just"/>
            <a:r>
              <a:rPr lang="pt-BR" dirty="0"/>
              <a:t>De acordo com as normas ANSI/EIA/TIA-568 e ANSI/EIA/TIA-606, a </a:t>
            </a:r>
            <a:r>
              <a:rPr lang="pt-BR" dirty="0" smtClean="0"/>
              <a:t>instalação de </a:t>
            </a:r>
            <a:r>
              <a:rPr lang="pt-BR" dirty="0"/>
              <a:t>um cabeamento divide-se </a:t>
            </a:r>
            <a:r>
              <a:rPr lang="pt-BR" dirty="0" smtClean="0"/>
              <a:t>em </a:t>
            </a:r>
            <a:r>
              <a:rPr lang="pt-BR" dirty="0"/>
              <a:t>sete elementos</a:t>
            </a:r>
            <a:r>
              <a:rPr lang="pt-BR" dirty="0" smtClean="0"/>
              <a:t>:</a:t>
            </a:r>
          </a:p>
          <a:p>
            <a:pPr marL="974725" lvl="1" indent="-457200" algn="just">
              <a:buFont typeface="+mj-lt"/>
              <a:buAutoNum type="arabicPeriod"/>
            </a:pPr>
            <a:r>
              <a:rPr lang="pt-BR" sz="2400" dirty="0"/>
              <a:t>Cabeamento Horizontal - </a:t>
            </a:r>
            <a:r>
              <a:rPr lang="pt-BR" sz="2400" i="1" dirty="0" smtClean="0"/>
              <a:t>Horizontal </a:t>
            </a:r>
            <a:r>
              <a:rPr lang="pt-BR" sz="2400" i="1" dirty="0" err="1"/>
              <a:t>Cabling</a:t>
            </a:r>
            <a:r>
              <a:rPr lang="pt-BR" sz="2400" dirty="0"/>
              <a:t> (HC</a:t>
            </a:r>
            <a:r>
              <a:rPr lang="pt-BR" sz="2400" dirty="0" smtClean="0"/>
              <a:t>)</a:t>
            </a:r>
          </a:p>
          <a:p>
            <a:pPr marL="974725" lvl="1" indent="-457200" algn="just">
              <a:buFont typeface="+mj-lt"/>
              <a:buAutoNum type="arabicPeriod"/>
            </a:pPr>
            <a:r>
              <a:rPr lang="pt-BR" sz="2400" dirty="0"/>
              <a:t>Cabeamento Vertical - </a:t>
            </a:r>
            <a:r>
              <a:rPr lang="pt-BR" sz="2400" dirty="0" smtClean="0"/>
              <a:t>Tronco </a:t>
            </a:r>
            <a:r>
              <a:rPr lang="pt-BR" sz="2400" dirty="0"/>
              <a:t>ou </a:t>
            </a:r>
            <a:r>
              <a:rPr lang="pt-BR" sz="2400" i="1" dirty="0" smtClean="0"/>
              <a:t>Backbone</a:t>
            </a:r>
          </a:p>
          <a:p>
            <a:pPr marL="974725" lvl="1" indent="-457200" algn="just">
              <a:buFont typeface="+mj-lt"/>
              <a:buAutoNum type="arabicPeriod"/>
            </a:pPr>
            <a:r>
              <a:rPr lang="pt-BR" sz="2400" dirty="0"/>
              <a:t>Área de Trabalho - </a:t>
            </a:r>
            <a:r>
              <a:rPr lang="pt-BR" sz="2400" i="1" dirty="0" err="1" smtClean="0"/>
              <a:t>Work</a:t>
            </a:r>
            <a:r>
              <a:rPr lang="pt-BR" sz="2400" i="1" dirty="0" smtClean="0"/>
              <a:t> </a:t>
            </a:r>
            <a:r>
              <a:rPr lang="pt-BR" sz="2400" i="1" dirty="0" err="1"/>
              <a:t>Area</a:t>
            </a:r>
            <a:r>
              <a:rPr lang="pt-BR" sz="2400" dirty="0"/>
              <a:t> (WA</a:t>
            </a:r>
            <a:r>
              <a:rPr lang="pt-BR" sz="2400" dirty="0" smtClean="0"/>
              <a:t>)</a:t>
            </a:r>
          </a:p>
          <a:p>
            <a:pPr marL="974725" lvl="1" indent="-457200" algn="just">
              <a:buFont typeface="+mj-lt"/>
              <a:buAutoNum type="arabicPeriod"/>
            </a:pPr>
            <a:r>
              <a:rPr lang="pt-BR" sz="2400" dirty="0"/>
              <a:t>Salas de Telecomunicações </a:t>
            </a:r>
            <a:r>
              <a:rPr lang="pt-BR" sz="2400" dirty="0" smtClean="0"/>
              <a:t>- </a:t>
            </a:r>
            <a:r>
              <a:rPr lang="pt-BR" sz="2400" i="1" dirty="0" err="1" smtClean="0"/>
              <a:t>Telecommunications</a:t>
            </a:r>
            <a:r>
              <a:rPr lang="pt-BR" sz="2400" i="1" dirty="0" smtClean="0"/>
              <a:t> </a:t>
            </a:r>
            <a:r>
              <a:rPr lang="pt-BR" sz="2400" i="1" dirty="0"/>
              <a:t>Closets</a:t>
            </a:r>
            <a:r>
              <a:rPr lang="pt-BR" sz="2400" dirty="0"/>
              <a:t> (</a:t>
            </a:r>
            <a:r>
              <a:rPr lang="pt-BR" sz="2400" dirty="0" err="1"/>
              <a:t>TC's</a:t>
            </a:r>
            <a:r>
              <a:rPr lang="pt-BR" sz="2400" dirty="0" smtClean="0"/>
              <a:t>)</a:t>
            </a:r>
          </a:p>
          <a:p>
            <a:pPr marL="974725" lvl="1" indent="-457200" algn="just">
              <a:buFont typeface="+mj-lt"/>
              <a:buAutoNum type="arabicPeriod"/>
            </a:pPr>
            <a:r>
              <a:rPr lang="pt-BR" sz="2400" dirty="0"/>
              <a:t>Sala de Equipamentos - </a:t>
            </a:r>
            <a:r>
              <a:rPr lang="pt-BR" sz="2400" i="1" dirty="0" err="1" smtClean="0"/>
              <a:t>Equipment</a:t>
            </a:r>
            <a:r>
              <a:rPr lang="pt-BR" sz="2400" i="1" dirty="0" smtClean="0"/>
              <a:t> </a:t>
            </a:r>
            <a:r>
              <a:rPr lang="pt-BR" sz="2400" i="1" dirty="0" err="1"/>
              <a:t>Room</a:t>
            </a:r>
            <a:r>
              <a:rPr lang="pt-BR" sz="2400" dirty="0"/>
              <a:t> (ER</a:t>
            </a:r>
            <a:r>
              <a:rPr lang="pt-BR" sz="2400" dirty="0" smtClean="0"/>
              <a:t>)</a:t>
            </a:r>
          </a:p>
          <a:p>
            <a:pPr marL="974725" lvl="1" indent="-457200" algn="just">
              <a:buFont typeface="+mj-lt"/>
              <a:buAutoNum type="arabicPeriod"/>
            </a:pPr>
            <a:r>
              <a:rPr lang="pt-BR" sz="2400" dirty="0"/>
              <a:t>Entrada da Edificação - </a:t>
            </a:r>
            <a:r>
              <a:rPr lang="pt-BR" sz="2400" i="1" dirty="0" smtClean="0"/>
              <a:t>Entrance </a:t>
            </a:r>
            <a:r>
              <a:rPr lang="pt-BR" sz="2400" i="1" dirty="0" err="1"/>
              <a:t>Facilities</a:t>
            </a:r>
            <a:r>
              <a:rPr lang="pt-BR" sz="2400" dirty="0"/>
              <a:t> (EF</a:t>
            </a:r>
            <a:r>
              <a:rPr lang="pt-BR" sz="2400" dirty="0" smtClean="0"/>
              <a:t>)</a:t>
            </a:r>
          </a:p>
          <a:p>
            <a:pPr marL="974725" lvl="1" indent="-457200" algn="just">
              <a:buFont typeface="+mj-lt"/>
              <a:buAutoNum type="arabicPeriod"/>
            </a:pPr>
            <a:r>
              <a:rPr lang="pt-BR" sz="2400" dirty="0"/>
              <a:t>Painéis de Distribuição - </a:t>
            </a:r>
            <a:r>
              <a:rPr lang="pt-BR" sz="2400" i="1" dirty="0" smtClean="0"/>
              <a:t>Cross-Connect</a:t>
            </a:r>
            <a:endParaRPr lang="pt-BR" sz="2400" dirty="0"/>
          </a:p>
        </p:txBody>
      </p:sp>
    </p:spTree>
    <p:extLst>
      <p:ext uri="{BB962C8B-B14F-4D97-AF65-F5344CB8AC3E}">
        <p14:creationId xmlns:p14="http://schemas.microsoft.com/office/powerpoint/2010/main" val="202698965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609398"/>
          </a:xfrm>
        </p:spPr>
        <p:txBody>
          <a:bodyPr/>
          <a:lstStyle/>
          <a:p>
            <a:pPr algn="l" defTabSz="914400">
              <a:lnSpc>
                <a:spcPct val="90000"/>
              </a:lnSpc>
              <a:spcBef>
                <a:spcPts val="0"/>
              </a:spcBef>
              <a:buNone/>
            </a:pPr>
            <a:r>
              <a:rPr lang="pt-BR" sz="4400" b="0" i="0" spc="-150" dirty="0" smtClean="0">
                <a:effectLst>
                  <a:outerShdw blurRad="50800" dist="38100" dir="2700000" algn="tl">
                    <a:prstClr val="black">
                      <a:alpha val="40000"/>
                    </a:prstClr>
                  </a:outerShdw>
                </a:effectLst>
                <a:latin typeface="Calibri"/>
                <a:ea typeface="+mn-ea"/>
                <a:cs typeface="Arial"/>
              </a:rPr>
              <a:t>Topologia básica de rede estruturada</a:t>
            </a:r>
            <a:endParaRPr lang="pt-BR" sz="4400" b="0" i="0" spc="-150" dirty="0">
              <a:effectLst>
                <a:outerShdw blurRad="50800" dist="38100" dir="2700000" algn="tl">
                  <a:prstClr val="black">
                    <a:alpha val="40000"/>
                  </a:prstClr>
                </a:outerShdw>
              </a:effectLst>
              <a:latin typeface="Calibri"/>
              <a:ea typeface="+mn-ea"/>
              <a:cs typeface="Arial"/>
            </a:endParaRPr>
          </a:p>
        </p:txBody>
      </p:sp>
      <p:pic>
        <p:nvPicPr>
          <p:cNvPr id="5" name="Imagem 4"/>
          <p:cNvPicPr/>
          <p:nvPr/>
        </p:nvPicPr>
        <p:blipFill>
          <a:blip r:embed="rId3"/>
          <a:stretch>
            <a:fillRect/>
          </a:stretch>
        </p:blipFill>
        <p:spPr>
          <a:xfrm>
            <a:off x="323528" y="854735"/>
            <a:ext cx="8079432" cy="5688632"/>
          </a:xfrm>
          <a:prstGeom prst="rect">
            <a:avLst/>
          </a:prstGeom>
        </p:spPr>
      </p:pic>
    </p:spTree>
    <p:extLst>
      <p:ext uri="{BB962C8B-B14F-4D97-AF65-F5344CB8AC3E}">
        <p14:creationId xmlns:p14="http://schemas.microsoft.com/office/powerpoint/2010/main" val="250742829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609398"/>
          </a:xfrm>
        </p:spPr>
        <p:txBody>
          <a:bodyPr/>
          <a:lstStyle/>
          <a:p>
            <a:pPr algn="l" defTabSz="914400">
              <a:lnSpc>
                <a:spcPct val="90000"/>
              </a:lnSpc>
              <a:spcBef>
                <a:spcPts val="0"/>
              </a:spcBef>
              <a:buNone/>
            </a:pPr>
            <a:r>
              <a:rPr lang="pt-BR" sz="4400" b="0" i="0" spc="-150" dirty="0" smtClean="0">
                <a:effectLst>
                  <a:outerShdw blurRad="50800" dist="38100" dir="2700000" algn="tl">
                    <a:prstClr val="black">
                      <a:alpha val="40000"/>
                    </a:prstClr>
                  </a:outerShdw>
                </a:effectLst>
                <a:latin typeface="Calibri"/>
                <a:ea typeface="+mn-ea"/>
                <a:cs typeface="Arial"/>
              </a:rPr>
              <a:t>Topologia básica de rede estruturada</a:t>
            </a:r>
            <a:endParaRPr lang="pt-BR" sz="4400" b="0" i="0" spc="-150" dirty="0">
              <a:effectLst>
                <a:outerShdw blurRad="50800" dist="38100" dir="2700000" algn="tl">
                  <a:prstClr val="black">
                    <a:alpha val="40000"/>
                  </a:prstClr>
                </a:outerShdw>
              </a:effectLst>
              <a:latin typeface="Calibri"/>
              <a:ea typeface="+mn-ea"/>
              <a:cs typeface="Arial"/>
            </a:endParaRPr>
          </a:p>
        </p:txBody>
      </p:sp>
      <p:sp>
        <p:nvSpPr>
          <p:cNvPr id="3" name="Espaço Reservado para Texto 2"/>
          <p:cNvSpPr>
            <a:spLocks noGrp="1"/>
          </p:cNvSpPr>
          <p:nvPr>
            <p:ph type="body" sz="quarter" idx="10"/>
          </p:nvPr>
        </p:nvSpPr>
        <p:spPr>
          <a:xfrm>
            <a:off x="381000" y="1411552"/>
            <a:ext cx="8382000" cy="4191917"/>
          </a:xfrm>
        </p:spPr>
        <p:txBody>
          <a:bodyPr/>
          <a:lstStyle/>
          <a:p>
            <a:pPr algn="just"/>
            <a:r>
              <a:rPr lang="pt-BR" dirty="0"/>
              <a:t>Um sistema estruturado consiste de um conjunto de produtos de conectividade, empregado de acordo com regras específicas de engenharia, cujas características principais são:</a:t>
            </a:r>
          </a:p>
          <a:p>
            <a:pPr lvl="1"/>
            <a:r>
              <a:rPr lang="pt-BR" dirty="0"/>
              <a:t>Arquitetura aberta;</a:t>
            </a:r>
          </a:p>
          <a:p>
            <a:pPr lvl="1"/>
            <a:r>
              <a:rPr lang="pt-BR" dirty="0"/>
              <a:t>Meio de transmissão e disposição física padronizados;</a:t>
            </a:r>
          </a:p>
          <a:p>
            <a:pPr lvl="1"/>
            <a:r>
              <a:rPr lang="pt-BR" dirty="0"/>
              <a:t>Aderência a padrões internacionais;</a:t>
            </a:r>
          </a:p>
          <a:p>
            <a:pPr lvl="1"/>
            <a:r>
              <a:rPr lang="pt-BR" dirty="0"/>
              <a:t>Projeto e instalação sistematizados.</a:t>
            </a:r>
          </a:p>
        </p:txBody>
      </p:sp>
    </p:spTree>
    <p:extLst>
      <p:ext uri="{BB962C8B-B14F-4D97-AF65-F5344CB8AC3E}">
        <p14:creationId xmlns:p14="http://schemas.microsoft.com/office/powerpoint/2010/main" val="281416785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664797"/>
          </a:xfrm>
        </p:spPr>
        <p:txBody>
          <a:bodyPr/>
          <a:lstStyle/>
          <a:p>
            <a:pPr algn="l" defTabSz="914400">
              <a:lnSpc>
                <a:spcPct val="90000"/>
              </a:lnSpc>
              <a:spcBef>
                <a:spcPts val="0"/>
              </a:spcBef>
              <a:buNone/>
            </a:pPr>
            <a:r>
              <a:rPr lang="pt-BR" b="0" i="0" spc="-150" dirty="0" smtClean="0">
                <a:effectLst>
                  <a:outerShdw blurRad="50800" dist="38100" dir="2700000" algn="tl">
                    <a:prstClr val="black">
                      <a:alpha val="40000"/>
                    </a:prstClr>
                  </a:outerShdw>
                </a:effectLst>
                <a:latin typeface="Calibri"/>
                <a:ea typeface="+mn-ea"/>
                <a:cs typeface="Arial"/>
              </a:rPr>
              <a:t>Normas e padronização</a:t>
            </a:r>
            <a:endParaRPr lang="pt-BR" b="0" i="0" spc="-150" dirty="0">
              <a:effectLst>
                <a:outerShdw blurRad="50800" dist="38100" dir="2700000" algn="tl">
                  <a:prstClr val="black">
                    <a:alpha val="40000"/>
                  </a:prstClr>
                </a:outerShdw>
              </a:effectLst>
              <a:latin typeface="Calibri"/>
              <a:ea typeface="+mn-ea"/>
              <a:cs typeface="Arial"/>
            </a:endParaRPr>
          </a:p>
        </p:txBody>
      </p:sp>
      <p:sp>
        <p:nvSpPr>
          <p:cNvPr id="3" name="Espaço Reservado para Texto 2"/>
          <p:cNvSpPr>
            <a:spLocks noGrp="1"/>
          </p:cNvSpPr>
          <p:nvPr>
            <p:ph type="body" sz="quarter" idx="10"/>
          </p:nvPr>
        </p:nvSpPr>
        <p:spPr>
          <a:xfrm>
            <a:off x="381000" y="1411552"/>
            <a:ext cx="8382000" cy="3545586"/>
          </a:xfrm>
        </p:spPr>
        <p:txBody>
          <a:bodyPr/>
          <a:lstStyle/>
          <a:p>
            <a:pPr algn="just"/>
            <a:r>
              <a:rPr lang="pt-BR" dirty="0"/>
              <a:t>Reconhecendo a necessidade de padronizar a infraestrutura nos sistemas estruturados, diversos profissionais, fabricantes, consultores e usuários reuniram-se sob a orientação de organizações como ISO/IEC, TIA/EIA, CSA, ANSI, BICSI e outras para desenvolver normas que garantissem a implementação do conceito do mesmo.</a:t>
            </a:r>
          </a:p>
        </p:txBody>
      </p:sp>
    </p:spTree>
    <p:extLst>
      <p:ext uri="{BB962C8B-B14F-4D97-AF65-F5344CB8AC3E}">
        <p14:creationId xmlns:p14="http://schemas.microsoft.com/office/powerpoint/2010/main" val="27160371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664797"/>
          </a:xfrm>
        </p:spPr>
        <p:txBody>
          <a:bodyPr/>
          <a:lstStyle/>
          <a:p>
            <a:pPr algn="l" defTabSz="914400">
              <a:lnSpc>
                <a:spcPct val="90000"/>
              </a:lnSpc>
              <a:spcBef>
                <a:spcPts val="0"/>
              </a:spcBef>
              <a:buNone/>
            </a:pPr>
            <a:r>
              <a:rPr lang="pt-BR" b="0" i="0" spc="-150" dirty="0" smtClean="0">
                <a:effectLst>
                  <a:outerShdw blurRad="50800" dist="38100" dir="2700000" algn="tl">
                    <a:prstClr val="black">
                      <a:alpha val="40000"/>
                    </a:prstClr>
                  </a:outerShdw>
                </a:effectLst>
                <a:latin typeface="Calibri"/>
                <a:ea typeface="+mn-ea"/>
                <a:cs typeface="Arial"/>
              </a:rPr>
              <a:t>Normas e padronização</a:t>
            </a:r>
            <a:endParaRPr lang="pt-BR" b="0" i="0" spc="-150" dirty="0">
              <a:effectLst>
                <a:outerShdw blurRad="50800" dist="38100" dir="2700000" algn="tl">
                  <a:prstClr val="black">
                    <a:alpha val="40000"/>
                  </a:prstClr>
                </a:outerShdw>
              </a:effectLst>
              <a:latin typeface="Calibri"/>
              <a:ea typeface="+mn-ea"/>
              <a:cs typeface="Arial"/>
            </a:endParaRPr>
          </a:p>
        </p:txBody>
      </p:sp>
      <p:sp>
        <p:nvSpPr>
          <p:cNvPr id="3" name="Espaço Reservado para Texto 2"/>
          <p:cNvSpPr>
            <a:spLocks noGrp="1"/>
          </p:cNvSpPr>
          <p:nvPr>
            <p:ph type="body" sz="quarter" idx="10"/>
          </p:nvPr>
        </p:nvSpPr>
        <p:spPr>
          <a:xfrm>
            <a:off x="381000" y="1411552"/>
            <a:ext cx="8382000" cy="3637919"/>
          </a:xfrm>
        </p:spPr>
        <p:txBody>
          <a:bodyPr/>
          <a:lstStyle/>
          <a:p>
            <a:r>
              <a:rPr lang="pt-BR" dirty="0"/>
              <a:t>É apresentada a seguir uma breve descrição das três normas mais utilizadas em redes estruturadas, segundo os padrões da </a:t>
            </a:r>
            <a:r>
              <a:rPr lang="pt-BR" i="1" dirty="0" err="1"/>
              <a:t>Electronic</a:t>
            </a:r>
            <a:r>
              <a:rPr lang="pt-BR" i="1" dirty="0"/>
              <a:t> Industries </a:t>
            </a:r>
            <a:r>
              <a:rPr lang="pt-BR" i="1" dirty="0" err="1"/>
              <a:t>Association</a:t>
            </a:r>
            <a:r>
              <a:rPr lang="pt-BR" dirty="0"/>
              <a:t> (EIA) e </a:t>
            </a:r>
            <a:r>
              <a:rPr lang="pt-BR" i="1" dirty="0" err="1"/>
              <a:t>Telecomunication</a:t>
            </a:r>
            <a:r>
              <a:rPr lang="pt-BR" i="1" dirty="0"/>
              <a:t> Industries </a:t>
            </a:r>
            <a:r>
              <a:rPr lang="pt-BR" i="1" dirty="0" err="1"/>
              <a:t>Association</a:t>
            </a:r>
            <a:r>
              <a:rPr lang="pt-BR" dirty="0"/>
              <a:t> (TIA</a:t>
            </a:r>
            <a:r>
              <a:rPr lang="pt-BR" dirty="0" smtClean="0"/>
              <a:t>):</a:t>
            </a:r>
          </a:p>
          <a:p>
            <a:pPr lvl="1"/>
            <a:r>
              <a:rPr lang="pt-BR" dirty="0" smtClean="0"/>
              <a:t>ANSI/EIA/TIA-568</a:t>
            </a:r>
          </a:p>
          <a:p>
            <a:pPr lvl="1"/>
            <a:r>
              <a:rPr lang="pt-BR" dirty="0" smtClean="0"/>
              <a:t>ANSI/EIA/TIA-569</a:t>
            </a:r>
          </a:p>
          <a:p>
            <a:pPr lvl="1"/>
            <a:r>
              <a:rPr lang="pt-BR" dirty="0"/>
              <a:t>ANSI/EIA/TIA-570</a:t>
            </a:r>
          </a:p>
        </p:txBody>
      </p:sp>
    </p:spTree>
    <p:extLst>
      <p:ext uri="{BB962C8B-B14F-4D97-AF65-F5344CB8AC3E}">
        <p14:creationId xmlns:p14="http://schemas.microsoft.com/office/powerpoint/2010/main" val="35326841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664797"/>
          </a:xfrm>
        </p:spPr>
        <p:txBody>
          <a:bodyPr/>
          <a:lstStyle/>
          <a:p>
            <a:pPr algn="l" defTabSz="914400">
              <a:lnSpc>
                <a:spcPct val="90000"/>
              </a:lnSpc>
              <a:spcBef>
                <a:spcPts val="0"/>
              </a:spcBef>
              <a:buNone/>
            </a:pPr>
            <a:r>
              <a:rPr lang="pt-BR" b="0" i="0" spc="-150" dirty="0" smtClean="0">
                <a:effectLst>
                  <a:outerShdw blurRad="50800" dist="38100" dir="2700000" algn="tl">
                    <a:prstClr val="black">
                      <a:alpha val="40000"/>
                    </a:prstClr>
                  </a:outerShdw>
                </a:effectLst>
                <a:latin typeface="Calibri"/>
                <a:ea typeface="+mn-ea"/>
                <a:cs typeface="Arial"/>
              </a:rPr>
              <a:t>Normas e padronização</a:t>
            </a:r>
            <a:endParaRPr lang="pt-BR" b="0" i="0" spc="-150" dirty="0">
              <a:effectLst>
                <a:outerShdw blurRad="50800" dist="38100" dir="2700000" algn="tl">
                  <a:prstClr val="black">
                    <a:alpha val="40000"/>
                  </a:prstClr>
                </a:outerShdw>
              </a:effectLst>
              <a:latin typeface="Calibri"/>
              <a:ea typeface="+mn-ea"/>
              <a:cs typeface="Arial"/>
            </a:endParaRPr>
          </a:p>
        </p:txBody>
      </p:sp>
      <p:sp>
        <p:nvSpPr>
          <p:cNvPr id="3" name="Espaço Reservado para Texto 2"/>
          <p:cNvSpPr>
            <a:spLocks noGrp="1"/>
          </p:cNvSpPr>
          <p:nvPr>
            <p:ph type="body" sz="quarter" idx="10"/>
          </p:nvPr>
        </p:nvSpPr>
        <p:spPr>
          <a:xfrm>
            <a:off x="381000" y="1411552"/>
            <a:ext cx="8382000" cy="3637919"/>
          </a:xfrm>
        </p:spPr>
        <p:txBody>
          <a:bodyPr/>
          <a:lstStyle/>
          <a:p>
            <a:r>
              <a:rPr lang="pt-BR" dirty="0"/>
              <a:t>É apresentada a seguir uma breve descrição das três normas mais utilizadas em redes estruturadas, segundo os padrões da </a:t>
            </a:r>
            <a:r>
              <a:rPr lang="pt-BR" i="1" dirty="0" err="1"/>
              <a:t>Electronic</a:t>
            </a:r>
            <a:r>
              <a:rPr lang="pt-BR" i="1" dirty="0"/>
              <a:t> Industries </a:t>
            </a:r>
            <a:r>
              <a:rPr lang="pt-BR" i="1" dirty="0" err="1"/>
              <a:t>Association</a:t>
            </a:r>
            <a:r>
              <a:rPr lang="pt-BR" dirty="0"/>
              <a:t> (EIA) e </a:t>
            </a:r>
            <a:r>
              <a:rPr lang="pt-BR" i="1" dirty="0" err="1"/>
              <a:t>Telecomunication</a:t>
            </a:r>
            <a:r>
              <a:rPr lang="pt-BR" i="1" dirty="0"/>
              <a:t> Industries </a:t>
            </a:r>
            <a:r>
              <a:rPr lang="pt-BR" i="1" dirty="0" err="1"/>
              <a:t>Association</a:t>
            </a:r>
            <a:r>
              <a:rPr lang="pt-BR" dirty="0"/>
              <a:t> (TIA</a:t>
            </a:r>
            <a:r>
              <a:rPr lang="pt-BR" dirty="0" smtClean="0"/>
              <a:t>):</a:t>
            </a:r>
          </a:p>
          <a:p>
            <a:pPr lvl="1"/>
            <a:r>
              <a:rPr lang="pt-BR" dirty="0" smtClean="0">
                <a:solidFill>
                  <a:srgbClr val="FFFF00"/>
                </a:solidFill>
              </a:rPr>
              <a:t>ANSI/EIA/TIA-568</a:t>
            </a:r>
          </a:p>
          <a:p>
            <a:pPr lvl="1"/>
            <a:r>
              <a:rPr lang="pt-BR" dirty="0" smtClean="0"/>
              <a:t>ANSI/EIA/TIA-569</a:t>
            </a:r>
          </a:p>
          <a:p>
            <a:pPr lvl="1"/>
            <a:r>
              <a:rPr lang="pt-BR" dirty="0"/>
              <a:t>ANSI/EIA/TIA-570</a:t>
            </a:r>
          </a:p>
        </p:txBody>
      </p:sp>
      <p:sp>
        <p:nvSpPr>
          <p:cNvPr id="4" name="Texto explicativo retangular com cantos arredondados 3"/>
          <p:cNvSpPr/>
          <p:nvPr/>
        </p:nvSpPr>
        <p:spPr bwMode="auto">
          <a:xfrm>
            <a:off x="382991" y="4437112"/>
            <a:ext cx="8655496" cy="2160240"/>
          </a:xfrm>
          <a:prstGeom prst="wedgeRoundRectCallout">
            <a:avLst>
              <a:gd name="adj1" fmla="val -38886"/>
              <a:gd name="adj2" fmla="val -67650"/>
              <a:gd name="adj3"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lvl="0" algn="ctr"/>
            <a:r>
              <a:rPr lang="pt-BR" sz="2400" dirty="0"/>
              <a:t>Padrão para cabeamento de telecomunicações de edifícios comerciais. </a:t>
            </a:r>
            <a:r>
              <a:rPr lang="pt-BR" sz="2400" dirty="0" smtClean="0"/>
              <a:t>Estabelece </a:t>
            </a:r>
            <a:r>
              <a:rPr lang="pt-BR" sz="2400" dirty="0"/>
              <a:t>as especificações genéricas para sistemas de cabeamento de telecomunicações e fornece as diretrizes para o planejamento e instalação de cabeamento de telecomunicações envolvendo os produtos específicos a serem instalados</a:t>
            </a:r>
          </a:p>
        </p:txBody>
      </p:sp>
    </p:spTree>
    <p:extLst>
      <p:ext uri="{BB962C8B-B14F-4D97-AF65-F5344CB8AC3E}">
        <p14:creationId xmlns:p14="http://schemas.microsoft.com/office/powerpoint/2010/main" val="42146800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664797"/>
          </a:xfrm>
        </p:spPr>
        <p:txBody>
          <a:bodyPr/>
          <a:lstStyle/>
          <a:p>
            <a:pPr algn="l" defTabSz="914400">
              <a:lnSpc>
                <a:spcPct val="90000"/>
              </a:lnSpc>
              <a:spcBef>
                <a:spcPts val="0"/>
              </a:spcBef>
              <a:buNone/>
            </a:pPr>
            <a:r>
              <a:rPr lang="pt-BR" b="0" i="0" spc="-150" dirty="0" smtClean="0">
                <a:effectLst>
                  <a:outerShdw blurRad="50800" dist="38100" dir="2700000" algn="tl">
                    <a:prstClr val="black">
                      <a:alpha val="40000"/>
                    </a:prstClr>
                  </a:outerShdw>
                </a:effectLst>
                <a:latin typeface="Calibri"/>
                <a:ea typeface="+mn-ea"/>
                <a:cs typeface="Arial"/>
              </a:rPr>
              <a:t>Normas e padronização</a:t>
            </a:r>
            <a:endParaRPr lang="pt-BR" b="0" i="0" spc="-150" dirty="0">
              <a:effectLst>
                <a:outerShdw blurRad="50800" dist="38100" dir="2700000" algn="tl">
                  <a:prstClr val="black">
                    <a:alpha val="40000"/>
                  </a:prstClr>
                </a:outerShdw>
              </a:effectLst>
              <a:latin typeface="Calibri"/>
              <a:ea typeface="+mn-ea"/>
              <a:cs typeface="Arial"/>
            </a:endParaRPr>
          </a:p>
        </p:txBody>
      </p:sp>
      <p:sp>
        <p:nvSpPr>
          <p:cNvPr id="3" name="Espaço Reservado para Texto 2"/>
          <p:cNvSpPr>
            <a:spLocks noGrp="1"/>
          </p:cNvSpPr>
          <p:nvPr>
            <p:ph type="body" sz="quarter" idx="10"/>
          </p:nvPr>
        </p:nvSpPr>
        <p:spPr>
          <a:xfrm>
            <a:off x="381000" y="1411552"/>
            <a:ext cx="8382000" cy="3637919"/>
          </a:xfrm>
        </p:spPr>
        <p:txBody>
          <a:bodyPr/>
          <a:lstStyle/>
          <a:p>
            <a:r>
              <a:rPr lang="pt-BR" dirty="0"/>
              <a:t>É apresentada a seguir uma breve descrição das três normas mais utilizadas em redes estruturadas, segundo os padrões da </a:t>
            </a:r>
            <a:r>
              <a:rPr lang="pt-BR" i="1" dirty="0" err="1"/>
              <a:t>Electronic</a:t>
            </a:r>
            <a:r>
              <a:rPr lang="pt-BR" i="1" dirty="0"/>
              <a:t> Industries </a:t>
            </a:r>
            <a:r>
              <a:rPr lang="pt-BR" i="1" dirty="0" err="1"/>
              <a:t>Association</a:t>
            </a:r>
            <a:r>
              <a:rPr lang="pt-BR" dirty="0"/>
              <a:t> (EIA) e </a:t>
            </a:r>
            <a:r>
              <a:rPr lang="pt-BR" i="1" dirty="0" err="1"/>
              <a:t>Telecomunication</a:t>
            </a:r>
            <a:r>
              <a:rPr lang="pt-BR" i="1" dirty="0"/>
              <a:t> Industries </a:t>
            </a:r>
            <a:r>
              <a:rPr lang="pt-BR" i="1" dirty="0" err="1"/>
              <a:t>Association</a:t>
            </a:r>
            <a:r>
              <a:rPr lang="pt-BR" dirty="0"/>
              <a:t> (TIA</a:t>
            </a:r>
            <a:r>
              <a:rPr lang="pt-BR" dirty="0" smtClean="0"/>
              <a:t>):</a:t>
            </a:r>
          </a:p>
          <a:p>
            <a:pPr lvl="1"/>
            <a:r>
              <a:rPr lang="pt-BR" dirty="0" smtClean="0"/>
              <a:t>ANSI/EIA/TIA-568</a:t>
            </a:r>
          </a:p>
          <a:p>
            <a:pPr lvl="1"/>
            <a:r>
              <a:rPr lang="pt-BR" dirty="0" smtClean="0">
                <a:solidFill>
                  <a:srgbClr val="FFFF00"/>
                </a:solidFill>
              </a:rPr>
              <a:t>ANSI/EIA/TIA-569</a:t>
            </a:r>
          </a:p>
          <a:p>
            <a:pPr lvl="1"/>
            <a:r>
              <a:rPr lang="pt-BR" dirty="0"/>
              <a:t>ANSI/EIA/TIA-570</a:t>
            </a:r>
          </a:p>
        </p:txBody>
      </p:sp>
      <p:sp>
        <p:nvSpPr>
          <p:cNvPr id="4" name="Texto explicativo retangular com cantos arredondados 3"/>
          <p:cNvSpPr/>
          <p:nvPr/>
        </p:nvSpPr>
        <p:spPr bwMode="auto">
          <a:xfrm>
            <a:off x="382991" y="5445224"/>
            <a:ext cx="8655496" cy="1152127"/>
          </a:xfrm>
          <a:prstGeom prst="wedgeRoundRectCallout">
            <a:avLst>
              <a:gd name="adj1" fmla="val -38405"/>
              <a:gd name="adj2" fmla="val -122773"/>
              <a:gd name="adj3"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lvl="0" algn="ctr"/>
            <a:r>
              <a:rPr lang="pt-BR" sz="2400" dirty="0"/>
              <a:t>Especificações de Infraestrutura de Cabeamento Estruturado</a:t>
            </a:r>
          </a:p>
        </p:txBody>
      </p:sp>
    </p:spTree>
    <p:extLst>
      <p:ext uri="{BB962C8B-B14F-4D97-AF65-F5344CB8AC3E}">
        <p14:creationId xmlns:p14="http://schemas.microsoft.com/office/powerpoint/2010/main" val="28986853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664797"/>
          </a:xfrm>
        </p:spPr>
        <p:txBody>
          <a:bodyPr/>
          <a:lstStyle/>
          <a:p>
            <a:pPr algn="l" defTabSz="914400">
              <a:lnSpc>
                <a:spcPct val="90000"/>
              </a:lnSpc>
              <a:spcBef>
                <a:spcPts val="0"/>
              </a:spcBef>
              <a:buNone/>
            </a:pPr>
            <a:r>
              <a:rPr lang="pt-BR" sz="4800" b="0" i="0" spc="-150" dirty="0" smtClean="0">
                <a:effectLst>
                  <a:outerShdw blurRad="50800" dist="38100" dir="2700000" algn="tl">
                    <a:prstClr val="black">
                      <a:alpha val="40000"/>
                    </a:prstClr>
                  </a:outerShdw>
                </a:effectLst>
                <a:latin typeface="Calibri"/>
                <a:ea typeface="+mn-ea"/>
                <a:cs typeface="Arial"/>
              </a:rPr>
              <a:t>Conteúdo</a:t>
            </a:r>
            <a:endParaRPr lang="pt-BR" sz="4800" b="0" i="0" spc="-150" dirty="0">
              <a:effectLst>
                <a:outerShdw blurRad="50800" dist="38100" dir="2700000" algn="tl">
                  <a:prstClr val="black">
                    <a:alpha val="40000"/>
                  </a:prstClr>
                </a:outerShdw>
              </a:effectLst>
              <a:latin typeface="Calibri"/>
              <a:ea typeface="+mn-ea"/>
              <a:cs typeface="Arial"/>
            </a:endParaRPr>
          </a:p>
        </p:txBody>
      </p:sp>
      <p:sp>
        <p:nvSpPr>
          <p:cNvPr id="3" name="Espaço Reservado para Texto 2"/>
          <p:cNvSpPr>
            <a:spLocks noGrp="1"/>
          </p:cNvSpPr>
          <p:nvPr>
            <p:ph type="body" sz="quarter" idx="10"/>
          </p:nvPr>
        </p:nvSpPr>
        <p:spPr>
          <a:xfrm>
            <a:off x="381000" y="1411552"/>
            <a:ext cx="8382000" cy="3385542"/>
          </a:xfrm>
        </p:spPr>
        <p:txBody>
          <a:bodyPr/>
          <a:lstStyle/>
          <a:p>
            <a:pPr marL="393192" indent="-393192" defTabSz="914400">
              <a:spcBef>
                <a:spcPts val="768"/>
              </a:spcBef>
              <a:buClr>
                <a:srgbClr val="FFFFFF"/>
              </a:buClr>
            </a:pPr>
            <a:r>
              <a:rPr lang="pt-BR" dirty="0">
                <a:solidFill>
                  <a:srgbClr val="FFFFFF"/>
                </a:solidFill>
              </a:rPr>
              <a:t>Projetos de rede e padrões</a:t>
            </a:r>
            <a:endParaRPr lang="pt-BR" dirty="0" smtClean="0">
              <a:solidFill>
                <a:srgbClr val="FFFFFF"/>
              </a:solidFill>
            </a:endParaRPr>
          </a:p>
          <a:p>
            <a:pPr marL="910717" lvl="1" indent="-393192" defTabSz="914400">
              <a:spcBef>
                <a:spcPts val="768"/>
              </a:spcBef>
              <a:buClr>
                <a:srgbClr val="FFFFFF"/>
              </a:buClr>
            </a:pPr>
            <a:r>
              <a:rPr lang="pt-BR" dirty="0" smtClean="0">
                <a:solidFill>
                  <a:srgbClr val="FFFFFF"/>
                </a:solidFill>
              </a:rPr>
              <a:t>Cabeamento </a:t>
            </a:r>
            <a:r>
              <a:rPr lang="pt-BR" dirty="0" smtClean="0">
                <a:solidFill>
                  <a:srgbClr val="FFFFFF"/>
                </a:solidFill>
              </a:rPr>
              <a:t>não-estruturado</a:t>
            </a:r>
            <a:endParaRPr lang="pt-BR" dirty="0" smtClean="0">
              <a:solidFill>
                <a:srgbClr val="FFFFFF"/>
              </a:solidFill>
            </a:endParaRPr>
          </a:p>
          <a:p>
            <a:pPr marL="910717" lvl="1" indent="-393192" defTabSz="914400">
              <a:spcBef>
                <a:spcPts val="768"/>
              </a:spcBef>
              <a:buClr>
                <a:srgbClr val="FFFFFF"/>
              </a:buClr>
            </a:pPr>
            <a:r>
              <a:rPr lang="pt-BR" dirty="0" smtClean="0">
                <a:solidFill>
                  <a:srgbClr val="FFFFFF"/>
                </a:solidFill>
              </a:rPr>
              <a:t>Cabeamento genérico</a:t>
            </a:r>
          </a:p>
          <a:p>
            <a:pPr marL="910717" lvl="1" indent="-393192" defTabSz="914400">
              <a:spcBef>
                <a:spcPts val="768"/>
              </a:spcBef>
              <a:buClr>
                <a:srgbClr val="FFFFFF"/>
              </a:buClr>
            </a:pPr>
            <a:r>
              <a:rPr lang="pt-BR" dirty="0" smtClean="0">
                <a:solidFill>
                  <a:srgbClr val="FFFFFF"/>
                </a:solidFill>
              </a:rPr>
              <a:t>Cabeamento total</a:t>
            </a:r>
          </a:p>
          <a:p>
            <a:pPr marL="910717" lvl="1" indent="-393192" defTabSz="914400">
              <a:spcBef>
                <a:spcPts val="768"/>
              </a:spcBef>
              <a:buClr>
                <a:srgbClr val="FFFFFF"/>
              </a:buClr>
            </a:pPr>
            <a:r>
              <a:rPr lang="pt-BR" dirty="0" smtClean="0">
                <a:solidFill>
                  <a:srgbClr val="FFFFFF"/>
                </a:solidFill>
              </a:rPr>
              <a:t>Cabeamento estruturado</a:t>
            </a:r>
          </a:p>
          <a:p>
            <a:pPr marL="910717" lvl="1" indent="-393192" defTabSz="914400">
              <a:spcBef>
                <a:spcPts val="768"/>
              </a:spcBef>
              <a:buClr>
                <a:srgbClr val="FFFFFF"/>
              </a:buClr>
            </a:pPr>
            <a:r>
              <a:rPr lang="pt-BR" dirty="0" smtClean="0">
                <a:solidFill>
                  <a:srgbClr val="FFFFFF"/>
                </a:solidFill>
              </a:rPr>
              <a:t>Normas e padronização</a:t>
            </a:r>
          </a:p>
          <a:p>
            <a:pPr marL="910717" lvl="1" indent="-393192" defTabSz="914400">
              <a:spcBef>
                <a:spcPts val="768"/>
              </a:spcBef>
              <a:buClr>
                <a:srgbClr val="FFFFFF"/>
              </a:buClr>
            </a:pPr>
            <a:r>
              <a:rPr lang="pt-BR" dirty="0" smtClean="0">
                <a:solidFill>
                  <a:srgbClr val="FFFFFF"/>
                </a:solidFill>
              </a:rPr>
              <a:t>Categorias de cabeamento</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664797"/>
          </a:xfrm>
        </p:spPr>
        <p:txBody>
          <a:bodyPr/>
          <a:lstStyle/>
          <a:p>
            <a:pPr algn="l" defTabSz="914400">
              <a:lnSpc>
                <a:spcPct val="90000"/>
              </a:lnSpc>
              <a:spcBef>
                <a:spcPts val="0"/>
              </a:spcBef>
              <a:buNone/>
            </a:pPr>
            <a:r>
              <a:rPr lang="pt-BR" b="0" i="0" spc="-150" dirty="0" smtClean="0">
                <a:effectLst>
                  <a:outerShdw blurRad="50800" dist="38100" dir="2700000" algn="tl">
                    <a:prstClr val="black">
                      <a:alpha val="40000"/>
                    </a:prstClr>
                  </a:outerShdw>
                </a:effectLst>
                <a:latin typeface="Calibri"/>
                <a:ea typeface="+mn-ea"/>
                <a:cs typeface="Arial"/>
              </a:rPr>
              <a:t>Normas e padronização</a:t>
            </a:r>
            <a:endParaRPr lang="pt-BR" b="0" i="0" spc="-150" dirty="0">
              <a:effectLst>
                <a:outerShdw blurRad="50800" dist="38100" dir="2700000" algn="tl">
                  <a:prstClr val="black">
                    <a:alpha val="40000"/>
                  </a:prstClr>
                </a:outerShdw>
              </a:effectLst>
              <a:latin typeface="Calibri"/>
              <a:ea typeface="+mn-ea"/>
              <a:cs typeface="Arial"/>
            </a:endParaRPr>
          </a:p>
        </p:txBody>
      </p:sp>
      <p:sp>
        <p:nvSpPr>
          <p:cNvPr id="3" name="Espaço Reservado para Texto 2"/>
          <p:cNvSpPr>
            <a:spLocks noGrp="1"/>
          </p:cNvSpPr>
          <p:nvPr>
            <p:ph type="body" sz="quarter" idx="10"/>
          </p:nvPr>
        </p:nvSpPr>
        <p:spPr>
          <a:xfrm>
            <a:off x="381000" y="1411552"/>
            <a:ext cx="8382000" cy="3637919"/>
          </a:xfrm>
        </p:spPr>
        <p:txBody>
          <a:bodyPr/>
          <a:lstStyle/>
          <a:p>
            <a:r>
              <a:rPr lang="pt-BR" dirty="0"/>
              <a:t>É apresentada a seguir uma breve descrição das três normas mais utilizadas em redes estruturadas, segundo os padrões da </a:t>
            </a:r>
            <a:r>
              <a:rPr lang="pt-BR" i="1" dirty="0" err="1"/>
              <a:t>Electronic</a:t>
            </a:r>
            <a:r>
              <a:rPr lang="pt-BR" i="1" dirty="0"/>
              <a:t> Industries </a:t>
            </a:r>
            <a:r>
              <a:rPr lang="pt-BR" i="1" dirty="0" err="1"/>
              <a:t>Association</a:t>
            </a:r>
            <a:r>
              <a:rPr lang="pt-BR" dirty="0"/>
              <a:t> (EIA) e </a:t>
            </a:r>
            <a:r>
              <a:rPr lang="pt-BR" i="1" dirty="0" err="1"/>
              <a:t>Telecomunication</a:t>
            </a:r>
            <a:r>
              <a:rPr lang="pt-BR" i="1" dirty="0"/>
              <a:t> Industries </a:t>
            </a:r>
            <a:r>
              <a:rPr lang="pt-BR" i="1" dirty="0" err="1"/>
              <a:t>Association</a:t>
            </a:r>
            <a:r>
              <a:rPr lang="pt-BR" dirty="0"/>
              <a:t> (TIA</a:t>
            </a:r>
            <a:r>
              <a:rPr lang="pt-BR" dirty="0" smtClean="0"/>
              <a:t>):</a:t>
            </a:r>
          </a:p>
          <a:p>
            <a:pPr lvl="1"/>
            <a:r>
              <a:rPr lang="pt-BR" dirty="0" smtClean="0"/>
              <a:t>ANSI/EIA/TIA-568</a:t>
            </a:r>
          </a:p>
          <a:p>
            <a:pPr lvl="1"/>
            <a:r>
              <a:rPr lang="pt-BR" dirty="0" smtClean="0"/>
              <a:t>ANSI/EIA/TIA-569</a:t>
            </a:r>
          </a:p>
          <a:p>
            <a:pPr lvl="1"/>
            <a:r>
              <a:rPr lang="pt-BR" dirty="0">
                <a:solidFill>
                  <a:srgbClr val="FFFF00"/>
                </a:solidFill>
              </a:rPr>
              <a:t>ANSI/EIA/TIA-570</a:t>
            </a:r>
          </a:p>
        </p:txBody>
      </p:sp>
      <p:sp>
        <p:nvSpPr>
          <p:cNvPr id="4" name="Texto explicativo retangular com cantos arredondados 3"/>
          <p:cNvSpPr/>
          <p:nvPr/>
        </p:nvSpPr>
        <p:spPr bwMode="auto">
          <a:xfrm>
            <a:off x="382991" y="5445224"/>
            <a:ext cx="8655496" cy="1152127"/>
          </a:xfrm>
          <a:prstGeom prst="wedgeRoundRectCallout">
            <a:avLst>
              <a:gd name="adj1" fmla="val -37565"/>
              <a:gd name="adj2" fmla="val -83090"/>
              <a:gd name="adj3"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lvl="0" algn="ctr"/>
            <a:r>
              <a:rPr lang="pt-BR" sz="2400" dirty="0"/>
              <a:t>Padrão para cabeamento de telecomunicações para residências e pequenos edifícios comerciais</a:t>
            </a:r>
          </a:p>
        </p:txBody>
      </p:sp>
    </p:spTree>
    <p:extLst>
      <p:ext uri="{BB962C8B-B14F-4D97-AF65-F5344CB8AC3E}">
        <p14:creationId xmlns:p14="http://schemas.microsoft.com/office/powerpoint/2010/main" val="31647534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664797"/>
          </a:xfrm>
        </p:spPr>
        <p:txBody>
          <a:bodyPr/>
          <a:lstStyle/>
          <a:p>
            <a:pPr algn="l" defTabSz="914400">
              <a:lnSpc>
                <a:spcPct val="90000"/>
              </a:lnSpc>
              <a:spcBef>
                <a:spcPts val="0"/>
              </a:spcBef>
              <a:buNone/>
            </a:pPr>
            <a:r>
              <a:rPr lang="pt-BR" b="0" i="0" spc="-150" dirty="0" smtClean="0">
                <a:effectLst>
                  <a:outerShdw blurRad="50800" dist="38100" dir="2700000" algn="tl">
                    <a:prstClr val="black">
                      <a:alpha val="40000"/>
                    </a:prstClr>
                  </a:outerShdw>
                </a:effectLst>
                <a:latin typeface="Calibri"/>
                <a:ea typeface="+mn-ea"/>
                <a:cs typeface="Arial"/>
              </a:rPr>
              <a:t>Normas e padronização</a:t>
            </a:r>
            <a:endParaRPr lang="pt-BR" b="0" i="0" spc="-150" dirty="0">
              <a:effectLst>
                <a:outerShdw blurRad="50800" dist="38100" dir="2700000" algn="tl">
                  <a:prstClr val="black">
                    <a:alpha val="40000"/>
                  </a:prstClr>
                </a:outerShdw>
              </a:effectLst>
              <a:latin typeface="Calibri"/>
              <a:ea typeface="+mn-ea"/>
              <a:cs typeface="Arial"/>
            </a:endParaRPr>
          </a:p>
        </p:txBody>
      </p:sp>
      <p:sp>
        <p:nvSpPr>
          <p:cNvPr id="3" name="Espaço Reservado para Texto 2"/>
          <p:cNvSpPr>
            <a:spLocks noGrp="1"/>
          </p:cNvSpPr>
          <p:nvPr>
            <p:ph type="body" sz="quarter" idx="10"/>
          </p:nvPr>
        </p:nvSpPr>
        <p:spPr>
          <a:xfrm>
            <a:off x="381000" y="1411552"/>
            <a:ext cx="8382000" cy="4789003"/>
          </a:xfrm>
        </p:spPr>
        <p:txBody>
          <a:bodyPr/>
          <a:lstStyle/>
          <a:p>
            <a:pPr algn="just"/>
            <a:r>
              <a:rPr lang="pt-BR" dirty="0"/>
              <a:t>Em 2001 foi emitido o </a:t>
            </a:r>
            <a:r>
              <a:rPr lang="pt-BR" dirty="0" smtClean="0"/>
              <a:t>ANSI/EIA/TIA-568-B</a:t>
            </a:r>
            <a:r>
              <a:rPr lang="pt-BR" dirty="0"/>
              <a:t>, que substituiu a norma </a:t>
            </a:r>
            <a:r>
              <a:rPr lang="pt-BR" dirty="0" smtClean="0"/>
              <a:t>ANSI/EIA/TIA-568-A.</a:t>
            </a:r>
          </a:p>
          <a:p>
            <a:pPr algn="just"/>
            <a:r>
              <a:rPr lang="pt-BR" dirty="0" smtClean="0"/>
              <a:t>O </a:t>
            </a:r>
            <a:r>
              <a:rPr lang="pt-BR" dirty="0"/>
              <a:t>novo documento foi dividido em três normas: </a:t>
            </a:r>
          </a:p>
          <a:p>
            <a:pPr lvl="1" algn="just"/>
            <a:r>
              <a:rPr lang="pt-BR" dirty="0"/>
              <a:t>EIA/TIA-568-B.1 - Requerimentos Gerais para projeto de Cabeamento;</a:t>
            </a:r>
          </a:p>
          <a:p>
            <a:pPr lvl="1" algn="just"/>
            <a:r>
              <a:rPr lang="pt-BR" dirty="0"/>
              <a:t>EIA/TIA-568-B.2 - Padrões e especificações para redes e componentes utilizando cabeamento metálico;</a:t>
            </a:r>
          </a:p>
          <a:p>
            <a:pPr lvl="1" algn="just"/>
            <a:r>
              <a:rPr lang="pt-BR" dirty="0"/>
              <a:t>EIA/TIA-568-B.3 - Padrões e especificações para redes e componentes utilizando cabeamento óptico. </a:t>
            </a:r>
          </a:p>
        </p:txBody>
      </p:sp>
    </p:spTree>
    <p:extLst>
      <p:ext uri="{BB962C8B-B14F-4D97-AF65-F5344CB8AC3E}">
        <p14:creationId xmlns:p14="http://schemas.microsoft.com/office/powerpoint/2010/main" val="178432768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664797"/>
          </a:xfrm>
        </p:spPr>
        <p:txBody>
          <a:bodyPr/>
          <a:lstStyle/>
          <a:p>
            <a:pPr algn="l" defTabSz="914400">
              <a:lnSpc>
                <a:spcPct val="90000"/>
              </a:lnSpc>
              <a:spcBef>
                <a:spcPts val="0"/>
              </a:spcBef>
              <a:buNone/>
            </a:pPr>
            <a:r>
              <a:rPr lang="pt-BR" b="0" i="0" spc="-150" dirty="0" smtClean="0">
                <a:effectLst>
                  <a:outerShdw blurRad="50800" dist="38100" dir="2700000" algn="tl">
                    <a:prstClr val="black">
                      <a:alpha val="40000"/>
                    </a:prstClr>
                  </a:outerShdw>
                </a:effectLst>
                <a:latin typeface="Calibri"/>
                <a:ea typeface="+mn-ea"/>
                <a:cs typeface="Arial"/>
              </a:rPr>
              <a:t>Normas e padronização no Brasil</a:t>
            </a:r>
            <a:endParaRPr lang="pt-BR" b="0" i="0" spc="-150" dirty="0">
              <a:effectLst>
                <a:outerShdw blurRad="50800" dist="38100" dir="2700000" algn="tl">
                  <a:prstClr val="black">
                    <a:alpha val="40000"/>
                  </a:prstClr>
                </a:outerShdw>
              </a:effectLst>
              <a:latin typeface="Calibri"/>
              <a:ea typeface="+mn-ea"/>
              <a:cs typeface="Arial"/>
            </a:endParaRPr>
          </a:p>
        </p:txBody>
      </p:sp>
      <p:sp>
        <p:nvSpPr>
          <p:cNvPr id="3" name="Espaço Reservado para Texto 2"/>
          <p:cNvSpPr>
            <a:spLocks noGrp="1"/>
          </p:cNvSpPr>
          <p:nvPr>
            <p:ph type="body" sz="quarter" idx="10"/>
          </p:nvPr>
        </p:nvSpPr>
        <p:spPr>
          <a:xfrm>
            <a:off x="381000" y="1411552"/>
            <a:ext cx="8382000" cy="3545586"/>
          </a:xfrm>
        </p:spPr>
        <p:txBody>
          <a:bodyPr/>
          <a:lstStyle/>
          <a:p>
            <a:pPr algn="just"/>
            <a:r>
              <a:rPr lang="pt-BR" dirty="0"/>
              <a:t>No Brasil, a normas mais conhecidas para cabeamento estruturado são a norma ANSI/EIA/TIA-568, que especifica sistemas de cabeamento estruturado para edifícios comerciais e a NBR 14565, norma brasileira que traz os procedimentos básicos para a elaboração de projetos de cabeamento estruturado em redes de telecomunicações</a:t>
            </a:r>
            <a:endParaRPr lang="pt-BR" dirty="0">
              <a:solidFill>
                <a:srgbClr val="FFFF00"/>
              </a:solidFill>
            </a:endParaRPr>
          </a:p>
        </p:txBody>
      </p:sp>
    </p:spTree>
    <p:extLst>
      <p:ext uri="{BB962C8B-B14F-4D97-AF65-F5344CB8AC3E}">
        <p14:creationId xmlns:p14="http://schemas.microsoft.com/office/powerpoint/2010/main" val="112109970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664797"/>
          </a:xfrm>
        </p:spPr>
        <p:txBody>
          <a:bodyPr/>
          <a:lstStyle/>
          <a:p>
            <a:pPr defTabSz="914400">
              <a:spcBef>
                <a:spcPts val="0"/>
              </a:spcBef>
            </a:pPr>
            <a:r>
              <a:rPr lang="pt-BR" dirty="0">
                <a:effectLst>
                  <a:outerShdw blurRad="50800" dist="38100" dir="2700000" algn="tl">
                    <a:prstClr val="black">
                      <a:alpha val="40000"/>
                    </a:prstClr>
                  </a:outerShdw>
                </a:effectLst>
                <a:cs typeface="Arial"/>
              </a:rPr>
              <a:t>Normas e padronização no Brasil</a:t>
            </a:r>
            <a:endParaRPr lang="pt-BR" b="0" i="0" spc="-150" dirty="0">
              <a:effectLst>
                <a:outerShdw blurRad="50800" dist="38100" dir="2700000" algn="tl">
                  <a:prstClr val="black">
                    <a:alpha val="40000"/>
                  </a:prstClr>
                </a:outerShdw>
              </a:effectLst>
              <a:latin typeface="Calibri"/>
              <a:ea typeface="+mn-ea"/>
              <a:cs typeface="Arial"/>
            </a:endParaRPr>
          </a:p>
        </p:txBody>
      </p:sp>
      <p:sp>
        <p:nvSpPr>
          <p:cNvPr id="3" name="Espaço Reservado para Texto 2"/>
          <p:cNvSpPr>
            <a:spLocks noGrp="1"/>
          </p:cNvSpPr>
          <p:nvPr>
            <p:ph type="body" sz="quarter" idx="10"/>
          </p:nvPr>
        </p:nvSpPr>
        <p:spPr>
          <a:xfrm>
            <a:off x="381000" y="1411552"/>
            <a:ext cx="8382000" cy="2314480"/>
          </a:xfrm>
        </p:spPr>
        <p:txBody>
          <a:bodyPr/>
          <a:lstStyle/>
          <a:p>
            <a:pPr algn="just"/>
            <a:r>
              <a:rPr lang="pt-BR" dirty="0"/>
              <a:t>Em agosto de 2000 foi publicada pela ABNT </a:t>
            </a:r>
            <a:r>
              <a:rPr lang="pt-BR" dirty="0" smtClean="0"/>
              <a:t>a </a:t>
            </a:r>
            <a:r>
              <a:rPr lang="pt-BR" dirty="0"/>
              <a:t>norma NBR-14565 - Procedimento básico para elaboração de projetos de cabeamento de telecomunicações para rede interna </a:t>
            </a:r>
            <a:r>
              <a:rPr lang="pt-BR" dirty="0" smtClean="0"/>
              <a:t>estruturada</a:t>
            </a:r>
            <a:endParaRPr lang="pt-BR" dirty="0">
              <a:solidFill>
                <a:srgbClr val="FFFF00"/>
              </a:solidFill>
            </a:endParaRPr>
          </a:p>
          <a:p>
            <a:pPr algn="just"/>
            <a:endParaRPr lang="pt-BR" dirty="0" smtClean="0"/>
          </a:p>
        </p:txBody>
      </p:sp>
    </p:spTree>
    <p:extLst>
      <p:ext uri="{BB962C8B-B14F-4D97-AF65-F5344CB8AC3E}">
        <p14:creationId xmlns:p14="http://schemas.microsoft.com/office/powerpoint/2010/main" val="184977377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664797"/>
          </a:xfrm>
        </p:spPr>
        <p:txBody>
          <a:bodyPr/>
          <a:lstStyle/>
          <a:p>
            <a:pPr defTabSz="914400">
              <a:spcBef>
                <a:spcPts val="0"/>
              </a:spcBef>
            </a:pPr>
            <a:r>
              <a:rPr lang="pt-BR" dirty="0">
                <a:effectLst>
                  <a:outerShdw blurRad="50800" dist="38100" dir="2700000" algn="tl">
                    <a:prstClr val="black">
                      <a:alpha val="40000"/>
                    </a:prstClr>
                  </a:outerShdw>
                </a:effectLst>
                <a:cs typeface="Arial"/>
              </a:rPr>
              <a:t>Normas e padronização no Brasil</a:t>
            </a:r>
            <a:endParaRPr lang="pt-BR" b="0" i="0" spc="-150" dirty="0">
              <a:effectLst>
                <a:outerShdw blurRad="50800" dist="38100" dir="2700000" algn="tl">
                  <a:prstClr val="black">
                    <a:alpha val="40000"/>
                  </a:prstClr>
                </a:outerShdw>
              </a:effectLst>
              <a:latin typeface="Calibri"/>
              <a:ea typeface="+mn-ea"/>
              <a:cs typeface="Arial"/>
            </a:endParaRPr>
          </a:p>
        </p:txBody>
      </p:sp>
      <p:sp>
        <p:nvSpPr>
          <p:cNvPr id="3" name="Espaço Reservado para Texto 2"/>
          <p:cNvSpPr>
            <a:spLocks noGrp="1"/>
          </p:cNvSpPr>
          <p:nvPr>
            <p:ph type="body" sz="quarter" idx="10"/>
          </p:nvPr>
        </p:nvSpPr>
        <p:spPr>
          <a:xfrm>
            <a:off x="381000" y="1411552"/>
            <a:ext cx="8382000" cy="3730252"/>
          </a:xfrm>
        </p:spPr>
        <p:txBody>
          <a:bodyPr/>
          <a:lstStyle/>
          <a:p>
            <a:pPr algn="just"/>
            <a:r>
              <a:rPr lang="pt-BR" dirty="0"/>
              <a:t>A estrutura básica proposta pela NBR 14565 </a:t>
            </a:r>
            <a:r>
              <a:rPr lang="pt-BR" dirty="0" smtClean="0"/>
              <a:t>define </a:t>
            </a:r>
            <a:r>
              <a:rPr lang="pt-BR" dirty="0"/>
              <a:t>os seguintes </a:t>
            </a:r>
            <a:r>
              <a:rPr lang="pt-BR" dirty="0" smtClean="0"/>
              <a:t>pontos:</a:t>
            </a:r>
          </a:p>
          <a:p>
            <a:pPr lvl="1" algn="just"/>
            <a:r>
              <a:rPr lang="pt-BR" dirty="0"/>
              <a:t>Área de Trabalho (ATR</a:t>
            </a:r>
            <a:r>
              <a:rPr lang="pt-BR" dirty="0" smtClean="0"/>
              <a:t>)</a:t>
            </a:r>
            <a:endParaRPr lang="pt-BR" dirty="0"/>
          </a:p>
          <a:p>
            <a:pPr lvl="1" algn="just"/>
            <a:r>
              <a:rPr lang="pt-BR" dirty="0"/>
              <a:t>Armário de Telecomunicações (AT</a:t>
            </a:r>
            <a:r>
              <a:rPr lang="pt-BR" dirty="0" smtClean="0"/>
              <a:t>)</a:t>
            </a:r>
            <a:endParaRPr lang="pt-BR" dirty="0"/>
          </a:p>
          <a:p>
            <a:pPr lvl="1" algn="just"/>
            <a:r>
              <a:rPr lang="pt-BR" dirty="0"/>
              <a:t>Distribuidor Intermediário (DI</a:t>
            </a:r>
            <a:r>
              <a:rPr lang="pt-BR" dirty="0" smtClean="0"/>
              <a:t>)</a:t>
            </a:r>
            <a:endParaRPr lang="pt-BR" dirty="0"/>
          </a:p>
          <a:p>
            <a:pPr lvl="1" algn="just"/>
            <a:r>
              <a:rPr lang="pt-BR" dirty="0"/>
              <a:t>Distribuidor Secundário (DS</a:t>
            </a:r>
            <a:r>
              <a:rPr lang="pt-BR" dirty="0" smtClean="0"/>
              <a:t>)</a:t>
            </a:r>
            <a:endParaRPr lang="pt-BR" dirty="0"/>
          </a:p>
          <a:p>
            <a:pPr lvl="1" algn="just"/>
            <a:r>
              <a:rPr lang="pt-BR" dirty="0"/>
              <a:t>Sala de Equipamentos (SEQ</a:t>
            </a:r>
            <a:r>
              <a:rPr lang="pt-BR" dirty="0" smtClean="0"/>
              <a:t>)</a:t>
            </a:r>
            <a:endParaRPr lang="pt-BR" dirty="0"/>
          </a:p>
          <a:p>
            <a:pPr lvl="1" algn="just"/>
            <a:r>
              <a:rPr lang="pt-BR" dirty="0"/>
              <a:t>Ponto de Consolidação de Cabos (PCC</a:t>
            </a:r>
            <a:r>
              <a:rPr lang="pt-BR" dirty="0" smtClean="0"/>
              <a:t>)</a:t>
            </a:r>
          </a:p>
        </p:txBody>
      </p:sp>
    </p:spTree>
    <p:extLst>
      <p:ext uri="{BB962C8B-B14F-4D97-AF65-F5344CB8AC3E}">
        <p14:creationId xmlns:p14="http://schemas.microsoft.com/office/powerpoint/2010/main" val="264178209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664797"/>
          </a:xfrm>
        </p:spPr>
        <p:txBody>
          <a:bodyPr/>
          <a:lstStyle/>
          <a:p>
            <a:pPr defTabSz="914400">
              <a:spcBef>
                <a:spcPts val="0"/>
              </a:spcBef>
            </a:pPr>
            <a:r>
              <a:rPr lang="pt-BR" dirty="0">
                <a:effectLst>
                  <a:outerShdw blurRad="50800" dist="38100" dir="2700000" algn="tl">
                    <a:prstClr val="black">
                      <a:alpha val="40000"/>
                    </a:prstClr>
                  </a:outerShdw>
                </a:effectLst>
                <a:cs typeface="Arial"/>
              </a:rPr>
              <a:t>Normas e padronização no Brasil</a:t>
            </a:r>
            <a:endParaRPr lang="pt-BR" b="0" i="0" spc="-150" dirty="0">
              <a:effectLst>
                <a:outerShdw blurRad="50800" dist="38100" dir="2700000" algn="tl">
                  <a:prstClr val="black">
                    <a:alpha val="40000"/>
                  </a:prstClr>
                </a:outerShdw>
              </a:effectLst>
              <a:latin typeface="Calibri"/>
              <a:ea typeface="+mn-ea"/>
              <a:cs typeface="Arial"/>
            </a:endParaRPr>
          </a:p>
        </p:txBody>
      </p:sp>
      <p:sp>
        <p:nvSpPr>
          <p:cNvPr id="3" name="Espaço Reservado para Texto 2"/>
          <p:cNvSpPr>
            <a:spLocks noGrp="1"/>
          </p:cNvSpPr>
          <p:nvPr>
            <p:ph type="body" sz="quarter" idx="10"/>
          </p:nvPr>
        </p:nvSpPr>
        <p:spPr>
          <a:xfrm>
            <a:off x="381000" y="1411552"/>
            <a:ext cx="8382000" cy="3730252"/>
          </a:xfrm>
        </p:spPr>
        <p:txBody>
          <a:bodyPr/>
          <a:lstStyle/>
          <a:p>
            <a:pPr algn="just"/>
            <a:r>
              <a:rPr lang="pt-BR" dirty="0"/>
              <a:t>A estrutura básica proposta pela NBR 14565 </a:t>
            </a:r>
            <a:r>
              <a:rPr lang="pt-BR" dirty="0" smtClean="0"/>
              <a:t>define </a:t>
            </a:r>
            <a:r>
              <a:rPr lang="pt-BR" dirty="0"/>
              <a:t>os seguintes </a:t>
            </a:r>
            <a:r>
              <a:rPr lang="pt-BR" dirty="0" smtClean="0"/>
              <a:t>pontos:</a:t>
            </a:r>
          </a:p>
          <a:p>
            <a:pPr lvl="1" algn="just"/>
            <a:r>
              <a:rPr lang="pt-BR" dirty="0">
                <a:solidFill>
                  <a:srgbClr val="FFFF00"/>
                </a:solidFill>
              </a:rPr>
              <a:t>Área de Trabalho (ATR</a:t>
            </a:r>
            <a:r>
              <a:rPr lang="pt-BR" dirty="0" smtClean="0">
                <a:solidFill>
                  <a:srgbClr val="FFFF00"/>
                </a:solidFill>
              </a:rPr>
              <a:t>)</a:t>
            </a:r>
            <a:endParaRPr lang="pt-BR" dirty="0">
              <a:solidFill>
                <a:srgbClr val="FFFF00"/>
              </a:solidFill>
            </a:endParaRPr>
          </a:p>
          <a:p>
            <a:pPr lvl="1" algn="just"/>
            <a:r>
              <a:rPr lang="pt-BR" dirty="0"/>
              <a:t>Armário de Telecomunicações (AT</a:t>
            </a:r>
            <a:r>
              <a:rPr lang="pt-BR" dirty="0" smtClean="0"/>
              <a:t>)</a:t>
            </a:r>
            <a:endParaRPr lang="pt-BR" dirty="0"/>
          </a:p>
          <a:p>
            <a:pPr lvl="1" algn="just"/>
            <a:r>
              <a:rPr lang="pt-BR" dirty="0"/>
              <a:t>Distribuidor Intermediário (DI</a:t>
            </a:r>
            <a:r>
              <a:rPr lang="pt-BR" dirty="0" smtClean="0"/>
              <a:t>)</a:t>
            </a:r>
            <a:endParaRPr lang="pt-BR" dirty="0"/>
          </a:p>
          <a:p>
            <a:pPr lvl="1" algn="just"/>
            <a:r>
              <a:rPr lang="pt-BR" dirty="0"/>
              <a:t>Distribuidor Secundário (DS</a:t>
            </a:r>
            <a:r>
              <a:rPr lang="pt-BR" dirty="0" smtClean="0"/>
              <a:t>)</a:t>
            </a:r>
            <a:endParaRPr lang="pt-BR" dirty="0"/>
          </a:p>
          <a:p>
            <a:pPr lvl="1" algn="just"/>
            <a:r>
              <a:rPr lang="pt-BR" dirty="0"/>
              <a:t>Sala de Equipamentos (SEQ</a:t>
            </a:r>
            <a:r>
              <a:rPr lang="pt-BR" dirty="0" smtClean="0"/>
              <a:t>)</a:t>
            </a:r>
            <a:endParaRPr lang="pt-BR" dirty="0"/>
          </a:p>
          <a:p>
            <a:pPr lvl="1" algn="just"/>
            <a:r>
              <a:rPr lang="pt-BR" dirty="0"/>
              <a:t>Ponto de Consolidação de Cabos (PCC</a:t>
            </a:r>
            <a:r>
              <a:rPr lang="pt-BR" dirty="0" smtClean="0"/>
              <a:t>)</a:t>
            </a:r>
          </a:p>
        </p:txBody>
      </p:sp>
      <p:sp>
        <p:nvSpPr>
          <p:cNvPr id="4" name="Texto explicativo retangular com cantos arredondados 3"/>
          <p:cNvSpPr/>
          <p:nvPr/>
        </p:nvSpPr>
        <p:spPr bwMode="auto">
          <a:xfrm>
            <a:off x="4427984" y="3140968"/>
            <a:ext cx="4178455" cy="2664296"/>
          </a:xfrm>
          <a:prstGeom prst="wedgeRoundRectCallout">
            <a:avLst>
              <a:gd name="adj1" fmla="val -44108"/>
              <a:gd name="adj2" fmla="val -63360"/>
              <a:gd name="adj3"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lvl="0" algn="ctr"/>
            <a:r>
              <a:rPr lang="pt-BR" sz="2400" dirty="0"/>
              <a:t>Área interna de uma edificação que possui pontos de telecomunicações e energia elétrica onde estão conectados os equipamentos dos usuários</a:t>
            </a:r>
          </a:p>
        </p:txBody>
      </p:sp>
    </p:spTree>
    <p:extLst>
      <p:ext uri="{BB962C8B-B14F-4D97-AF65-F5344CB8AC3E}">
        <p14:creationId xmlns:p14="http://schemas.microsoft.com/office/powerpoint/2010/main" val="32994141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664797"/>
          </a:xfrm>
        </p:spPr>
        <p:txBody>
          <a:bodyPr/>
          <a:lstStyle/>
          <a:p>
            <a:pPr defTabSz="914400">
              <a:spcBef>
                <a:spcPts val="0"/>
              </a:spcBef>
            </a:pPr>
            <a:r>
              <a:rPr lang="pt-BR" dirty="0">
                <a:effectLst>
                  <a:outerShdw blurRad="50800" dist="38100" dir="2700000" algn="tl">
                    <a:prstClr val="black">
                      <a:alpha val="40000"/>
                    </a:prstClr>
                  </a:outerShdw>
                </a:effectLst>
                <a:cs typeface="Arial"/>
              </a:rPr>
              <a:t>Normas e padronização no Brasil</a:t>
            </a:r>
            <a:endParaRPr lang="pt-BR" b="0" i="0" spc="-150" dirty="0">
              <a:effectLst>
                <a:outerShdw blurRad="50800" dist="38100" dir="2700000" algn="tl">
                  <a:prstClr val="black">
                    <a:alpha val="40000"/>
                  </a:prstClr>
                </a:outerShdw>
              </a:effectLst>
              <a:latin typeface="Calibri"/>
              <a:ea typeface="+mn-ea"/>
              <a:cs typeface="Arial"/>
            </a:endParaRPr>
          </a:p>
        </p:txBody>
      </p:sp>
      <p:sp>
        <p:nvSpPr>
          <p:cNvPr id="3" name="Espaço Reservado para Texto 2"/>
          <p:cNvSpPr>
            <a:spLocks noGrp="1"/>
          </p:cNvSpPr>
          <p:nvPr>
            <p:ph type="body" sz="quarter" idx="10"/>
          </p:nvPr>
        </p:nvSpPr>
        <p:spPr>
          <a:xfrm>
            <a:off x="381000" y="1411552"/>
            <a:ext cx="8382000" cy="3730252"/>
          </a:xfrm>
        </p:spPr>
        <p:txBody>
          <a:bodyPr/>
          <a:lstStyle/>
          <a:p>
            <a:pPr algn="just"/>
            <a:r>
              <a:rPr lang="pt-BR" dirty="0"/>
              <a:t>A estrutura básica proposta pela NBR 14565 </a:t>
            </a:r>
            <a:r>
              <a:rPr lang="pt-BR" dirty="0" smtClean="0"/>
              <a:t>define </a:t>
            </a:r>
            <a:r>
              <a:rPr lang="pt-BR" dirty="0"/>
              <a:t>os seguintes </a:t>
            </a:r>
            <a:r>
              <a:rPr lang="pt-BR" dirty="0" smtClean="0"/>
              <a:t>pontos:</a:t>
            </a:r>
          </a:p>
          <a:p>
            <a:pPr lvl="1" algn="just"/>
            <a:r>
              <a:rPr lang="pt-BR" dirty="0"/>
              <a:t>Área de Trabalho (ATR</a:t>
            </a:r>
            <a:r>
              <a:rPr lang="pt-BR" dirty="0" smtClean="0"/>
              <a:t>)</a:t>
            </a:r>
            <a:endParaRPr lang="pt-BR" dirty="0"/>
          </a:p>
          <a:p>
            <a:pPr lvl="1" algn="just"/>
            <a:r>
              <a:rPr lang="pt-BR" dirty="0">
                <a:solidFill>
                  <a:srgbClr val="FFFF00"/>
                </a:solidFill>
              </a:rPr>
              <a:t>Armário de Telecomunicações (AT</a:t>
            </a:r>
            <a:r>
              <a:rPr lang="pt-BR" dirty="0" smtClean="0">
                <a:solidFill>
                  <a:srgbClr val="FFFF00"/>
                </a:solidFill>
              </a:rPr>
              <a:t>)</a:t>
            </a:r>
            <a:endParaRPr lang="pt-BR" dirty="0">
              <a:solidFill>
                <a:srgbClr val="FFFF00"/>
              </a:solidFill>
            </a:endParaRPr>
          </a:p>
          <a:p>
            <a:pPr lvl="1" algn="just"/>
            <a:r>
              <a:rPr lang="pt-BR" dirty="0"/>
              <a:t>Distribuidor Intermediário (DI</a:t>
            </a:r>
            <a:r>
              <a:rPr lang="pt-BR" dirty="0" smtClean="0"/>
              <a:t>)</a:t>
            </a:r>
            <a:endParaRPr lang="pt-BR" dirty="0"/>
          </a:p>
          <a:p>
            <a:pPr lvl="1" algn="just"/>
            <a:r>
              <a:rPr lang="pt-BR" dirty="0"/>
              <a:t>Distribuidor Secundário (DS</a:t>
            </a:r>
            <a:r>
              <a:rPr lang="pt-BR" dirty="0" smtClean="0"/>
              <a:t>)</a:t>
            </a:r>
            <a:endParaRPr lang="pt-BR" dirty="0"/>
          </a:p>
          <a:p>
            <a:pPr lvl="1" algn="just"/>
            <a:r>
              <a:rPr lang="pt-BR" dirty="0"/>
              <a:t>Sala de Equipamentos (SEQ</a:t>
            </a:r>
            <a:r>
              <a:rPr lang="pt-BR" dirty="0" smtClean="0"/>
              <a:t>)</a:t>
            </a:r>
            <a:endParaRPr lang="pt-BR" dirty="0"/>
          </a:p>
          <a:p>
            <a:pPr lvl="1" algn="just"/>
            <a:r>
              <a:rPr lang="pt-BR" dirty="0"/>
              <a:t>Ponto de Consolidação de Cabos (PCC</a:t>
            </a:r>
            <a:r>
              <a:rPr lang="pt-BR" dirty="0" smtClean="0"/>
              <a:t>)</a:t>
            </a:r>
          </a:p>
        </p:txBody>
      </p:sp>
      <p:sp>
        <p:nvSpPr>
          <p:cNvPr id="4" name="Texto explicativo retangular com cantos arredondados 3"/>
          <p:cNvSpPr/>
          <p:nvPr/>
        </p:nvSpPr>
        <p:spPr bwMode="auto">
          <a:xfrm>
            <a:off x="4499992" y="3573016"/>
            <a:ext cx="4178455" cy="2664296"/>
          </a:xfrm>
          <a:prstGeom prst="wedgeRoundRectCallout">
            <a:avLst>
              <a:gd name="adj1" fmla="val -44108"/>
              <a:gd name="adj2" fmla="val -63360"/>
              <a:gd name="adj3"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lvl="0" algn="ctr"/>
            <a:r>
              <a:rPr lang="pt-BR" sz="2400" dirty="0"/>
              <a:t>É o espaço destinado à transição entre o caminho primário e o secundário, com conexão cruzada, podendo abrigar equipamento ativo</a:t>
            </a:r>
          </a:p>
        </p:txBody>
      </p:sp>
    </p:spTree>
    <p:extLst>
      <p:ext uri="{BB962C8B-B14F-4D97-AF65-F5344CB8AC3E}">
        <p14:creationId xmlns:p14="http://schemas.microsoft.com/office/powerpoint/2010/main" val="21967586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664797"/>
          </a:xfrm>
        </p:spPr>
        <p:txBody>
          <a:bodyPr/>
          <a:lstStyle/>
          <a:p>
            <a:pPr defTabSz="914400">
              <a:spcBef>
                <a:spcPts val="0"/>
              </a:spcBef>
            </a:pPr>
            <a:r>
              <a:rPr lang="pt-BR" dirty="0">
                <a:effectLst>
                  <a:outerShdw blurRad="50800" dist="38100" dir="2700000" algn="tl">
                    <a:prstClr val="black">
                      <a:alpha val="40000"/>
                    </a:prstClr>
                  </a:outerShdw>
                </a:effectLst>
                <a:cs typeface="Arial"/>
              </a:rPr>
              <a:t>Normas e padronização no Brasil</a:t>
            </a:r>
            <a:endParaRPr lang="pt-BR" b="0" i="0" spc="-150" dirty="0">
              <a:effectLst>
                <a:outerShdw blurRad="50800" dist="38100" dir="2700000" algn="tl">
                  <a:prstClr val="black">
                    <a:alpha val="40000"/>
                  </a:prstClr>
                </a:outerShdw>
              </a:effectLst>
              <a:latin typeface="Calibri"/>
              <a:ea typeface="+mn-ea"/>
              <a:cs typeface="Arial"/>
            </a:endParaRPr>
          </a:p>
        </p:txBody>
      </p:sp>
      <p:sp>
        <p:nvSpPr>
          <p:cNvPr id="3" name="Espaço Reservado para Texto 2"/>
          <p:cNvSpPr>
            <a:spLocks noGrp="1"/>
          </p:cNvSpPr>
          <p:nvPr>
            <p:ph type="body" sz="quarter" idx="10"/>
          </p:nvPr>
        </p:nvSpPr>
        <p:spPr>
          <a:xfrm>
            <a:off x="381000" y="1411552"/>
            <a:ext cx="8382000" cy="3730252"/>
          </a:xfrm>
        </p:spPr>
        <p:txBody>
          <a:bodyPr/>
          <a:lstStyle/>
          <a:p>
            <a:pPr algn="just"/>
            <a:r>
              <a:rPr lang="pt-BR" dirty="0"/>
              <a:t>A estrutura básica proposta pela NBR 14565 </a:t>
            </a:r>
            <a:r>
              <a:rPr lang="pt-BR" dirty="0" smtClean="0"/>
              <a:t>define </a:t>
            </a:r>
            <a:r>
              <a:rPr lang="pt-BR" dirty="0"/>
              <a:t>os seguintes </a:t>
            </a:r>
            <a:r>
              <a:rPr lang="pt-BR" dirty="0" smtClean="0"/>
              <a:t>pontos:</a:t>
            </a:r>
          </a:p>
          <a:p>
            <a:pPr lvl="1" algn="just"/>
            <a:r>
              <a:rPr lang="pt-BR" dirty="0"/>
              <a:t>Área de Trabalho (ATR</a:t>
            </a:r>
            <a:r>
              <a:rPr lang="pt-BR" dirty="0" smtClean="0"/>
              <a:t>)</a:t>
            </a:r>
            <a:endParaRPr lang="pt-BR" dirty="0"/>
          </a:p>
          <a:p>
            <a:pPr lvl="1" algn="just"/>
            <a:r>
              <a:rPr lang="pt-BR" dirty="0"/>
              <a:t>Armário de Telecomunicações (AT</a:t>
            </a:r>
            <a:r>
              <a:rPr lang="pt-BR" dirty="0" smtClean="0"/>
              <a:t>)</a:t>
            </a:r>
            <a:endParaRPr lang="pt-BR" dirty="0"/>
          </a:p>
          <a:p>
            <a:pPr lvl="1" algn="just"/>
            <a:r>
              <a:rPr lang="pt-BR" dirty="0">
                <a:solidFill>
                  <a:srgbClr val="FFFF00"/>
                </a:solidFill>
              </a:rPr>
              <a:t>Distribuidor Intermediário (DI</a:t>
            </a:r>
            <a:r>
              <a:rPr lang="pt-BR" dirty="0" smtClean="0">
                <a:solidFill>
                  <a:srgbClr val="FFFF00"/>
                </a:solidFill>
              </a:rPr>
              <a:t>)</a:t>
            </a:r>
            <a:endParaRPr lang="pt-BR" dirty="0">
              <a:solidFill>
                <a:srgbClr val="FFFF00"/>
              </a:solidFill>
            </a:endParaRPr>
          </a:p>
          <a:p>
            <a:pPr lvl="1" algn="just"/>
            <a:r>
              <a:rPr lang="pt-BR" dirty="0"/>
              <a:t>Distribuidor Secundário (DS</a:t>
            </a:r>
            <a:r>
              <a:rPr lang="pt-BR" dirty="0" smtClean="0"/>
              <a:t>)</a:t>
            </a:r>
            <a:endParaRPr lang="pt-BR" dirty="0"/>
          </a:p>
          <a:p>
            <a:pPr lvl="1" algn="just"/>
            <a:r>
              <a:rPr lang="pt-BR" dirty="0"/>
              <a:t>Sala de Equipamentos (SEQ</a:t>
            </a:r>
            <a:r>
              <a:rPr lang="pt-BR" dirty="0" smtClean="0"/>
              <a:t>)</a:t>
            </a:r>
            <a:endParaRPr lang="pt-BR" dirty="0"/>
          </a:p>
          <a:p>
            <a:pPr lvl="1" algn="just"/>
            <a:r>
              <a:rPr lang="pt-BR" dirty="0"/>
              <a:t>Ponto de Consolidação de Cabos (PCC</a:t>
            </a:r>
            <a:r>
              <a:rPr lang="pt-BR" dirty="0" smtClean="0"/>
              <a:t>)</a:t>
            </a:r>
          </a:p>
        </p:txBody>
      </p:sp>
      <p:sp>
        <p:nvSpPr>
          <p:cNvPr id="4" name="Texto explicativo retangular com cantos arredondados 3"/>
          <p:cNvSpPr/>
          <p:nvPr/>
        </p:nvSpPr>
        <p:spPr bwMode="auto">
          <a:xfrm>
            <a:off x="4355976" y="4097688"/>
            <a:ext cx="4178455" cy="2088232"/>
          </a:xfrm>
          <a:prstGeom prst="wedgeRoundRectCallout">
            <a:avLst>
              <a:gd name="adj1" fmla="val -39880"/>
              <a:gd name="adj2" fmla="val -65350"/>
              <a:gd name="adj3"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lvl="0" algn="ctr"/>
            <a:r>
              <a:rPr lang="pt-BR" sz="2400" dirty="0"/>
              <a:t>Distribuidor que interliga cabos primários de primeiro nível e cabos primários de segundo nível</a:t>
            </a:r>
          </a:p>
        </p:txBody>
      </p:sp>
    </p:spTree>
    <p:extLst>
      <p:ext uri="{BB962C8B-B14F-4D97-AF65-F5344CB8AC3E}">
        <p14:creationId xmlns:p14="http://schemas.microsoft.com/office/powerpoint/2010/main" val="4461233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664797"/>
          </a:xfrm>
        </p:spPr>
        <p:txBody>
          <a:bodyPr/>
          <a:lstStyle/>
          <a:p>
            <a:pPr defTabSz="914400">
              <a:spcBef>
                <a:spcPts val="0"/>
              </a:spcBef>
            </a:pPr>
            <a:r>
              <a:rPr lang="pt-BR" dirty="0">
                <a:effectLst>
                  <a:outerShdw blurRad="50800" dist="38100" dir="2700000" algn="tl">
                    <a:prstClr val="black">
                      <a:alpha val="40000"/>
                    </a:prstClr>
                  </a:outerShdw>
                </a:effectLst>
                <a:cs typeface="Arial"/>
              </a:rPr>
              <a:t>Normas e padronização no Brasil</a:t>
            </a:r>
            <a:endParaRPr lang="pt-BR" b="0" i="0" spc="-150" dirty="0">
              <a:effectLst>
                <a:outerShdw blurRad="50800" dist="38100" dir="2700000" algn="tl">
                  <a:prstClr val="black">
                    <a:alpha val="40000"/>
                  </a:prstClr>
                </a:outerShdw>
              </a:effectLst>
              <a:latin typeface="Calibri"/>
              <a:ea typeface="+mn-ea"/>
              <a:cs typeface="Arial"/>
            </a:endParaRPr>
          </a:p>
        </p:txBody>
      </p:sp>
      <p:sp>
        <p:nvSpPr>
          <p:cNvPr id="3" name="Espaço Reservado para Texto 2"/>
          <p:cNvSpPr>
            <a:spLocks noGrp="1"/>
          </p:cNvSpPr>
          <p:nvPr>
            <p:ph type="body" sz="quarter" idx="10"/>
          </p:nvPr>
        </p:nvSpPr>
        <p:spPr>
          <a:xfrm>
            <a:off x="381000" y="1411552"/>
            <a:ext cx="8382000" cy="3730252"/>
          </a:xfrm>
        </p:spPr>
        <p:txBody>
          <a:bodyPr/>
          <a:lstStyle/>
          <a:p>
            <a:pPr algn="just"/>
            <a:r>
              <a:rPr lang="pt-BR" dirty="0"/>
              <a:t>A estrutura básica proposta pela NBR 14565 </a:t>
            </a:r>
            <a:r>
              <a:rPr lang="pt-BR" dirty="0" smtClean="0"/>
              <a:t>define </a:t>
            </a:r>
            <a:r>
              <a:rPr lang="pt-BR" dirty="0"/>
              <a:t>os seguintes </a:t>
            </a:r>
            <a:r>
              <a:rPr lang="pt-BR" dirty="0" smtClean="0"/>
              <a:t>pontos:</a:t>
            </a:r>
          </a:p>
          <a:p>
            <a:pPr lvl="1" algn="just"/>
            <a:r>
              <a:rPr lang="pt-BR" dirty="0"/>
              <a:t>Área de Trabalho (ATR</a:t>
            </a:r>
            <a:r>
              <a:rPr lang="pt-BR" dirty="0" smtClean="0"/>
              <a:t>)</a:t>
            </a:r>
            <a:endParaRPr lang="pt-BR" dirty="0"/>
          </a:p>
          <a:p>
            <a:pPr lvl="1" algn="just"/>
            <a:r>
              <a:rPr lang="pt-BR" dirty="0"/>
              <a:t>Armário de Telecomunicações (AT</a:t>
            </a:r>
            <a:r>
              <a:rPr lang="pt-BR" dirty="0" smtClean="0"/>
              <a:t>)</a:t>
            </a:r>
            <a:endParaRPr lang="pt-BR" dirty="0"/>
          </a:p>
          <a:p>
            <a:pPr lvl="1" algn="just"/>
            <a:r>
              <a:rPr lang="pt-BR" dirty="0"/>
              <a:t>Distribuidor Intermediário (DI</a:t>
            </a:r>
            <a:r>
              <a:rPr lang="pt-BR" dirty="0" smtClean="0"/>
              <a:t>)</a:t>
            </a:r>
            <a:endParaRPr lang="pt-BR" dirty="0"/>
          </a:p>
          <a:p>
            <a:pPr lvl="1" algn="just"/>
            <a:r>
              <a:rPr lang="pt-BR" dirty="0">
                <a:solidFill>
                  <a:srgbClr val="FFFF00"/>
                </a:solidFill>
              </a:rPr>
              <a:t>Distribuidor Secundário (DS</a:t>
            </a:r>
            <a:r>
              <a:rPr lang="pt-BR" dirty="0" smtClean="0">
                <a:solidFill>
                  <a:srgbClr val="FFFF00"/>
                </a:solidFill>
              </a:rPr>
              <a:t>)</a:t>
            </a:r>
            <a:endParaRPr lang="pt-BR" dirty="0">
              <a:solidFill>
                <a:srgbClr val="FFFF00"/>
              </a:solidFill>
            </a:endParaRPr>
          </a:p>
          <a:p>
            <a:pPr lvl="1" algn="just"/>
            <a:r>
              <a:rPr lang="pt-BR" dirty="0"/>
              <a:t>Sala de Equipamentos (SEQ</a:t>
            </a:r>
            <a:r>
              <a:rPr lang="pt-BR" dirty="0" smtClean="0"/>
              <a:t>)</a:t>
            </a:r>
            <a:endParaRPr lang="pt-BR" dirty="0"/>
          </a:p>
          <a:p>
            <a:pPr lvl="1" algn="just"/>
            <a:r>
              <a:rPr lang="pt-BR" dirty="0"/>
              <a:t>Ponto de Consolidação de Cabos (PCC</a:t>
            </a:r>
            <a:r>
              <a:rPr lang="pt-BR" dirty="0" smtClean="0"/>
              <a:t>)</a:t>
            </a:r>
          </a:p>
        </p:txBody>
      </p:sp>
      <p:sp>
        <p:nvSpPr>
          <p:cNvPr id="4" name="Texto explicativo retangular com cantos arredondados 3"/>
          <p:cNvSpPr/>
          <p:nvPr/>
        </p:nvSpPr>
        <p:spPr bwMode="auto">
          <a:xfrm>
            <a:off x="4427984" y="4653136"/>
            <a:ext cx="4178455" cy="1800200"/>
          </a:xfrm>
          <a:prstGeom prst="wedgeRoundRectCallout">
            <a:avLst>
              <a:gd name="adj1" fmla="val -39383"/>
              <a:gd name="adj2" fmla="val -76059"/>
              <a:gd name="adj3"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lvl="0" algn="ctr"/>
            <a:r>
              <a:rPr lang="pt-BR" sz="2400" dirty="0"/>
              <a:t>Distribuidor que interliga cabos primários de primeiro ou segundo nível e cabos secundários</a:t>
            </a:r>
          </a:p>
        </p:txBody>
      </p:sp>
    </p:spTree>
    <p:extLst>
      <p:ext uri="{BB962C8B-B14F-4D97-AF65-F5344CB8AC3E}">
        <p14:creationId xmlns:p14="http://schemas.microsoft.com/office/powerpoint/2010/main" val="40925672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664797"/>
          </a:xfrm>
        </p:spPr>
        <p:txBody>
          <a:bodyPr/>
          <a:lstStyle/>
          <a:p>
            <a:pPr defTabSz="914400">
              <a:spcBef>
                <a:spcPts val="0"/>
              </a:spcBef>
            </a:pPr>
            <a:r>
              <a:rPr lang="pt-BR" dirty="0">
                <a:effectLst>
                  <a:outerShdw blurRad="50800" dist="38100" dir="2700000" algn="tl">
                    <a:prstClr val="black">
                      <a:alpha val="40000"/>
                    </a:prstClr>
                  </a:outerShdw>
                </a:effectLst>
                <a:cs typeface="Arial"/>
              </a:rPr>
              <a:t>Normas e padronização no Brasil</a:t>
            </a:r>
            <a:endParaRPr lang="pt-BR" b="0" i="0" spc="-150" dirty="0">
              <a:effectLst>
                <a:outerShdw blurRad="50800" dist="38100" dir="2700000" algn="tl">
                  <a:prstClr val="black">
                    <a:alpha val="40000"/>
                  </a:prstClr>
                </a:outerShdw>
              </a:effectLst>
              <a:latin typeface="Calibri"/>
              <a:ea typeface="+mn-ea"/>
              <a:cs typeface="Arial"/>
            </a:endParaRPr>
          </a:p>
        </p:txBody>
      </p:sp>
      <p:sp>
        <p:nvSpPr>
          <p:cNvPr id="3" name="Espaço Reservado para Texto 2"/>
          <p:cNvSpPr>
            <a:spLocks noGrp="1"/>
          </p:cNvSpPr>
          <p:nvPr>
            <p:ph type="body" sz="quarter" idx="10"/>
          </p:nvPr>
        </p:nvSpPr>
        <p:spPr>
          <a:xfrm>
            <a:off x="381000" y="1411552"/>
            <a:ext cx="8382000" cy="3730252"/>
          </a:xfrm>
        </p:spPr>
        <p:txBody>
          <a:bodyPr/>
          <a:lstStyle/>
          <a:p>
            <a:pPr algn="just"/>
            <a:r>
              <a:rPr lang="pt-BR" dirty="0"/>
              <a:t>A estrutura básica proposta pela NBR 14565 </a:t>
            </a:r>
            <a:r>
              <a:rPr lang="pt-BR" dirty="0" smtClean="0"/>
              <a:t>define </a:t>
            </a:r>
            <a:r>
              <a:rPr lang="pt-BR" dirty="0"/>
              <a:t>os seguintes </a:t>
            </a:r>
            <a:r>
              <a:rPr lang="pt-BR" dirty="0" smtClean="0"/>
              <a:t>pontos:</a:t>
            </a:r>
          </a:p>
          <a:p>
            <a:pPr lvl="1" algn="just"/>
            <a:r>
              <a:rPr lang="pt-BR" dirty="0"/>
              <a:t>Área de Trabalho (ATR</a:t>
            </a:r>
            <a:r>
              <a:rPr lang="pt-BR" dirty="0" smtClean="0"/>
              <a:t>)</a:t>
            </a:r>
            <a:endParaRPr lang="pt-BR" dirty="0"/>
          </a:p>
          <a:p>
            <a:pPr lvl="1" algn="just"/>
            <a:r>
              <a:rPr lang="pt-BR" dirty="0"/>
              <a:t>Armário de Telecomunicações (AT</a:t>
            </a:r>
            <a:r>
              <a:rPr lang="pt-BR" dirty="0" smtClean="0"/>
              <a:t>)</a:t>
            </a:r>
            <a:endParaRPr lang="pt-BR" dirty="0"/>
          </a:p>
          <a:p>
            <a:pPr lvl="1" algn="just"/>
            <a:r>
              <a:rPr lang="pt-BR" dirty="0"/>
              <a:t>Distribuidor Intermediário (DI</a:t>
            </a:r>
            <a:r>
              <a:rPr lang="pt-BR" dirty="0" smtClean="0"/>
              <a:t>)</a:t>
            </a:r>
            <a:endParaRPr lang="pt-BR" dirty="0"/>
          </a:p>
          <a:p>
            <a:pPr lvl="1" algn="just"/>
            <a:r>
              <a:rPr lang="pt-BR" dirty="0"/>
              <a:t>Distribuidor Secundário (DS</a:t>
            </a:r>
            <a:r>
              <a:rPr lang="pt-BR" dirty="0" smtClean="0"/>
              <a:t>)</a:t>
            </a:r>
            <a:endParaRPr lang="pt-BR" dirty="0"/>
          </a:p>
          <a:p>
            <a:pPr lvl="1" algn="just"/>
            <a:r>
              <a:rPr lang="pt-BR" dirty="0">
                <a:solidFill>
                  <a:srgbClr val="FFFF00"/>
                </a:solidFill>
              </a:rPr>
              <a:t>Sala de Equipamentos (SEQ</a:t>
            </a:r>
            <a:r>
              <a:rPr lang="pt-BR" dirty="0" smtClean="0">
                <a:solidFill>
                  <a:srgbClr val="FFFF00"/>
                </a:solidFill>
              </a:rPr>
              <a:t>)</a:t>
            </a:r>
            <a:endParaRPr lang="pt-BR" dirty="0">
              <a:solidFill>
                <a:srgbClr val="FFFF00"/>
              </a:solidFill>
            </a:endParaRPr>
          </a:p>
          <a:p>
            <a:pPr lvl="1" algn="just"/>
            <a:r>
              <a:rPr lang="pt-BR" dirty="0"/>
              <a:t>Ponto de Consolidação de Cabos (PCC</a:t>
            </a:r>
            <a:r>
              <a:rPr lang="pt-BR" dirty="0" smtClean="0"/>
              <a:t>)</a:t>
            </a:r>
          </a:p>
        </p:txBody>
      </p:sp>
      <p:sp>
        <p:nvSpPr>
          <p:cNvPr id="4" name="Texto explicativo retangular com cantos arredondados 3"/>
          <p:cNvSpPr/>
          <p:nvPr/>
        </p:nvSpPr>
        <p:spPr bwMode="auto">
          <a:xfrm>
            <a:off x="3491880" y="1196752"/>
            <a:ext cx="5271120" cy="2664296"/>
          </a:xfrm>
          <a:prstGeom prst="wedgeRoundRectCallout">
            <a:avLst>
              <a:gd name="adj1" fmla="val -34048"/>
              <a:gd name="adj2" fmla="val 65342"/>
              <a:gd name="adj3"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lvl="0" algn="ctr"/>
            <a:r>
              <a:rPr lang="pt-BR" sz="2400" dirty="0"/>
              <a:t>É o espaço necessário para equipamentos de telecomunicações, sendo frequentemente salas com finalidades especiais. A Sala de Equipamentos é conectada à facilidade da rede primária e a rede de entrada</a:t>
            </a:r>
          </a:p>
        </p:txBody>
      </p:sp>
    </p:spTree>
    <p:extLst>
      <p:ext uri="{BB962C8B-B14F-4D97-AF65-F5344CB8AC3E}">
        <p14:creationId xmlns:p14="http://schemas.microsoft.com/office/powerpoint/2010/main" val="24464996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664797"/>
          </a:xfrm>
        </p:spPr>
        <p:txBody>
          <a:bodyPr/>
          <a:lstStyle/>
          <a:p>
            <a:pPr algn="l" defTabSz="914400">
              <a:lnSpc>
                <a:spcPct val="90000"/>
              </a:lnSpc>
              <a:spcBef>
                <a:spcPts val="0"/>
              </a:spcBef>
              <a:buNone/>
            </a:pPr>
            <a:r>
              <a:rPr lang="pt-BR" sz="4800" b="0" i="0" spc="-150" dirty="0" smtClean="0">
                <a:effectLst>
                  <a:outerShdw blurRad="50800" dist="38100" dir="2700000" algn="tl">
                    <a:prstClr val="black">
                      <a:alpha val="40000"/>
                    </a:prstClr>
                  </a:outerShdw>
                </a:effectLst>
                <a:latin typeface="Calibri"/>
                <a:ea typeface="+mn-ea"/>
                <a:cs typeface="Arial"/>
              </a:rPr>
              <a:t>Cabeamento não-estruturado</a:t>
            </a:r>
            <a:endParaRPr lang="pt-BR" sz="4800" b="0" i="0" spc="-150" dirty="0">
              <a:effectLst>
                <a:outerShdw blurRad="50800" dist="38100" dir="2700000" algn="tl">
                  <a:prstClr val="black">
                    <a:alpha val="40000"/>
                  </a:prstClr>
                </a:outerShdw>
              </a:effectLst>
              <a:latin typeface="Calibri"/>
              <a:ea typeface="+mn-ea"/>
              <a:cs typeface="Arial"/>
            </a:endParaRPr>
          </a:p>
        </p:txBody>
      </p:sp>
      <p:sp>
        <p:nvSpPr>
          <p:cNvPr id="3" name="Espaço Reservado para Texto 2"/>
          <p:cNvSpPr>
            <a:spLocks noGrp="1"/>
          </p:cNvSpPr>
          <p:nvPr>
            <p:ph type="body" sz="quarter" idx="10"/>
          </p:nvPr>
        </p:nvSpPr>
        <p:spPr>
          <a:xfrm>
            <a:off x="381000" y="1411552"/>
            <a:ext cx="8382000" cy="4257576"/>
          </a:xfrm>
        </p:spPr>
        <p:txBody>
          <a:bodyPr/>
          <a:lstStyle/>
          <a:p>
            <a:pPr marL="393192" indent="-393192" algn="just" defTabSz="914400">
              <a:spcBef>
                <a:spcPts val="768"/>
              </a:spcBef>
              <a:buClr>
                <a:srgbClr val="FFFFFF"/>
              </a:buClr>
            </a:pPr>
            <a:r>
              <a:rPr lang="pt-BR" sz="3000" dirty="0" smtClean="0"/>
              <a:t>É </a:t>
            </a:r>
            <a:r>
              <a:rPr lang="pt-BR" sz="3000" dirty="0"/>
              <a:t>aquele normalmente </a:t>
            </a:r>
            <a:r>
              <a:rPr lang="pt-BR" sz="3000" dirty="0" smtClean="0"/>
              <a:t>executado </a:t>
            </a:r>
            <a:r>
              <a:rPr lang="pt-BR" sz="3000" dirty="0"/>
              <a:t>sem um planejamento prévio e o seu dimensionamento não considera modificações ou expansões futuras na </a:t>
            </a:r>
            <a:r>
              <a:rPr lang="pt-BR" sz="3000" dirty="0" smtClean="0"/>
              <a:t>rede;</a:t>
            </a:r>
          </a:p>
          <a:p>
            <a:pPr marL="393192" indent="-393192" algn="just" defTabSz="914400">
              <a:spcBef>
                <a:spcPts val="768"/>
              </a:spcBef>
              <a:buClr>
                <a:srgbClr val="FFFFFF"/>
              </a:buClr>
            </a:pPr>
            <a:r>
              <a:rPr lang="pt-BR" sz="3000" dirty="0"/>
              <a:t>Normalmente utiliza cabos dedicados para tipos específicos de </a:t>
            </a:r>
            <a:r>
              <a:rPr lang="pt-BR" sz="3000" dirty="0" smtClean="0"/>
              <a:t>aplicações (cabos </a:t>
            </a:r>
            <a:r>
              <a:rPr lang="pt-BR" sz="3000" dirty="0"/>
              <a:t>para voz, cabos para dados, cabos para sistemas de controle etc</a:t>
            </a:r>
            <a:r>
              <a:rPr lang="pt-BR" sz="3000" dirty="0" smtClean="0"/>
              <a:t>.), resultando </a:t>
            </a:r>
            <a:r>
              <a:rPr lang="pt-BR" sz="3000" dirty="0"/>
              <a:t>em diversos padrões, topologias, conectores, ligações etc., que sofrem modificações para cada alteração do layout da rede</a:t>
            </a:r>
            <a:r>
              <a:rPr lang="pt-BR" sz="3000" dirty="0" smtClean="0"/>
              <a:t>.</a:t>
            </a:r>
            <a:endParaRPr lang="pt-BR" sz="3000" b="0" i="0" dirty="0" smtClean="0">
              <a:solidFill>
                <a:srgbClr val="FFFFFF"/>
              </a:solidFill>
              <a:latin typeface="Calibri"/>
            </a:endParaRPr>
          </a:p>
        </p:txBody>
      </p:sp>
    </p:spTree>
    <p:extLst>
      <p:ext uri="{BB962C8B-B14F-4D97-AF65-F5344CB8AC3E}">
        <p14:creationId xmlns:p14="http://schemas.microsoft.com/office/powerpoint/2010/main" val="258983781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664797"/>
          </a:xfrm>
        </p:spPr>
        <p:txBody>
          <a:bodyPr/>
          <a:lstStyle/>
          <a:p>
            <a:pPr defTabSz="914400">
              <a:spcBef>
                <a:spcPts val="0"/>
              </a:spcBef>
            </a:pPr>
            <a:r>
              <a:rPr lang="pt-BR" dirty="0">
                <a:effectLst>
                  <a:outerShdw blurRad="50800" dist="38100" dir="2700000" algn="tl">
                    <a:prstClr val="black">
                      <a:alpha val="40000"/>
                    </a:prstClr>
                  </a:outerShdw>
                </a:effectLst>
                <a:cs typeface="Arial"/>
              </a:rPr>
              <a:t>Normas e padronização no Brasil</a:t>
            </a:r>
            <a:endParaRPr lang="pt-BR" b="0" i="0" spc="-150" dirty="0">
              <a:effectLst>
                <a:outerShdw blurRad="50800" dist="38100" dir="2700000" algn="tl">
                  <a:prstClr val="black">
                    <a:alpha val="40000"/>
                  </a:prstClr>
                </a:outerShdw>
              </a:effectLst>
              <a:latin typeface="Calibri"/>
              <a:ea typeface="+mn-ea"/>
              <a:cs typeface="Arial"/>
            </a:endParaRPr>
          </a:p>
        </p:txBody>
      </p:sp>
      <p:sp>
        <p:nvSpPr>
          <p:cNvPr id="3" name="Espaço Reservado para Texto 2"/>
          <p:cNvSpPr>
            <a:spLocks noGrp="1"/>
          </p:cNvSpPr>
          <p:nvPr>
            <p:ph type="body" sz="quarter" idx="10"/>
          </p:nvPr>
        </p:nvSpPr>
        <p:spPr>
          <a:xfrm>
            <a:off x="381000" y="1411552"/>
            <a:ext cx="8382000" cy="3730252"/>
          </a:xfrm>
        </p:spPr>
        <p:txBody>
          <a:bodyPr/>
          <a:lstStyle/>
          <a:p>
            <a:pPr algn="just"/>
            <a:r>
              <a:rPr lang="pt-BR" dirty="0"/>
              <a:t>A estrutura básica proposta pela NBR 14565 </a:t>
            </a:r>
            <a:r>
              <a:rPr lang="pt-BR" dirty="0" smtClean="0"/>
              <a:t>define </a:t>
            </a:r>
            <a:r>
              <a:rPr lang="pt-BR" dirty="0"/>
              <a:t>os seguintes </a:t>
            </a:r>
            <a:r>
              <a:rPr lang="pt-BR" dirty="0" smtClean="0"/>
              <a:t>pontos:</a:t>
            </a:r>
          </a:p>
          <a:p>
            <a:pPr lvl="1" algn="just"/>
            <a:r>
              <a:rPr lang="pt-BR" dirty="0"/>
              <a:t>Área de Trabalho (ATR</a:t>
            </a:r>
            <a:r>
              <a:rPr lang="pt-BR" dirty="0" smtClean="0"/>
              <a:t>)</a:t>
            </a:r>
            <a:endParaRPr lang="pt-BR" dirty="0"/>
          </a:p>
          <a:p>
            <a:pPr lvl="1" algn="just"/>
            <a:r>
              <a:rPr lang="pt-BR" dirty="0"/>
              <a:t>Armário de Telecomunicações (AT</a:t>
            </a:r>
            <a:r>
              <a:rPr lang="pt-BR" dirty="0" smtClean="0"/>
              <a:t>)</a:t>
            </a:r>
            <a:endParaRPr lang="pt-BR" dirty="0"/>
          </a:p>
          <a:p>
            <a:pPr lvl="1" algn="just"/>
            <a:r>
              <a:rPr lang="pt-BR" dirty="0"/>
              <a:t>Distribuidor Intermediário (DI</a:t>
            </a:r>
            <a:r>
              <a:rPr lang="pt-BR" dirty="0" smtClean="0"/>
              <a:t>)</a:t>
            </a:r>
            <a:endParaRPr lang="pt-BR" dirty="0"/>
          </a:p>
          <a:p>
            <a:pPr lvl="1" algn="just"/>
            <a:r>
              <a:rPr lang="pt-BR" dirty="0"/>
              <a:t>Distribuidor Secundário (DS</a:t>
            </a:r>
            <a:r>
              <a:rPr lang="pt-BR" dirty="0" smtClean="0"/>
              <a:t>)</a:t>
            </a:r>
            <a:endParaRPr lang="pt-BR" dirty="0"/>
          </a:p>
          <a:p>
            <a:pPr lvl="1" algn="just"/>
            <a:r>
              <a:rPr lang="pt-BR" dirty="0"/>
              <a:t>Sala de Equipamentos (SEQ</a:t>
            </a:r>
            <a:r>
              <a:rPr lang="pt-BR" dirty="0" smtClean="0"/>
              <a:t>)</a:t>
            </a:r>
            <a:endParaRPr lang="pt-BR" dirty="0"/>
          </a:p>
          <a:p>
            <a:pPr lvl="1" algn="just"/>
            <a:r>
              <a:rPr lang="pt-BR" dirty="0">
                <a:solidFill>
                  <a:srgbClr val="FFFF00"/>
                </a:solidFill>
              </a:rPr>
              <a:t>Ponto de Consolidação de Cabos (PCC</a:t>
            </a:r>
            <a:r>
              <a:rPr lang="pt-BR" dirty="0" smtClean="0">
                <a:solidFill>
                  <a:srgbClr val="FFFF00"/>
                </a:solidFill>
              </a:rPr>
              <a:t>)</a:t>
            </a:r>
          </a:p>
        </p:txBody>
      </p:sp>
      <p:sp>
        <p:nvSpPr>
          <p:cNvPr id="4" name="Texto explicativo retangular com cantos arredondados 3"/>
          <p:cNvSpPr/>
          <p:nvPr/>
        </p:nvSpPr>
        <p:spPr bwMode="auto">
          <a:xfrm>
            <a:off x="4283968" y="1916832"/>
            <a:ext cx="4178455" cy="2304256"/>
          </a:xfrm>
          <a:prstGeom prst="wedgeRoundRectCallout">
            <a:avLst>
              <a:gd name="adj1" fmla="val -31923"/>
              <a:gd name="adj2" fmla="val 69218"/>
              <a:gd name="adj3"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lvl="0" algn="ctr"/>
            <a:r>
              <a:rPr lang="pt-BR" sz="2400" dirty="0"/>
              <a:t>Local no cabeamento secundário, sem conexão cruzada, onde poderá ocorrer mudança da capacidade do cabo, visando flexibilidade</a:t>
            </a:r>
          </a:p>
        </p:txBody>
      </p:sp>
    </p:spTree>
    <p:extLst>
      <p:ext uri="{BB962C8B-B14F-4D97-AF65-F5344CB8AC3E}">
        <p14:creationId xmlns:p14="http://schemas.microsoft.com/office/powerpoint/2010/main" val="22296677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664797"/>
          </a:xfrm>
        </p:spPr>
        <p:txBody>
          <a:bodyPr/>
          <a:lstStyle/>
          <a:p>
            <a:pPr defTabSz="914400">
              <a:spcBef>
                <a:spcPts val="0"/>
              </a:spcBef>
            </a:pPr>
            <a:r>
              <a:rPr lang="pt-BR" dirty="0">
                <a:effectLst>
                  <a:outerShdw blurRad="50800" dist="38100" dir="2700000" algn="tl">
                    <a:prstClr val="black">
                      <a:alpha val="40000"/>
                    </a:prstClr>
                  </a:outerShdw>
                </a:effectLst>
                <a:cs typeface="Arial"/>
              </a:rPr>
              <a:t>Normas e padronização no Brasil</a:t>
            </a:r>
            <a:endParaRPr lang="pt-BR" b="0" i="0" spc="-150" dirty="0">
              <a:effectLst>
                <a:outerShdw blurRad="50800" dist="38100" dir="2700000" algn="tl">
                  <a:prstClr val="black">
                    <a:alpha val="40000"/>
                  </a:prstClr>
                </a:outerShdw>
              </a:effectLst>
              <a:latin typeface="Calibri"/>
              <a:ea typeface="+mn-ea"/>
              <a:cs typeface="Arial"/>
            </a:endParaRPr>
          </a:p>
        </p:txBody>
      </p:sp>
      <p:pic>
        <p:nvPicPr>
          <p:cNvPr id="5" name="Imagem 4"/>
          <p:cNvPicPr/>
          <p:nvPr/>
        </p:nvPicPr>
        <p:blipFill>
          <a:blip r:embed="rId3"/>
          <a:stretch>
            <a:fillRect/>
          </a:stretch>
        </p:blipFill>
        <p:spPr>
          <a:xfrm>
            <a:off x="381000" y="1124744"/>
            <a:ext cx="8295456" cy="4824536"/>
          </a:xfrm>
          <a:prstGeom prst="rect">
            <a:avLst/>
          </a:prstGeom>
        </p:spPr>
      </p:pic>
      <p:sp>
        <p:nvSpPr>
          <p:cNvPr id="6" name="Retângulo 5"/>
          <p:cNvSpPr/>
          <p:nvPr/>
        </p:nvSpPr>
        <p:spPr>
          <a:xfrm>
            <a:off x="293084" y="5949280"/>
            <a:ext cx="4509568" cy="307777"/>
          </a:xfrm>
          <a:prstGeom prst="rect">
            <a:avLst/>
          </a:prstGeom>
        </p:spPr>
        <p:txBody>
          <a:bodyPr wrap="none">
            <a:spAutoFit/>
          </a:bodyPr>
          <a:lstStyle/>
          <a:p>
            <a:r>
              <a:rPr lang="pt-BR" sz="1400" dirty="0" smtClean="0">
                <a:solidFill>
                  <a:srgbClr val="FFFF00"/>
                </a:solidFill>
              </a:rPr>
              <a:t>SIMILAR AS NORMAS ANSI/EIA/TIA-568 </a:t>
            </a:r>
            <a:r>
              <a:rPr lang="pt-BR" sz="1400" dirty="0">
                <a:solidFill>
                  <a:srgbClr val="FFFF00"/>
                </a:solidFill>
              </a:rPr>
              <a:t>e ANSI/EIA/TIA-606</a:t>
            </a:r>
          </a:p>
        </p:txBody>
      </p:sp>
    </p:spTree>
    <p:extLst>
      <p:ext uri="{BB962C8B-B14F-4D97-AF65-F5344CB8AC3E}">
        <p14:creationId xmlns:p14="http://schemas.microsoft.com/office/powerpoint/2010/main" val="210802162"/>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664797"/>
          </a:xfrm>
        </p:spPr>
        <p:txBody>
          <a:bodyPr/>
          <a:lstStyle/>
          <a:p>
            <a:pPr defTabSz="914400">
              <a:spcBef>
                <a:spcPts val="0"/>
              </a:spcBef>
            </a:pPr>
            <a:r>
              <a:rPr lang="pt-BR" dirty="0" smtClean="0">
                <a:effectLst>
                  <a:outerShdw blurRad="50800" dist="38100" dir="2700000" algn="tl">
                    <a:prstClr val="black">
                      <a:alpha val="40000"/>
                    </a:prstClr>
                  </a:outerShdw>
                </a:effectLst>
                <a:cs typeface="Arial"/>
              </a:rPr>
              <a:t>Estrutura típica de cabeamento</a:t>
            </a:r>
            <a:endParaRPr lang="pt-BR" b="0" i="0" spc="-150" dirty="0">
              <a:effectLst>
                <a:outerShdw blurRad="50800" dist="38100" dir="2700000" algn="tl">
                  <a:prstClr val="black">
                    <a:alpha val="40000"/>
                  </a:prstClr>
                </a:outerShdw>
              </a:effectLst>
              <a:latin typeface="Calibri"/>
              <a:ea typeface="+mn-ea"/>
              <a:cs typeface="Arial"/>
            </a:endParaRPr>
          </a:p>
        </p:txBody>
      </p:sp>
      <p:sp>
        <p:nvSpPr>
          <p:cNvPr id="3" name="Espaço Reservado para Texto 2"/>
          <p:cNvSpPr>
            <a:spLocks noGrp="1"/>
          </p:cNvSpPr>
          <p:nvPr>
            <p:ph type="body" sz="quarter" idx="10"/>
          </p:nvPr>
        </p:nvSpPr>
        <p:spPr>
          <a:xfrm>
            <a:off x="381000" y="1411552"/>
            <a:ext cx="8382000" cy="4259628"/>
          </a:xfrm>
        </p:spPr>
        <p:txBody>
          <a:bodyPr/>
          <a:lstStyle/>
          <a:p>
            <a:pPr algn="just"/>
            <a:r>
              <a:rPr lang="pt-BR" dirty="0" smtClean="0"/>
              <a:t>Rede Primária:</a:t>
            </a:r>
          </a:p>
          <a:p>
            <a:pPr lvl="1" algn="just"/>
            <a:r>
              <a:rPr lang="pt-BR" dirty="0" smtClean="0"/>
              <a:t>É aquela </a:t>
            </a:r>
            <a:r>
              <a:rPr lang="pt-BR" dirty="0"/>
              <a:t>que serve para interconectar o Distribuidor Geral de Telecomunicações com os Distribuidores Intermediários e/ou Distribuidor Secundário da edificação</a:t>
            </a:r>
            <a:r>
              <a:rPr lang="pt-BR" dirty="0" smtClean="0"/>
              <a:t>.</a:t>
            </a:r>
          </a:p>
          <a:p>
            <a:pPr algn="just"/>
            <a:r>
              <a:rPr lang="pt-BR" dirty="0" smtClean="0"/>
              <a:t>Rede Secundária:</a:t>
            </a:r>
          </a:p>
          <a:p>
            <a:pPr lvl="1" algn="just"/>
            <a:r>
              <a:rPr lang="pt-BR" dirty="0" smtClean="0"/>
              <a:t>É o </a:t>
            </a:r>
            <a:r>
              <a:rPr lang="pt-BR" dirty="0"/>
              <a:t>trecho da rede compreendido entre o Ponto de Telecomunicações instalado na Área de Trabalho (AT) e o dispositivo de conexão instalado no Armário de Telecomunicações (ATR</a:t>
            </a:r>
            <a:r>
              <a:rPr lang="pt-BR" dirty="0" smtClean="0"/>
              <a:t>).</a:t>
            </a:r>
          </a:p>
        </p:txBody>
      </p:sp>
    </p:spTree>
    <p:extLst>
      <p:ext uri="{BB962C8B-B14F-4D97-AF65-F5344CB8AC3E}">
        <p14:creationId xmlns:p14="http://schemas.microsoft.com/office/powerpoint/2010/main" val="484049023"/>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664797"/>
          </a:xfrm>
        </p:spPr>
        <p:txBody>
          <a:bodyPr/>
          <a:lstStyle/>
          <a:p>
            <a:pPr defTabSz="914400">
              <a:spcBef>
                <a:spcPts val="0"/>
              </a:spcBef>
            </a:pPr>
            <a:r>
              <a:rPr lang="pt-BR" dirty="0" smtClean="0">
                <a:effectLst>
                  <a:outerShdw blurRad="50800" dist="38100" dir="2700000" algn="tl">
                    <a:prstClr val="black">
                      <a:alpha val="40000"/>
                    </a:prstClr>
                  </a:outerShdw>
                </a:effectLst>
                <a:cs typeface="Arial"/>
              </a:rPr>
              <a:t>Cabeamento de rede</a:t>
            </a:r>
            <a:endParaRPr lang="pt-BR" b="0" i="0" spc="-150" dirty="0">
              <a:effectLst>
                <a:outerShdw blurRad="50800" dist="38100" dir="2700000" algn="tl">
                  <a:prstClr val="black">
                    <a:alpha val="40000"/>
                  </a:prstClr>
                </a:outerShdw>
              </a:effectLst>
              <a:latin typeface="Calibri"/>
              <a:ea typeface="+mn-ea"/>
              <a:cs typeface="Arial"/>
            </a:endParaRPr>
          </a:p>
        </p:txBody>
      </p:sp>
      <p:sp>
        <p:nvSpPr>
          <p:cNvPr id="3" name="Espaço Reservado para Texto 2"/>
          <p:cNvSpPr>
            <a:spLocks noGrp="1"/>
          </p:cNvSpPr>
          <p:nvPr>
            <p:ph type="body" sz="quarter" idx="10"/>
          </p:nvPr>
        </p:nvSpPr>
        <p:spPr>
          <a:xfrm>
            <a:off x="381000" y="1411552"/>
            <a:ext cx="8382000" cy="2609945"/>
          </a:xfrm>
        </p:spPr>
        <p:txBody>
          <a:bodyPr/>
          <a:lstStyle/>
          <a:p>
            <a:pPr algn="just"/>
            <a:r>
              <a:rPr lang="pt-BR" dirty="0"/>
              <a:t>Os meios (ou mídias) de transmissão são divididos em dois </a:t>
            </a:r>
            <a:r>
              <a:rPr lang="pt-BR" dirty="0" smtClean="0"/>
              <a:t>grupos:</a:t>
            </a:r>
          </a:p>
          <a:p>
            <a:pPr lvl="1" algn="just"/>
            <a:r>
              <a:rPr lang="pt-BR" dirty="0" smtClean="0"/>
              <a:t>Meios guiados: como </a:t>
            </a:r>
            <a:r>
              <a:rPr lang="pt-BR" dirty="0"/>
              <a:t>os fios de cobre e os cabos de fibras </a:t>
            </a:r>
            <a:r>
              <a:rPr lang="pt-BR" dirty="0" smtClean="0"/>
              <a:t>ópticas; e</a:t>
            </a:r>
          </a:p>
          <a:p>
            <a:pPr lvl="1" algn="just"/>
            <a:r>
              <a:rPr lang="pt-BR" dirty="0" smtClean="0"/>
              <a:t>Meios não-guiados: como </a:t>
            </a:r>
            <a:r>
              <a:rPr lang="pt-BR" dirty="0"/>
              <a:t>as ondas de rádio e os raios laser transmitidos pelo </a:t>
            </a:r>
            <a:r>
              <a:rPr lang="pt-BR" dirty="0" smtClean="0"/>
              <a:t>ar</a:t>
            </a:r>
          </a:p>
        </p:txBody>
      </p:sp>
    </p:spTree>
    <p:extLst>
      <p:ext uri="{BB962C8B-B14F-4D97-AF65-F5344CB8AC3E}">
        <p14:creationId xmlns:p14="http://schemas.microsoft.com/office/powerpoint/2010/main" val="257588751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664797"/>
          </a:xfrm>
        </p:spPr>
        <p:txBody>
          <a:bodyPr/>
          <a:lstStyle/>
          <a:p>
            <a:pPr defTabSz="914400">
              <a:spcBef>
                <a:spcPts val="0"/>
              </a:spcBef>
            </a:pPr>
            <a:r>
              <a:rPr lang="pt-BR" dirty="0" smtClean="0">
                <a:effectLst>
                  <a:outerShdw blurRad="50800" dist="38100" dir="2700000" algn="tl">
                    <a:prstClr val="black">
                      <a:alpha val="40000"/>
                    </a:prstClr>
                  </a:outerShdw>
                </a:effectLst>
                <a:cs typeface="Arial"/>
              </a:rPr>
              <a:t>Cabeamento metálico</a:t>
            </a:r>
            <a:endParaRPr lang="pt-BR" b="0" i="0" spc="-150" dirty="0">
              <a:effectLst>
                <a:outerShdw blurRad="50800" dist="38100" dir="2700000" algn="tl">
                  <a:prstClr val="black">
                    <a:alpha val="40000"/>
                  </a:prstClr>
                </a:outerShdw>
              </a:effectLst>
              <a:latin typeface="Calibri"/>
              <a:ea typeface="+mn-ea"/>
              <a:cs typeface="Arial"/>
            </a:endParaRPr>
          </a:p>
        </p:txBody>
      </p:sp>
      <p:sp>
        <p:nvSpPr>
          <p:cNvPr id="3" name="Espaço Reservado para Texto 2"/>
          <p:cNvSpPr>
            <a:spLocks noGrp="1"/>
          </p:cNvSpPr>
          <p:nvPr>
            <p:ph type="body" sz="quarter" idx="10"/>
          </p:nvPr>
        </p:nvSpPr>
        <p:spPr>
          <a:xfrm>
            <a:off x="381000" y="1411552"/>
            <a:ext cx="8382000" cy="2720745"/>
          </a:xfrm>
        </p:spPr>
        <p:txBody>
          <a:bodyPr/>
          <a:lstStyle/>
          <a:p>
            <a:pPr algn="just"/>
            <a:r>
              <a:rPr lang="pt-BR" dirty="0"/>
              <a:t>Dentre as características do cabeamento metálico, que devem ser observadas na montagem de uma rede, podemos destacar como mais </a:t>
            </a:r>
            <a:r>
              <a:rPr lang="pt-BR" dirty="0" smtClean="0"/>
              <a:t>importantes:</a:t>
            </a:r>
          </a:p>
          <a:p>
            <a:pPr lvl="1" algn="just"/>
            <a:r>
              <a:rPr lang="pt-BR" dirty="0" smtClean="0"/>
              <a:t>Resistência</a:t>
            </a:r>
          </a:p>
          <a:p>
            <a:pPr lvl="1" algn="just"/>
            <a:r>
              <a:rPr lang="pt-BR" dirty="0" smtClean="0"/>
              <a:t>Impedância</a:t>
            </a:r>
          </a:p>
        </p:txBody>
      </p:sp>
    </p:spTree>
    <p:extLst>
      <p:ext uri="{BB962C8B-B14F-4D97-AF65-F5344CB8AC3E}">
        <p14:creationId xmlns:p14="http://schemas.microsoft.com/office/powerpoint/2010/main" val="2726174305"/>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664797"/>
          </a:xfrm>
        </p:spPr>
        <p:txBody>
          <a:bodyPr/>
          <a:lstStyle/>
          <a:p>
            <a:pPr defTabSz="914400">
              <a:spcBef>
                <a:spcPts val="0"/>
              </a:spcBef>
            </a:pPr>
            <a:r>
              <a:rPr lang="pt-BR" dirty="0" smtClean="0">
                <a:effectLst>
                  <a:outerShdw blurRad="50800" dist="38100" dir="2700000" algn="tl">
                    <a:prstClr val="black">
                      <a:alpha val="40000"/>
                    </a:prstClr>
                  </a:outerShdw>
                </a:effectLst>
                <a:cs typeface="Arial"/>
              </a:rPr>
              <a:t>Cabeamento metálico</a:t>
            </a:r>
            <a:endParaRPr lang="pt-BR" b="0" i="0" spc="-150" dirty="0">
              <a:effectLst>
                <a:outerShdw blurRad="50800" dist="38100" dir="2700000" algn="tl">
                  <a:prstClr val="black">
                    <a:alpha val="40000"/>
                  </a:prstClr>
                </a:outerShdw>
              </a:effectLst>
              <a:latin typeface="Calibri"/>
              <a:ea typeface="+mn-ea"/>
              <a:cs typeface="Arial"/>
            </a:endParaRPr>
          </a:p>
        </p:txBody>
      </p:sp>
      <p:sp>
        <p:nvSpPr>
          <p:cNvPr id="3" name="Espaço Reservado para Texto 2"/>
          <p:cNvSpPr>
            <a:spLocks noGrp="1"/>
          </p:cNvSpPr>
          <p:nvPr>
            <p:ph type="body" sz="quarter" idx="10"/>
          </p:nvPr>
        </p:nvSpPr>
        <p:spPr>
          <a:xfrm>
            <a:off x="381000" y="1411552"/>
            <a:ext cx="8382000" cy="2720745"/>
          </a:xfrm>
        </p:spPr>
        <p:txBody>
          <a:bodyPr/>
          <a:lstStyle/>
          <a:p>
            <a:pPr algn="just"/>
            <a:r>
              <a:rPr lang="pt-BR" dirty="0"/>
              <a:t>Dentre as características do cabeamento metálico, que devem ser observadas na montagem de uma rede, podemos destacar como mais </a:t>
            </a:r>
            <a:r>
              <a:rPr lang="pt-BR" dirty="0" smtClean="0"/>
              <a:t>importantes:</a:t>
            </a:r>
          </a:p>
          <a:p>
            <a:pPr lvl="1" algn="just"/>
            <a:r>
              <a:rPr lang="pt-BR" dirty="0" smtClean="0">
                <a:solidFill>
                  <a:srgbClr val="FFFF00"/>
                </a:solidFill>
              </a:rPr>
              <a:t>Resistência</a:t>
            </a:r>
          </a:p>
          <a:p>
            <a:pPr lvl="1" algn="just"/>
            <a:r>
              <a:rPr lang="pt-BR" dirty="0" smtClean="0"/>
              <a:t>Impedância</a:t>
            </a:r>
          </a:p>
        </p:txBody>
      </p:sp>
      <p:sp>
        <p:nvSpPr>
          <p:cNvPr id="4" name="Texto explicativo retangular com cantos arredondados 3"/>
          <p:cNvSpPr/>
          <p:nvPr/>
        </p:nvSpPr>
        <p:spPr bwMode="auto">
          <a:xfrm>
            <a:off x="3419872" y="1484784"/>
            <a:ext cx="5544616" cy="5040560"/>
          </a:xfrm>
          <a:prstGeom prst="wedgeRoundRectCallout">
            <a:avLst>
              <a:gd name="adj1" fmla="val -57712"/>
              <a:gd name="adj2" fmla="val -9806"/>
              <a:gd name="adj3"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lvl="0" algn="ctr"/>
            <a:r>
              <a:rPr lang="pt-BR" sz="2400" dirty="0" smtClean="0"/>
              <a:t>Representa </a:t>
            </a:r>
            <a:r>
              <a:rPr lang="pt-BR" sz="2400" dirty="0"/>
              <a:t>a perda de energia que um sinal sofre ao trafegar por um meio metálico. É um parâmetro importante quando se discute não só a taxa máxima de transmissão, mas também a distância máxima permitida, qualquer que seja o tipo do meio metálico. A perda de energia aumenta com a distância, até chegar um determinado ponto onde o receptor não consegue mais reconhecer o sinal. A energia pode ser perdida na forma de radiação ou calor</a:t>
            </a:r>
            <a:r>
              <a:rPr lang="pt-BR" sz="2400" dirty="0" smtClean="0"/>
              <a:t>.</a:t>
            </a:r>
            <a:endParaRPr lang="pt-BR" sz="2400" dirty="0"/>
          </a:p>
        </p:txBody>
      </p:sp>
    </p:spTree>
    <p:extLst>
      <p:ext uri="{BB962C8B-B14F-4D97-AF65-F5344CB8AC3E}">
        <p14:creationId xmlns:p14="http://schemas.microsoft.com/office/powerpoint/2010/main" val="28757674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664797"/>
          </a:xfrm>
        </p:spPr>
        <p:txBody>
          <a:bodyPr/>
          <a:lstStyle/>
          <a:p>
            <a:pPr defTabSz="914400">
              <a:spcBef>
                <a:spcPts val="0"/>
              </a:spcBef>
            </a:pPr>
            <a:r>
              <a:rPr lang="pt-BR" dirty="0" smtClean="0">
                <a:effectLst>
                  <a:outerShdw blurRad="50800" dist="38100" dir="2700000" algn="tl">
                    <a:prstClr val="black">
                      <a:alpha val="40000"/>
                    </a:prstClr>
                  </a:outerShdw>
                </a:effectLst>
                <a:cs typeface="Arial"/>
              </a:rPr>
              <a:t>Cabeamento metálico</a:t>
            </a:r>
            <a:endParaRPr lang="pt-BR" b="0" i="0" spc="-150" dirty="0">
              <a:effectLst>
                <a:outerShdw blurRad="50800" dist="38100" dir="2700000" algn="tl">
                  <a:prstClr val="black">
                    <a:alpha val="40000"/>
                  </a:prstClr>
                </a:outerShdw>
              </a:effectLst>
              <a:latin typeface="Calibri"/>
              <a:ea typeface="+mn-ea"/>
              <a:cs typeface="Arial"/>
            </a:endParaRPr>
          </a:p>
        </p:txBody>
      </p:sp>
      <p:sp>
        <p:nvSpPr>
          <p:cNvPr id="3" name="Espaço Reservado para Texto 2"/>
          <p:cNvSpPr>
            <a:spLocks noGrp="1"/>
          </p:cNvSpPr>
          <p:nvPr>
            <p:ph type="body" sz="quarter" idx="10"/>
          </p:nvPr>
        </p:nvSpPr>
        <p:spPr>
          <a:xfrm>
            <a:off x="381000" y="1411552"/>
            <a:ext cx="8382000" cy="2720745"/>
          </a:xfrm>
        </p:spPr>
        <p:txBody>
          <a:bodyPr/>
          <a:lstStyle/>
          <a:p>
            <a:pPr algn="just"/>
            <a:r>
              <a:rPr lang="pt-BR" dirty="0"/>
              <a:t>Dentre as características do cabeamento metálico, que devem ser observadas na montagem de uma rede, podemos destacar como mais </a:t>
            </a:r>
            <a:r>
              <a:rPr lang="pt-BR" dirty="0" smtClean="0"/>
              <a:t>importantes:</a:t>
            </a:r>
          </a:p>
          <a:p>
            <a:pPr lvl="1" algn="just"/>
            <a:r>
              <a:rPr lang="pt-BR" dirty="0" smtClean="0"/>
              <a:t>Resistência</a:t>
            </a:r>
          </a:p>
          <a:p>
            <a:pPr lvl="1" algn="just"/>
            <a:r>
              <a:rPr lang="pt-BR" dirty="0" smtClean="0">
                <a:solidFill>
                  <a:srgbClr val="FFFF00"/>
                </a:solidFill>
              </a:rPr>
              <a:t>Impedância</a:t>
            </a:r>
          </a:p>
        </p:txBody>
      </p:sp>
      <p:sp>
        <p:nvSpPr>
          <p:cNvPr id="4" name="Texto explicativo retangular com cantos arredondados 3"/>
          <p:cNvSpPr/>
          <p:nvPr/>
        </p:nvSpPr>
        <p:spPr bwMode="auto">
          <a:xfrm>
            <a:off x="3275856" y="404664"/>
            <a:ext cx="5760640" cy="6120680"/>
          </a:xfrm>
          <a:prstGeom prst="wedgeRoundRectCallout">
            <a:avLst>
              <a:gd name="adj1" fmla="val -55697"/>
              <a:gd name="adj2" fmla="val 10821"/>
              <a:gd name="adj3"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lvl="0" algn="ctr"/>
            <a:r>
              <a:rPr lang="pt-BR" sz="2400" dirty="0" smtClean="0"/>
              <a:t>É </a:t>
            </a:r>
            <a:r>
              <a:rPr lang="pt-BR" sz="2400" dirty="0"/>
              <a:t>uma característica elétrica complexa que envolve a resistência e a reatância e que só pode ser medida com equipamentos apropriados. Os cabos devem ter uma impedância específica para que possam funcionar com os componentes elétricos das placas de interface. Em princípio, uma impedância alta ou baixa não causa qualquer problema, mas um cabo deve ter uma impedância correta para evitar a perda do sinal e interferências. A distância entre dois condutores, o tipo de isolamento e outros fatores especificam uma determinada impedância elétrica para cada tipo de cabo</a:t>
            </a:r>
            <a:r>
              <a:rPr lang="pt-BR" sz="2400" dirty="0" smtClean="0"/>
              <a:t>.</a:t>
            </a:r>
            <a:endParaRPr lang="pt-BR" sz="2400" dirty="0"/>
          </a:p>
        </p:txBody>
      </p:sp>
    </p:spTree>
    <p:extLst>
      <p:ext uri="{BB962C8B-B14F-4D97-AF65-F5344CB8AC3E}">
        <p14:creationId xmlns:p14="http://schemas.microsoft.com/office/powerpoint/2010/main" val="17585440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664797"/>
          </a:xfrm>
        </p:spPr>
        <p:txBody>
          <a:bodyPr/>
          <a:lstStyle/>
          <a:p>
            <a:pPr defTabSz="914400">
              <a:spcBef>
                <a:spcPts val="0"/>
              </a:spcBef>
            </a:pPr>
            <a:r>
              <a:rPr lang="pt-BR" dirty="0" smtClean="0">
                <a:effectLst>
                  <a:outerShdw blurRad="50800" dist="38100" dir="2700000" algn="tl">
                    <a:prstClr val="black">
                      <a:alpha val="40000"/>
                    </a:prstClr>
                  </a:outerShdw>
                </a:effectLst>
                <a:cs typeface="Arial"/>
              </a:rPr>
              <a:t>Categorias de cabeamento</a:t>
            </a:r>
            <a:endParaRPr lang="pt-BR" b="0" i="0" spc="-150" dirty="0">
              <a:effectLst>
                <a:outerShdw blurRad="50800" dist="38100" dir="2700000" algn="tl">
                  <a:prstClr val="black">
                    <a:alpha val="40000"/>
                  </a:prstClr>
                </a:outerShdw>
              </a:effectLst>
              <a:latin typeface="Calibri"/>
              <a:ea typeface="+mn-ea"/>
              <a:cs typeface="Arial"/>
            </a:endParaRPr>
          </a:p>
        </p:txBody>
      </p:sp>
      <p:sp>
        <p:nvSpPr>
          <p:cNvPr id="3" name="Espaço Reservado para Texto 2"/>
          <p:cNvSpPr>
            <a:spLocks noGrp="1"/>
          </p:cNvSpPr>
          <p:nvPr>
            <p:ph type="body" sz="quarter" idx="10"/>
          </p:nvPr>
        </p:nvSpPr>
        <p:spPr>
          <a:xfrm>
            <a:off x="381000" y="1411552"/>
            <a:ext cx="5199112" cy="2856167"/>
          </a:xfrm>
        </p:spPr>
        <p:txBody>
          <a:bodyPr/>
          <a:lstStyle/>
          <a:p>
            <a:pPr algn="just"/>
            <a:r>
              <a:rPr lang="pt-BR" dirty="0" smtClean="0"/>
              <a:t>Coaxial</a:t>
            </a:r>
          </a:p>
          <a:p>
            <a:pPr lvl="1" algn="just"/>
            <a:r>
              <a:rPr lang="pt-BR" dirty="0" smtClean="0"/>
              <a:t>Consiste em </a:t>
            </a:r>
            <a:r>
              <a:rPr lang="pt-BR" dirty="0"/>
              <a:t>um fio de cobre rígido que forma o núcleo, envolto por um material isolante que, por sua vez, é envolto por um condutor cilíndrico externo na forma de uma malha metálica entrelaçada ou uma lâmina metálica. Esse condutor externo é coberto por uma capa plástica protetora. </a:t>
            </a:r>
            <a:endParaRPr lang="pt-BR" dirty="0" smtClean="0"/>
          </a:p>
        </p:txBody>
      </p:sp>
      <p:pic>
        <p:nvPicPr>
          <p:cNvPr id="4" name="Imagem 3"/>
          <p:cNvPicPr/>
          <p:nvPr/>
        </p:nvPicPr>
        <p:blipFill>
          <a:blip r:embed="rId3">
            <a:extLst>
              <a:ext uri="{28A0092B-C50C-407E-A947-70E740481C1C}">
                <a14:useLocalDpi xmlns:a14="http://schemas.microsoft.com/office/drawing/2010/main" val="0"/>
              </a:ext>
            </a:extLst>
          </a:blip>
          <a:stretch>
            <a:fillRect/>
          </a:stretch>
        </p:blipFill>
        <p:spPr>
          <a:xfrm>
            <a:off x="5796136" y="1411552"/>
            <a:ext cx="3173010" cy="4680520"/>
          </a:xfrm>
          <a:prstGeom prst="rect">
            <a:avLst/>
          </a:prstGeom>
        </p:spPr>
      </p:pic>
    </p:spTree>
    <p:extLst>
      <p:ext uri="{BB962C8B-B14F-4D97-AF65-F5344CB8AC3E}">
        <p14:creationId xmlns:p14="http://schemas.microsoft.com/office/powerpoint/2010/main" val="255041040"/>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664797"/>
          </a:xfrm>
        </p:spPr>
        <p:txBody>
          <a:bodyPr/>
          <a:lstStyle/>
          <a:p>
            <a:pPr defTabSz="914400">
              <a:spcBef>
                <a:spcPts val="0"/>
              </a:spcBef>
            </a:pPr>
            <a:r>
              <a:rPr lang="pt-BR" dirty="0" smtClean="0">
                <a:effectLst>
                  <a:outerShdw blurRad="50800" dist="38100" dir="2700000" algn="tl">
                    <a:prstClr val="black">
                      <a:alpha val="40000"/>
                    </a:prstClr>
                  </a:outerShdw>
                </a:effectLst>
                <a:cs typeface="Arial"/>
              </a:rPr>
              <a:t>Categorias de cabeamento</a:t>
            </a:r>
            <a:endParaRPr lang="pt-BR" b="0" i="0" spc="-150" dirty="0">
              <a:effectLst>
                <a:outerShdw blurRad="50800" dist="38100" dir="2700000" algn="tl">
                  <a:prstClr val="black">
                    <a:alpha val="40000"/>
                  </a:prstClr>
                </a:outerShdw>
              </a:effectLst>
              <a:latin typeface="Calibri"/>
              <a:ea typeface="+mn-ea"/>
              <a:cs typeface="Arial"/>
            </a:endParaRPr>
          </a:p>
        </p:txBody>
      </p:sp>
      <p:sp>
        <p:nvSpPr>
          <p:cNvPr id="3" name="Espaço Reservado para Texto 2"/>
          <p:cNvSpPr>
            <a:spLocks noGrp="1"/>
          </p:cNvSpPr>
          <p:nvPr>
            <p:ph type="body" sz="quarter" idx="10"/>
          </p:nvPr>
        </p:nvSpPr>
        <p:spPr>
          <a:xfrm>
            <a:off x="381000" y="1411552"/>
            <a:ext cx="8511480" cy="1304973"/>
          </a:xfrm>
        </p:spPr>
        <p:txBody>
          <a:bodyPr/>
          <a:lstStyle/>
          <a:p>
            <a:pPr algn="just"/>
            <a:r>
              <a:rPr lang="pt-BR" dirty="0" smtClean="0"/>
              <a:t>Coaxial Fino</a:t>
            </a:r>
          </a:p>
          <a:p>
            <a:pPr lvl="1" algn="just"/>
            <a:r>
              <a:rPr lang="pt-BR" dirty="0" smtClean="0"/>
              <a:t>Também </a:t>
            </a:r>
            <a:r>
              <a:rPr lang="pt-BR" dirty="0"/>
              <a:t>conhecido como cabo coaxial banda base, "</a:t>
            </a:r>
            <a:r>
              <a:rPr lang="pt-BR" i="1" dirty="0" err="1"/>
              <a:t>Thin</a:t>
            </a:r>
            <a:r>
              <a:rPr lang="pt-BR" i="1" dirty="0"/>
              <a:t> Ethernet</a:t>
            </a:r>
            <a:r>
              <a:rPr lang="pt-BR" dirty="0"/>
              <a:t>" ou </a:t>
            </a:r>
            <a:r>
              <a:rPr lang="pt-BR" dirty="0" smtClean="0"/>
              <a:t>10Base2.</a:t>
            </a:r>
          </a:p>
        </p:txBody>
      </p:sp>
      <p:pic>
        <p:nvPicPr>
          <p:cNvPr id="5" name="Imagem 4"/>
          <p:cNvPicPr/>
          <p:nvPr/>
        </p:nvPicPr>
        <p:blipFill>
          <a:blip r:embed="rId3"/>
          <a:stretch>
            <a:fillRect/>
          </a:stretch>
        </p:blipFill>
        <p:spPr>
          <a:xfrm>
            <a:off x="1259632" y="3104323"/>
            <a:ext cx="7128792" cy="1477126"/>
          </a:xfrm>
          <a:prstGeom prst="rect">
            <a:avLst/>
          </a:prstGeom>
        </p:spPr>
      </p:pic>
    </p:spTree>
    <p:extLst>
      <p:ext uri="{BB962C8B-B14F-4D97-AF65-F5344CB8AC3E}">
        <p14:creationId xmlns:p14="http://schemas.microsoft.com/office/powerpoint/2010/main" val="4060623556"/>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664797"/>
          </a:xfrm>
        </p:spPr>
        <p:txBody>
          <a:bodyPr/>
          <a:lstStyle/>
          <a:p>
            <a:pPr defTabSz="914400">
              <a:spcBef>
                <a:spcPts val="0"/>
              </a:spcBef>
            </a:pPr>
            <a:r>
              <a:rPr lang="pt-BR" dirty="0" smtClean="0">
                <a:effectLst>
                  <a:outerShdw blurRad="50800" dist="38100" dir="2700000" algn="tl">
                    <a:prstClr val="black">
                      <a:alpha val="40000"/>
                    </a:prstClr>
                  </a:outerShdw>
                </a:effectLst>
                <a:cs typeface="Arial"/>
              </a:rPr>
              <a:t>Categorias de cabeamento</a:t>
            </a:r>
            <a:endParaRPr lang="pt-BR" b="0" i="0" spc="-150" dirty="0">
              <a:effectLst>
                <a:outerShdw blurRad="50800" dist="38100" dir="2700000" algn="tl">
                  <a:prstClr val="black">
                    <a:alpha val="40000"/>
                  </a:prstClr>
                </a:outerShdw>
              </a:effectLst>
              <a:latin typeface="Calibri"/>
              <a:ea typeface="+mn-ea"/>
              <a:cs typeface="Arial"/>
            </a:endParaRPr>
          </a:p>
        </p:txBody>
      </p:sp>
      <p:sp>
        <p:nvSpPr>
          <p:cNvPr id="3" name="Espaço Reservado para Texto 2"/>
          <p:cNvSpPr>
            <a:spLocks noGrp="1"/>
          </p:cNvSpPr>
          <p:nvPr>
            <p:ph type="body" sz="quarter" idx="10"/>
          </p:nvPr>
        </p:nvSpPr>
        <p:spPr>
          <a:xfrm>
            <a:off x="381000" y="1411552"/>
            <a:ext cx="8511480" cy="4499693"/>
          </a:xfrm>
        </p:spPr>
        <p:txBody>
          <a:bodyPr/>
          <a:lstStyle/>
          <a:p>
            <a:pPr algn="just"/>
            <a:r>
              <a:rPr lang="pt-BR" dirty="0" smtClean="0"/>
              <a:t>Coaxial Fino</a:t>
            </a:r>
          </a:p>
          <a:p>
            <a:pPr lvl="1"/>
            <a:r>
              <a:rPr lang="pt-BR" sz="2400" dirty="0"/>
              <a:t>Utilizam especificação RG-58 A/U;</a:t>
            </a:r>
          </a:p>
          <a:p>
            <a:pPr lvl="1"/>
            <a:r>
              <a:rPr lang="pt-BR" sz="2400" dirty="0"/>
              <a:t>Tamanho máximo do segmento: 185 metros;</a:t>
            </a:r>
          </a:p>
          <a:p>
            <a:pPr lvl="1"/>
            <a:r>
              <a:rPr lang="pt-BR" sz="2400" dirty="0"/>
              <a:t>Tamanho mínimo do segmento: 0,45 metro;</a:t>
            </a:r>
          </a:p>
          <a:p>
            <a:pPr lvl="1"/>
            <a:r>
              <a:rPr lang="pt-BR" sz="2400" dirty="0"/>
              <a:t>Número máximo de segmentos: 5;</a:t>
            </a:r>
          </a:p>
          <a:p>
            <a:pPr lvl="1"/>
            <a:r>
              <a:rPr lang="pt-BR" sz="2400" dirty="0"/>
              <a:t>Tamanho máximo total com repetidores: 925 metros;</a:t>
            </a:r>
          </a:p>
          <a:p>
            <a:pPr lvl="1"/>
            <a:r>
              <a:rPr lang="pt-BR" sz="2400" dirty="0"/>
              <a:t>Tamanho Máximo sem Repetidores: 300 metros;</a:t>
            </a:r>
          </a:p>
          <a:p>
            <a:pPr lvl="1"/>
            <a:r>
              <a:rPr lang="pt-BR" sz="2400" dirty="0"/>
              <a:t>Capacidade: 30 equipamentos por segmento;</a:t>
            </a:r>
          </a:p>
          <a:p>
            <a:pPr lvl="1"/>
            <a:r>
              <a:rPr lang="pt-BR" sz="2400" dirty="0"/>
              <a:t>Taxas de transmissão: 10 a 50Mbps (dependente do tamanho do cabo);</a:t>
            </a:r>
          </a:p>
          <a:p>
            <a:pPr lvl="1"/>
            <a:r>
              <a:rPr lang="pt-BR" sz="2400" dirty="0"/>
              <a:t>Topologia mais usual em barramento</a:t>
            </a:r>
            <a:endParaRPr lang="pt-BR" sz="2400" dirty="0" smtClean="0"/>
          </a:p>
        </p:txBody>
      </p:sp>
    </p:spTree>
    <p:extLst>
      <p:ext uri="{BB962C8B-B14F-4D97-AF65-F5344CB8AC3E}">
        <p14:creationId xmlns:p14="http://schemas.microsoft.com/office/powerpoint/2010/main" val="417682776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664797"/>
          </a:xfrm>
        </p:spPr>
        <p:txBody>
          <a:bodyPr/>
          <a:lstStyle/>
          <a:p>
            <a:pPr algn="l" defTabSz="914400">
              <a:lnSpc>
                <a:spcPct val="90000"/>
              </a:lnSpc>
              <a:spcBef>
                <a:spcPts val="0"/>
              </a:spcBef>
              <a:buNone/>
            </a:pPr>
            <a:r>
              <a:rPr lang="pt-BR" sz="4800" b="0" i="0" spc="-150" dirty="0" smtClean="0">
                <a:effectLst>
                  <a:outerShdw blurRad="50800" dist="38100" dir="2700000" algn="tl">
                    <a:prstClr val="black">
                      <a:alpha val="40000"/>
                    </a:prstClr>
                  </a:outerShdw>
                </a:effectLst>
                <a:latin typeface="Calibri"/>
                <a:ea typeface="+mn-ea"/>
                <a:cs typeface="Arial"/>
              </a:rPr>
              <a:t>Cabeamento não-estruturado</a:t>
            </a:r>
            <a:endParaRPr lang="pt-BR" sz="4800" b="0" i="0" spc="-150" dirty="0">
              <a:effectLst>
                <a:outerShdw blurRad="50800" dist="38100" dir="2700000" algn="tl">
                  <a:prstClr val="black">
                    <a:alpha val="40000"/>
                  </a:prstClr>
                </a:outerShdw>
              </a:effectLst>
              <a:latin typeface="Calibri"/>
              <a:ea typeface="+mn-ea"/>
              <a:cs typeface="Arial"/>
            </a:endParaRPr>
          </a:p>
        </p:txBody>
      </p:sp>
      <p:sp>
        <p:nvSpPr>
          <p:cNvPr id="3" name="Espaço Reservado para Texto 2"/>
          <p:cNvSpPr>
            <a:spLocks noGrp="1"/>
          </p:cNvSpPr>
          <p:nvPr>
            <p:ph type="body" sz="quarter" idx="10"/>
          </p:nvPr>
        </p:nvSpPr>
        <p:spPr>
          <a:xfrm>
            <a:off x="381000" y="1411552"/>
            <a:ext cx="8382000" cy="1246495"/>
          </a:xfrm>
        </p:spPr>
        <p:txBody>
          <a:bodyPr/>
          <a:lstStyle/>
          <a:p>
            <a:pPr lvl="0" algn="just"/>
            <a:r>
              <a:rPr lang="pt-BR" sz="3000" dirty="0"/>
              <a:t>Normalmente a passagem de cabos é feita utilizando-se uma estrutura já existente e nem sempre adequada (sistema elétrico, por exemplo</a:t>
            </a:r>
            <a:r>
              <a:rPr lang="pt-BR" sz="3000" dirty="0" smtClean="0"/>
              <a:t>);</a:t>
            </a:r>
            <a:endParaRPr lang="pt-BR" sz="3000" dirty="0"/>
          </a:p>
        </p:txBody>
      </p:sp>
      <p:pic>
        <p:nvPicPr>
          <p:cNvPr id="4" name="Imagem 3"/>
          <p:cNvPicPr/>
          <p:nvPr/>
        </p:nvPicPr>
        <p:blipFill>
          <a:blip r:embed="rId3">
            <a:extLst>
              <a:ext uri="{28A0092B-C50C-407E-A947-70E740481C1C}">
                <a14:useLocalDpi xmlns:a14="http://schemas.microsoft.com/office/drawing/2010/main" val="0"/>
              </a:ext>
            </a:extLst>
          </a:blip>
          <a:stretch>
            <a:fillRect/>
          </a:stretch>
        </p:blipFill>
        <p:spPr>
          <a:xfrm>
            <a:off x="4716016" y="2852936"/>
            <a:ext cx="4330417" cy="2730408"/>
          </a:xfrm>
          <a:prstGeom prst="rect">
            <a:avLst/>
          </a:prstGeom>
        </p:spPr>
      </p:pic>
      <p:sp>
        <p:nvSpPr>
          <p:cNvPr id="5" name="Espaço Reservado para Texto 2"/>
          <p:cNvSpPr txBox="1">
            <a:spLocks/>
          </p:cNvSpPr>
          <p:nvPr/>
        </p:nvSpPr>
        <p:spPr>
          <a:xfrm>
            <a:off x="374057" y="2674265"/>
            <a:ext cx="4341959" cy="3739485"/>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pt-BR" sz="3000" dirty="0"/>
              <a:t>Novos cabos são planejados apenas em locais onde já existam equipamentos em funcionamento, ou onde sejam previstas novas estações de trabalho. Futuras ampliações não são observadas;</a:t>
            </a:r>
          </a:p>
        </p:txBody>
      </p:sp>
    </p:spTree>
    <p:extLst>
      <p:ext uri="{BB962C8B-B14F-4D97-AF65-F5344CB8AC3E}">
        <p14:creationId xmlns:p14="http://schemas.microsoft.com/office/powerpoint/2010/main" val="2632157210"/>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664797"/>
          </a:xfrm>
        </p:spPr>
        <p:txBody>
          <a:bodyPr/>
          <a:lstStyle/>
          <a:p>
            <a:pPr defTabSz="914400">
              <a:spcBef>
                <a:spcPts val="0"/>
              </a:spcBef>
            </a:pPr>
            <a:r>
              <a:rPr lang="pt-BR" dirty="0" smtClean="0">
                <a:effectLst>
                  <a:outerShdw blurRad="50800" dist="38100" dir="2700000" algn="tl">
                    <a:prstClr val="black">
                      <a:alpha val="40000"/>
                    </a:prstClr>
                  </a:outerShdw>
                </a:effectLst>
                <a:cs typeface="Arial"/>
              </a:rPr>
              <a:t>Categorias de cabeamento</a:t>
            </a:r>
            <a:endParaRPr lang="pt-BR" b="0" i="0" spc="-150" dirty="0">
              <a:effectLst>
                <a:outerShdw blurRad="50800" dist="38100" dir="2700000" algn="tl">
                  <a:prstClr val="black">
                    <a:alpha val="40000"/>
                  </a:prstClr>
                </a:outerShdw>
              </a:effectLst>
              <a:latin typeface="Calibri"/>
              <a:ea typeface="+mn-ea"/>
              <a:cs typeface="Arial"/>
            </a:endParaRPr>
          </a:p>
        </p:txBody>
      </p:sp>
      <p:sp>
        <p:nvSpPr>
          <p:cNvPr id="3" name="Espaço Reservado para Texto 2"/>
          <p:cNvSpPr>
            <a:spLocks noGrp="1"/>
          </p:cNvSpPr>
          <p:nvPr>
            <p:ph type="body" sz="quarter" idx="10"/>
          </p:nvPr>
        </p:nvSpPr>
        <p:spPr>
          <a:xfrm>
            <a:off x="381000" y="1411552"/>
            <a:ext cx="8511480" cy="1304973"/>
          </a:xfrm>
        </p:spPr>
        <p:txBody>
          <a:bodyPr/>
          <a:lstStyle/>
          <a:p>
            <a:pPr algn="just"/>
            <a:r>
              <a:rPr lang="pt-BR" dirty="0" smtClean="0"/>
              <a:t>Coaxial Grosso</a:t>
            </a:r>
          </a:p>
          <a:p>
            <a:pPr lvl="1" algn="just"/>
            <a:r>
              <a:rPr lang="pt-BR" dirty="0" smtClean="0"/>
              <a:t>Também </a:t>
            </a:r>
            <a:r>
              <a:rPr lang="pt-BR" dirty="0"/>
              <a:t>conhecido como cabo coaxial banda </a:t>
            </a:r>
            <a:r>
              <a:rPr lang="pt-BR" dirty="0" err="1" smtClean="0"/>
              <a:t>langa</a:t>
            </a:r>
            <a:r>
              <a:rPr lang="pt-BR" dirty="0" smtClean="0"/>
              <a:t>, </a:t>
            </a:r>
            <a:r>
              <a:rPr lang="pt-BR" dirty="0"/>
              <a:t>"</a:t>
            </a:r>
            <a:r>
              <a:rPr lang="pt-BR" i="1" dirty="0" err="1"/>
              <a:t>Thick</a:t>
            </a:r>
            <a:r>
              <a:rPr lang="pt-BR" i="1" dirty="0"/>
              <a:t> Ethernet</a:t>
            </a:r>
            <a:r>
              <a:rPr lang="pt-BR" dirty="0"/>
              <a:t>" ou 10Base5</a:t>
            </a:r>
            <a:r>
              <a:rPr lang="pt-BR" dirty="0" smtClean="0"/>
              <a:t>.</a:t>
            </a:r>
          </a:p>
        </p:txBody>
      </p:sp>
      <p:pic>
        <p:nvPicPr>
          <p:cNvPr id="6" name="Imagem 5"/>
          <p:cNvPicPr/>
          <p:nvPr/>
        </p:nvPicPr>
        <p:blipFill>
          <a:blip r:embed="rId3"/>
          <a:stretch>
            <a:fillRect/>
          </a:stretch>
        </p:blipFill>
        <p:spPr>
          <a:xfrm>
            <a:off x="1259632" y="2924944"/>
            <a:ext cx="7128792" cy="1980133"/>
          </a:xfrm>
          <a:prstGeom prst="rect">
            <a:avLst/>
          </a:prstGeom>
        </p:spPr>
      </p:pic>
    </p:spTree>
    <p:extLst>
      <p:ext uri="{BB962C8B-B14F-4D97-AF65-F5344CB8AC3E}">
        <p14:creationId xmlns:p14="http://schemas.microsoft.com/office/powerpoint/2010/main" val="4158229404"/>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664797"/>
          </a:xfrm>
        </p:spPr>
        <p:txBody>
          <a:bodyPr/>
          <a:lstStyle/>
          <a:p>
            <a:pPr defTabSz="914400">
              <a:spcBef>
                <a:spcPts val="0"/>
              </a:spcBef>
            </a:pPr>
            <a:r>
              <a:rPr lang="pt-BR" dirty="0" smtClean="0">
                <a:effectLst>
                  <a:outerShdw blurRad="50800" dist="38100" dir="2700000" algn="tl">
                    <a:prstClr val="black">
                      <a:alpha val="40000"/>
                    </a:prstClr>
                  </a:outerShdw>
                </a:effectLst>
                <a:cs typeface="Arial"/>
              </a:rPr>
              <a:t>Categorias de cabeamento</a:t>
            </a:r>
            <a:endParaRPr lang="pt-BR" b="0" i="0" spc="-150" dirty="0">
              <a:effectLst>
                <a:outerShdw blurRad="50800" dist="38100" dir="2700000" algn="tl">
                  <a:prstClr val="black">
                    <a:alpha val="40000"/>
                  </a:prstClr>
                </a:outerShdw>
              </a:effectLst>
              <a:latin typeface="Calibri"/>
              <a:ea typeface="+mn-ea"/>
              <a:cs typeface="Arial"/>
            </a:endParaRPr>
          </a:p>
        </p:txBody>
      </p:sp>
      <p:sp>
        <p:nvSpPr>
          <p:cNvPr id="3" name="Espaço Reservado para Texto 2"/>
          <p:cNvSpPr>
            <a:spLocks noGrp="1"/>
          </p:cNvSpPr>
          <p:nvPr>
            <p:ph type="body" sz="quarter" idx="10"/>
          </p:nvPr>
        </p:nvSpPr>
        <p:spPr>
          <a:xfrm>
            <a:off x="381000" y="1411552"/>
            <a:ext cx="8511480" cy="4530471"/>
          </a:xfrm>
        </p:spPr>
        <p:txBody>
          <a:bodyPr/>
          <a:lstStyle/>
          <a:p>
            <a:pPr algn="just"/>
            <a:r>
              <a:rPr lang="pt-BR" dirty="0" smtClean="0"/>
              <a:t>Coaxial Grosso</a:t>
            </a:r>
          </a:p>
          <a:p>
            <a:pPr lvl="1"/>
            <a:r>
              <a:rPr lang="pt-BR" dirty="0"/>
              <a:t>Em redes locais, o cabo é utilizado fazendo uma divisão da banda em dois canais ou caminhos:</a:t>
            </a:r>
          </a:p>
          <a:p>
            <a:pPr lvl="2"/>
            <a:r>
              <a:rPr lang="pt-BR" dirty="0"/>
              <a:t>Transmissão (</a:t>
            </a:r>
            <a:r>
              <a:rPr lang="pt-BR" i="1" dirty="0" err="1"/>
              <a:t>Inbound</a:t>
            </a:r>
            <a:r>
              <a:rPr lang="pt-BR" dirty="0"/>
              <a:t>);</a:t>
            </a:r>
          </a:p>
          <a:p>
            <a:pPr lvl="2"/>
            <a:r>
              <a:rPr lang="pt-BR" dirty="0"/>
              <a:t>Recepção (</a:t>
            </a:r>
            <a:r>
              <a:rPr lang="pt-BR" i="1" dirty="0" err="1"/>
              <a:t>Outbound</a:t>
            </a:r>
            <a:r>
              <a:rPr lang="pt-BR" dirty="0" smtClean="0"/>
              <a:t>).</a:t>
            </a:r>
          </a:p>
          <a:p>
            <a:pPr lvl="1"/>
            <a:r>
              <a:rPr lang="pt-BR" dirty="0"/>
              <a:t>Uma diferença fundamental entre os cabos coaxiais de banda base e banda larga é que sistemas em banda larga necessitam de amplificadores analógicos para amplificar periodicamente o sinal. Entretanto, esses amplificadores só transmitem o sinal em um único sentido</a:t>
            </a:r>
          </a:p>
        </p:txBody>
      </p:sp>
    </p:spTree>
    <p:extLst>
      <p:ext uri="{BB962C8B-B14F-4D97-AF65-F5344CB8AC3E}">
        <p14:creationId xmlns:p14="http://schemas.microsoft.com/office/powerpoint/2010/main" val="2098158684"/>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664797"/>
          </a:xfrm>
        </p:spPr>
        <p:txBody>
          <a:bodyPr/>
          <a:lstStyle/>
          <a:p>
            <a:pPr defTabSz="914400">
              <a:spcBef>
                <a:spcPts val="0"/>
              </a:spcBef>
            </a:pPr>
            <a:r>
              <a:rPr lang="pt-BR" dirty="0" smtClean="0">
                <a:effectLst>
                  <a:outerShdw blurRad="50800" dist="38100" dir="2700000" algn="tl">
                    <a:prstClr val="black">
                      <a:alpha val="40000"/>
                    </a:prstClr>
                  </a:outerShdw>
                </a:effectLst>
                <a:cs typeface="Arial"/>
              </a:rPr>
              <a:t>Categorias de cabeamento</a:t>
            </a:r>
            <a:endParaRPr lang="pt-BR" b="0" i="0" spc="-150" dirty="0">
              <a:effectLst>
                <a:outerShdw blurRad="50800" dist="38100" dir="2700000" algn="tl">
                  <a:prstClr val="black">
                    <a:alpha val="40000"/>
                  </a:prstClr>
                </a:outerShdw>
              </a:effectLst>
              <a:latin typeface="Calibri"/>
              <a:ea typeface="+mn-ea"/>
              <a:cs typeface="Arial"/>
            </a:endParaRPr>
          </a:p>
        </p:txBody>
      </p:sp>
      <p:sp>
        <p:nvSpPr>
          <p:cNvPr id="3" name="Espaço Reservado para Texto 2"/>
          <p:cNvSpPr>
            <a:spLocks noGrp="1"/>
          </p:cNvSpPr>
          <p:nvPr>
            <p:ph type="body" sz="quarter" idx="10"/>
          </p:nvPr>
        </p:nvSpPr>
        <p:spPr>
          <a:xfrm>
            <a:off x="381000" y="1411552"/>
            <a:ext cx="8511480" cy="443198"/>
          </a:xfrm>
        </p:spPr>
        <p:txBody>
          <a:bodyPr/>
          <a:lstStyle/>
          <a:p>
            <a:pPr algn="just"/>
            <a:r>
              <a:rPr lang="pt-BR" dirty="0" smtClean="0"/>
              <a:t>Terminações em cabos coaxial</a:t>
            </a:r>
          </a:p>
        </p:txBody>
      </p:sp>
      <p:pic>
        <p:nvPicPr>
          <p:cNvPr id="6" name="Imagem 5"/>
          <p:cNvPicPr/>
          <p:nvPr/>
        </p:nvPicPr>
        <p:blipFill>
          <a:blip r:embed="rId3"/>
          <a:stretch>
            <a:fillRect/>
          </a:stretch>
        </p:blipFill>
        <p:spPr>
          <a:xfrm>
            <a:off x="1403648" y="2132856"/>
            <a:ext cx="6768752" cy="3956799"/>
          </a:xfrm>
          <a:prstGeom prst="rect">
            <a:avLst/>
          </a:prstGeom>
        </p:spPr>
      </p:pic>
    </p:spTree>
    <p:extLst>
      <p:ext uri="{BB962C8B-B14F-4D97-AF65-F5344CB8AC3E}">
        <p14:creationId xmlns:p14="http://schemas.microsoft.com/office/powerpoint/2010/main" val="774162364"/>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664797"/>
          </a:xfrm>
        </p:spPr>
        <p:txBody>
          <a:bodyPr/>
          <a:lstStyle/>
          <a:p>
            <a:pPr defTabSz="914400">
              <a:spcBef>
                <a:spcPts val="0"/>
              </a:spcBef>
            </a:pPr>
            <a:r>
              <a:rPr lang="pt-BR" dirty="0" smtClean="0">
                <a:effectLst>
                  <a:outerShdw blurRad="50800" dist="38100" dir="2700000" algn="tl">
                    <a:prstClr val="black">
                      <a:alpha val="40000"/>
                    </a:prstClr>
                  </a:outerShdw>
                </a:effectLst>
                <a:cs typeface="Arial"/>
              </a:rPr>
              <a:t>Categorias de cabeamento</a:t>
            </a:r>
            <a:endParaRPr lang="pt-BR" b="0" i="0" spc="-150" dirty="0">
              <a:effectLst>
                <a:outerShdw blurRad="50800" dist="38100" dir="2700000" algn="tl">
                  <a:prstClr val="black">
                    <a:alpha val="40000"/>
                  </a:prstClr>
                </a:outerShdw>
              </a:effectLst>
              <a:latin typeface="Calibri"/>
              <a:ea typeface="+mn-ea"/>
              <a:cs typeface="Arial"/>
            </a:endParaRPr>
          </a:p>
        </p:txBody>
      </p:sp>
      <p:sp>
        <p:nvSpPr>
          <p:cNvPr id="3" name="Espaço Reservado para Texto 2"/>
          <p:cNvSpPr>
            <a:spLocks noGrp="1"/>
          </p:cNvSpPr>
          <p:nvPr>
            <p:ph type="body" sz="quarter" idx="10"/>
          </p:nvPr>
        </p:nvSpPr>
        <p:spPr>
          <a:xfrm>
            <a:off x="381000" y="1411552"/>
            <a:ext cx="8511480" cy="3804118"/>
          </a:xfrm>
        </p:spPr>
        <p:txBody>
          <a:bodyPr/>
          <a:lstStyle/>
          <a:p>
            <a:pPr algn="just"/>
            <a:r>
              <a:rPr lang="pt-BR" dirty="0" smtClean="0"/>
              <a:t>Pra trançado</a:t>
            </a:r>
          </a:p>
          <a:p>
            <a:pPr lvl="1" algn="just"/>
            <a:r>
              <a:rPr lang="pt-BR" dirty="0" smtClean="0"/>
              <a:t>Pode </a:t>
            </a:r>
            <a:r>
              <a:rPr lang="pt-BR" dirty="0"/>
              <a:t>ser empregado também em redes locais com taxas de transferência maiores, trabalhando não somente a 10Mbps, mas também com taxas desde 100Mbps até </a:t>
            </a:r>
            <a:r>
              <a:rPr lang="pt-BR" dirty="0" smtClean="0"/>
              <a:t>1Gbps.</a:t>
            </a:r>
          </a:p>
          <a:p>
            <a:pPr lvl="1" algn="just"/>
            <a:r>
              <a:rPr lang="pt-BR" dirty="0" smtClean="0"/>
              <a:t>Sua </a:t>
            </a:r>
            <a:r>
              <a:rPr lang="pt-BR" dirty="0"/>
              <a:t>transmissão pode ser tanto analógica quanto </a:t>
            </a:r>
            <a:r>
              <a:rPr lang="pt-BR" dirty="0" smtClean="0"/>
              <a:t>digital.</a:t>
            </a:r>
          </a:p>
          <a:p>
            <a:pPr lvl="1" algn="just"/>
            <a:r>
              <a:rPr lang="pt-BR" dirty="0" smtClean="0"/>
              <a:t>A </a:t>
            </a:r>
            <a:r>
              <a:rPr lang="pt-BR" dirty="0"/>
              <a:t>desvantagem do par trançado é sua sensibilidade às interferências e ao ruído </a:t>
            </a:r>
            <a:r>
              <a:rPr lang="pt-BR" dirty="0" smtClean="0"/>
              <a:t>elétrico.</a:t>
            </a:r>
          </a:p>
        </p:txBody>
      </p:sp>
    </p:spTree>
    <p:extLst>
      <p:ext uri="{BB962C8B-B14F-4D97-AF65-F5344CB8AC3E}">
        <p14:creationId xmlns:p14="http://schemas.microsoft.com/office/powerpoint/2010/main" val="484040401"/>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664797"/>
          </a:xfrm>
        </p:spPr>
        <p:txBody>
          <a:bodyPr/>
          <a:lstStyle/>
          <a:p>
            <a:pPr defTabSz="914400">
              <a:spcBef>
                <a:spcPts val="0"/>
              </a:spcBef>
            </a:pPr>
            <a:r>
              <a:rPr lang="pt-BR" dirty="0" smtClean="0">
                <a:effectLst>
                  <a:outerShdw blurRad="50800" dist="38100" dir="2700000" algn="tl">
                    <a:prstClr val="black">
                      <a:alpha val="40000"/>
                    </a:prstClr>
                  </a:outerShdw>
                </a:effectLst>
                <a:cs typeface="Arial"/>
              </a:rPr>
              <a:t>Categorias de cabeamento</a:t>
            </a:r>
            <a:endParaRPr lang="pt-BR" b="0" i="0" spc="-150" dirty="0">
              <a:effectLst>
                <a:outerShdw blurRad="50800" dist="38100" dir="2700000" algn="tl">
                  <a:prstClr val="black">
                    <a:alpha val="40000"/>
                  </a:prstClr>
                </a:outerShdw>
              </a:effectLst>
              <a:latin typeface="Calibri"/>
              <a:ea typeface="+mn-ea"/>
              <a:cs typeface="Arial"/>
            </a:endParaRPr>
          </a:p>
        </p:txBody>
      </p:sp>
      <p:sp>
        <p:nvSpPr>
          <p:cNvPr id="3" name="Espaço Reservado para Texto 2"/>
          <p:cNvSpPr>
            <a:spLocks noGrp="1"/>
          </p:cNvSpPr>
          <p:nvPr>
            <p:ph type="body" sz="quarter" idx="10"/>
          </p:nvPr>
        </p:nvSpPr>
        <p:spPr>
          <a:xfrm>
            <a:off x="381000" y="1411552"/>
            <a:ext cx="8511480" cy="3243965"/>
          </a:xfrm>
        </p:spPr>
        <p:txBody>
          <a:bodyPr/>
          <a:lstStyle/>
          <a:p>
            <a:pPr algn="just"/>
            <a:r>
              <a:rPr lang="pt-BR" dirty="0" smtClean="0"/>
              <a:t>Pra trançado</a:t>
            </a:r>
          </a:p>
          <a:p>
            <a:pPr lvl="1" algn="just"/>
            <a:r>
              <a:rPr lang="pt-BR" b="1" dirty="0"/>
              <a:t>Cabos STP:</a:t>
            </a:r>
            <a:r>
              <a:rPr lang="pt-BR" dirty="0"/>
              <a:t> Um cabo STP (</a:t>
            </a:r>
            <a:r>
              <a:rPr lang="pt-BR" i="1" dirty="0" err="1"/>
              <a:t>Shielded</a:t>
            </a:r>
            <a:r>
              <a:rPr lang="pt-BR" i="1" dirty="0"/>
              <a:t> </a:t>
            </a:r>
            <a:r>
              <a:rPr lang="pt-BR" i="1" dirty="0" err="1"/>
              <a:t>Twisted</a:t>
            </a:r>
            <a:r>
              <a:rPr lang="pt-BR" i="1" dirty="0"/>
              <a:t> </a:t>
            </a:r>
            <a:r>
              <a:rPr lang="pt-BR" i="1" dirty="0" err="1"/>
              <a:t>Pair</a:t>
            </a:r>
            <a:r>
              <a:rPr lang="pt-BR" dirty="0"/>
              <a:t> - Par trançado com blindagem), além de possuir uma malha blindada que lhe confere uma maior imunidade às interferências eletromagnética e de radiofrequência, possui uma blindagem interna envolvendo cada par trançado com o objetivo de reduzir a </a:t>
            </a:r>
            <a:r>
              <a:rPr lang="pt-BR" dirty="0" err="1" smtClean="0"/>
              <a:t>diafonia</a:t>
            </a:r>
            <a:r>
              <a:rPr lang="pt-BR" dirty="0" smtClean="0"/>
              <a:t>.</a:t>
            </a:r>
          </a:p>
        </p:txBody>
      </p:sp>
      <p:pic>
        <p:nvPicPr>
          <p:cNvPr id="4" name="Imagem 3"/>
          <p:cNvPicPr/>
          <p:nvPr/>
        </p:nvPicPr>
        <p:blipFill>
          <a:blip r:embed="rId3"/>
          <a:stretch>
            <a:fillRect/>
          </a:stretch>
        </p:blipFill>
        <p:spPr>
          <a:xfrm>
            <a:off x="4860032" y="4365104"/>
            <a:ext cx="4217134" cy="2395229"/>
          </a:xfrm>
          <a:prstGeom prst="rect">
            <a:avLst/>
          </a:prstGeom>
        </p:spPr>
      </p:pic>
    </p:spTree>
    <p:extLst>
      <p:ext uri="{BB962C8B-B14F-4D97-AF65-F5344CB8AC3E}">
        <p14:creationId xmlns:p14="http://schemas.microsoft.com/office/powerpoint/2010/main" val="1094131894"/>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664797"/>
          </a:xfrm>
        </p:spPr>
        <p:txBody>
          <a:bodyPr/>
          <a:lstStyle/>
          <a:p>
            <a:pPr defTabSz="914400">
              <a:spcBef>
                <a:spcPts val="0"/>
              </a:spcBef>
            </a:pPr>
            <a:r>
              <a:rPr lang="pt-BR" dirty="0" smtClean="0">
                <a:effectLst>
                  <a:outerShdw blurRad="50800" dist="38100" dir="2700000" algn="tl">
                    <a:prstClr val="black">
                      <a:alpha val="40000"/>
                    </a:prstClr>
                  </a:outerShdw>
                </a:effectLst>
                <a:cs typeface="Arial"/>
              </a:rPr>
              <a:t>Categorias de cabeamento</a:t>
            </a:r>
            <a:endParaRPr lang="pt-BR" b="0" i="0" spc="-150" dirty="0">
              <a:effectLst>
                <a:outerShdw blurRad="50800" dist="38100" dir="2700000" algn="tl">
                  <a:prstClr val="black">
                    <a:alpha val="40000"/>
                  </a:prstClr>
                </a:outerShdw>
              </a:effectLst>
              <a:latin typeface="Calibri"/>
              <a:ea typeface="+mn-ea"/>
              <a:cs typeface="Arial"/>
            </a:endParaRPr>
          </a:p>
        </p:txBody>
      </p:sp>
      <p:sp>
        <p:nvSpPr>
          <p:cNvPr id="3" name="Espaço Reservado para Texto 2"/>
          <p:cNvSpPr>
            <a:spLocks noGrp="1"/>
          </p:cNvSpPr>
          <p:nvPr>
            <p:ph type="body" sz="quarter" idx="10"/>
          </p:nvPr>
        </p:nvSpPr>
        <p:spPr>
          <a:xfrm>
            <a:off x="381000" y="1411552"/>
            <a:ext cx="8511480" cy="2856167"/>
          </a:xfrm>
        </p:spPr>
        <p:txBody>
          <a:bodyPr/>
          <a:lstStyle/>
          <a:p>
            <a:pPr algn="just"/>
            <a:r>
              <a:rPr lang="pt-BR" dirty="0" smtClean="0"/>
              <a:t>Pra trançado</a:t>
            </a:r>
          </a:p>
          <a:p>
            <a:pPr lvl="1" algn="just"/>
            <a:r>
              <a:rPr lang="pt-BR" b="1" dirty="0"/>
              <a:t>Cabos FTP:</a:t>
            </a:r>
            <a:r>
              <a:rPr lang="pt-BR" dirty="0"/>
              <a:t> Os cabos de pares trançados blindados FTP (</a:t>
            </a:r>
            <a:r>
              <a:rPr lang="pt-BR" i="1" dirty="0" err="1"/>
              <a:t>Foiled</a:t>
            </a:r>
            <a:r>
              <a:rPr lang="pt-BR" i="1" dirty="0"/>
              <a:t> </a:t>
            </a:r>
            <a:r>
              <a:rPr lang="pt-BR" i="1" dirty="0" err="1"/>
              <a:t>Twisted</a:t>
            </a:r>
            <a:r>
              <a:rPr lang="pt-BR" i="1" dirty="0"/>
              <a:t> </a:t>
            </a:r>
            <a:r>
              <a:rPr lang="pt-BR" i="1" dirty="0" err="1"/>
              <a:t>Pair</a:t>
            </a:r>
            <a:r>
              <a:rPr lang="pt-BR" dirty="0"/>
              <a:t> - Par Trançado com fita metalizada) foram projetados especialmente para aplicações de cabeamento que necessitam de isolamento adicional de acordo com os requisitos da norma </a:t>
            </a:r>
            <a:r>
              <a:rPr lang="pt-BR" dirty="0" smtClean="0"/>
              <a:t> ANSI/EIA/TIA-568  e  especificações  para</a:t>
            </a:r>
          </a:p>
        </p:txBody>
      </p:sp>
      <p:pic>
        <p:nvPicPr>
          <p:cNvPr id="5" name="Imagem 4"/>
          <p:cNvPicPr/>
          <p:nvPr/>
        </p:nvPicPr>
        <p:blipFill>
          <a:blip r:embed="rId3"/>
          <a:stretch>
            <a:fillRect/>
          </a:stretch>
        </p:blipFill>
        <p:spPr>
          <a:xfrm>
            <a:off x="4788024" y="4365104"/>
            <a:ext cx="4286984" cy="2313785"/>
          </a:xfrm>
          <a:prstGeom prst="rect">
            <a:avLst/>
          </a:prstGeom>
        </p:spPr>
      </p:pic>
      <p:sp>
        <p:nvSpPr>
          <p:cNvPr id="6" name="Espaço Reservado para Texto 2"/>
          <p:cNvSpPr txBox="1">
            <a:spLocks/>
          </p:cNvSpPr>
          <p:nvPr/>
        </p:nvSpPr>
        <p:spPr>
          <a:xfrm>
            <a:off x="776358" y="4233761"/>
            <a:ext cx="3888432" cy="2326791"/>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7525" lvl="1" indent="0" algn="just">
              <a:buNone/>
            </a:pPr>
            <a:r>
              <a:rPr lang="pt-BR" dirty="0"/>
              <a:t>cabeamento horizontal ou secundário entre os painéis de distribuição (</a:t>
            </a:r>
            <a:r>
              <a:rPr lang="pt-BR" i="1" dirty="0"/>
              <a:t>Patch Paneis</a:t>
            </a:r>
            <a:r>
              <a:rPr lang="pt-BR" dirty="0"/>
              <a:t>) e os conectores nas áreas de </a:t>
            </a:r>
            <a:r>
              <a:rPr lang="pt-BR" dirty="0" smtClean="0"/>
              <a:t>trabalho.</a:t>
            </a:r>
            <a:endParaRPr lang="pt-BR" dirty="0"/>
          </a:p>
        </p:txBody>
      </p:sp>
    </p:spTree>
    <p:extLst>
      <p:ext uri="{BB962C8B-B14F-4D97-AF65-F5344CB8AC3E}">
        <p14:creationId xmlns:p14="http://schemas.microsoft.com/office/powerpoint/2010/main" val="2526530153"/>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664797"/>
          </a:xfrm>
        </p:spPr>
        <p:txBody>
          <a:bodyPr/>
          <a:lstStyle/>
          <a:p>
            <a:pPr defTabSz="914400">
              <a:spcBef>
                <a:spcPts val="0"/>
              </a:spcBef>
            </a:pPr>
            <a:r>
              <a:rPr lang="pt-BR" dirty="0" smtClean="0">
                <a:effectLst>
                  <a:outerShdw blurRad="50800" dist="38100" dir="2700000" algn="tl">
                    <a:prstClr val="black">
                      <a:alpha val="40000"/>
                    </a:prstClr>
                  </a:outerShdw>
                </a:effectLst>
                <a:cs typeface="Arial"/>
              </a:rPr>
              <a:t>Categorias de cabeamento</a:t>
            </a:r>
            <a:endParaRPr lang="pt-BR" b="0" i="0" spc="-150" dirty="0">
              <a:effectLst>
                <a:outerShdw blurRad="50800" dist="38100" dir="2700000" algn="tl">
                  <a:prstClr val="black">
                    <a:alpha val="40000"/>
                  </a:prstClr>
                </a:outerShdw>
              </a:effectLst>
              <a:latin typeface="Calibri"/>
              <a:ea typeface="+mn-ea"/>
              <a:cs typeface="Arial"/>
            </a:endParaRPr>
          </a:p>
        </p:txBody>
      </p:sp>
      <p:sp>
        <p:nvSpPr>
          <p:cNvPr id="3" name="Espaço Reservado para Texto 2"/>
          <p:cNvSpPr>
            <a:spLocks noGrp="1"/>
          </p:cNvSpPr>
          <p:nvPr>
            <p:ph type="body" sz="quarter" idx="10"/>
          </p:nvPr>
        </p:nvSpPr>
        <p:spPr>
          <a:xfrm>
            <a:off x="381000" y="1411552"/>
            <a:ext cx="8511480" cy="2856167"/>
          </a:xfrm>
        </p:spPr>
        <p:txBody>
          <a:bodyPr/>
          <a:lstStyle/>
          <a:p>
            <a:pPr algn="just"/>
            <a:r>
              <a:rPr lang="pt-BR" dirty="0" smtClean="0"/>
              <a:t>Pra trançado</a:t>
            </a:r>
          </a:p>
          <a:p>
            <a:pPr lvl="1" algn="just"/>
            <a:r>
              <a:rPr lang="pt-BR" b="1" dirty="0"/>
              <a:t>Cabos UTP:</a:t>
            </a:r>
            <a:r>
              <a:rPr lang="pt-BR" dirty="0"/>
              <a:t> O cabo UTP (</a:t>
            </a:r>
            <a:r>
              <a:rPr lang="pt-BR" i="1" dirty="0" err="1"/>
              <a:t>Unshielded</a:t>
            </a:r>
            <a:r>
              <a:rPr lang="pt-BR" i="1" dirty="0"/>
              <a:t> </a:t>
            </a:r>
            <a:r>
              <a:rPr lang="pt-BR" i="1" dirty="0" err="1"/>
              <a:t>Twisted</a:t>
            </a:r>
            <a:r>
              <a:rPr lang="pt-BR" i="1" dirty="0"/>
              <a:t> </a:t>
            </a:r>
            <a:r>
              <a:rPr lang="pt-BR" i="1" dirty="0" err="1"/>
              <a:t>Pair</a:t>
            </a:r>
            <a:r>
              <a:rPr lang="pt-BR" dirty="0"/>
              <a:t> - Par trançado sem blindagem) é atualmente o cabo mais utilizado em redes de computadores. O cabo UTP tem como vantagens ser de fácil manuseio e instalação, além de permitir taxas de transmissão elevadas. A </a:t>
            </a:r>
            <a:r>
              <a:rPr lang="pt-BR" dirty="0" smtClean="0"/>
              <a:t> EIA/TIA  padronizou  os  tipos  de  cabos</a:t>
            </a:r>
          </a:p>
        </p:txBody>
      </p:sp>
      <p:pic>
        <p:nvPicPr>
          <p:cNvPr id="5" name="Imagem 4"/>
          <p:cNvPicPr/>
          <p:nvPr/>
        </p:nvPicPr>
        <p:blipFill>
          <a:blip r:embed="rId3"/>
          <a:stretch>
            <a:fillRect/>
          </a:stretch>
        </p:blipFill>
        <p:spPr>
          <a:xfrm>
            <a:off x="4572000" y="4293096"/>
            <a:ext cx="4472528" cy="2383775"/>
          </a:xfrm>
          <a:prstGeom prst="rect">
            <a:avLst/>
          </a:prstGeom>
        </p:spPr>
      </p:pic>
      <p:sp>
        <p:nvSpPr>
          <p:cNvPr id="6" name="Espaço Reservado para Texto 2"/>
          <p:cNvSpPr txBox="1">
            <a:spLocks/>
          </p:cNvSpPr>
          <p:nvPr/>
        </p:nvSpPr>
        <p:spPr>
          <a:xfrm>
            <a:off x="765238" y="4272314"/>
            <a:ext cx="3662746" cy="1938992"/>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7525" lvl="1" indent="0" algn="just">
              <a:buNone/>
            </a:pPr>
            <a:r>
              <a:rPr lang="pt-BR" dirty="0"/>
              <a:t>UTP, dividindo em categorias no que se refere à bitola dos fios e aos níveis de segurança.</a:t>
            </a:r>
          </a:p>
        </p:txBody>
      </p:sp>
    </p:spTree>
    <p:extLst>
      <p:ext uri="{BB962C8B-B14F-4D97-AF65-F5344CB8AC3E}">
        <p14:creationId xmlns:p14="http://schemas.microsoft.com/office/powerpoint/2010/main" val="4242771404"/>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664797"/>
          </a:xfrm>
        </p:spPr>
        <p:txBody>
          <a:bodyPr/>
          <a:lstStyle/>
          <a:p>
            <a:pPr defTabSz="914400">
              <a:spcBef>
                <a:spcPts val="0"/>
              </a:spcBef>
            </a:pPr>
            <a:r>
              <a:rPr lang="pt-BR" dirty="0" smtClean="0">
                <a:effectLst>
                  <a:outerShdw blurRad="50800" dist="38100" dir="2700000" algn="tl">
                    <a:prstClr val="black">
                      <a:alpha val="40000"/>
                    </a:prstClr>
                  </a:outerShdw>
                </a:effectLst>
                <a:cs typeface="Arial"/>
              </a:rPr>
              <a:t>Categorias de cabeamento</a:t>
            </a:r>
            <a:endParaRPr lang="pt-BR" b="0" i="0" spc="-150" dirty="0">
              <a:effectLst>
                <a:outerShdw blurRad="50800" dist="38100" dir="2700000" algn="tl">
                  <a:prstClr val="black">
                    <a:alpha val="40000"/>
                  </a:prstClr>
                </a:outerShdw>
              </a:effectLst>
              <a:latin typeface="Calibri"/>
              <a:ea typeface="+mn-ea"/>
              <a:cs typeface="Arial"/>
            </a:endParaRPr>
          </a:p>
        </p:txBody>
      </p:sp>
      <p:sp>
        <p:nvSpPr>
          <p:cNvPr id="3" name="Espaço Reservado para Texto 2"/>
          <p:cNvSpPr>
            <a:spLocks noGrp="1"/>
          </p:cNvSpPr>
          <p:nvPr>
            <p:ph type="body" sz="quarter" idx="10"/>
          </p:nvPr>
        </p:nvSpPr>
        <p:spPr>
          <a:xfrm>
            <a:off x="381000" y="1411552"/>
            <a:ext cx="8511480" cy="443198"/>
          </a:xfrm>
        </p:spPr>
        <p:txBody>
          <a:bodyPr/>
          <a:lstStyle/>
          <a:p>
            <a:pPr algn="just"/>
            <a:r>
              <a:rPr lang="pt-BR" dirty="0" smtClean="0"/>
              <a:t>Terminações em cabos UTP</a:t>
            </a:r>
          </a:p>
        </p:txBody>
      </p:sp>
      <p:pic>
        <p:nvPicPr>
          <p:cNvPr id="4" name="Imagem 3"/>
          <p:cNvPicPr>
            <a:picLocks noChangeAspect="1"/>
          </p:cNvPicPr>
          <p:nvPr/>
        </p:nvPicPr>
        <p:blipFill>
          <a:blip r:embed="rId3"/>
          <a:stretch>
            <a:fillRect/>
          </a:stretch>
        </p:blipFill>
        <p:spPr>
          <a:xfrm>
            <a:off x="854000" y="3284984"/>
            <a:ext cx="7565479" cy="2850111"/>
          </a:xfrm>
          <a:prstGeom prst="rect">
            <a:avLst/>
          </a:prstGeom>
        </p:spPr>
      </p:pic>
      <p:pic>
        <p:nvPicPr>
          <p:cNvPr id="10" name="Imagem 9"/>
          <p:cNvPicPr/>
          <p:nvPr/>
        </p:nvPicPr>
        <p:blipFill>
          <a:blip r:embed="rId4">
            <a:extLst>
              <a:ext uri="{28A0092B-C50C-407E-A947-70E740481C1C}">
                <a14:useLocalDpi xmlns:a14="http://schemas.microsoft.com/office/drawing/2010/main" val="0"/>
              </a:ext>
            </a:extLst>
          </a:blip>
          <a:stretch>
            <a:fillRect/>
          </a:stretch>
        </p:blipFill>
        <p:spPr>
          <a:xfrm>
            <a:off x="5782205" y="1268760"/>
            <a:ext cx="2637274" cy="1872208"/>
          </a:xfrm>
          <a:prstGeom prst="rect">
            <a:avLst/>
          </a:prstGeom>
        </p:spPr>
      </p:pic>
    </p:spTree>
    <p:extLst>
      <p:ext uri="{BB962C8B-B14F-4D97-AF65-F5344CB8AC3E}">
        <p14:creationId xmlns:p14="http://schemas.microsoft.com/office/powerpoint/2010/main" val="3661226552"/>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664797"/>
          </a:xfrm>
        </p:spPr>
        <p:txBody>
          <a:bodyPr/>
          <a:lstStyle/>
          <a:p>
            <a:pPr defTabSz="914400">
              <a:spcBef>
                <a:spcPts val="0"/>
              </a:spcBef>
            </a:pPr>
            <a:r>
              <a:rPr lang="pt-BR" dirty="0" smtClean="0">
                <a:effectLst>
                  <a:outerShdw blurRad="50800" dist="38100" dir="2700000" algn="tl">
                    <a:prstClr val="black">
                      <a:alpha val="40000"/>
                    </a:prstClr>
                  </a:outerShdw>
                </a:effectLst>
                <a:cs typeface="Arial"/>
              </a:rPr>
              <a:t>Categorias de cabeamento</a:t>
            </a:r>
            <a:endParaRPr lang="pt-BR" b="0" i="0" spc="-150" dirty="0">
              <a:effectLst>
                <a:outerShdw blurRad="50800" dist="38100" dir="2700000" algn="tl">
                  <a:prstClr val="black">
                    <a:alpha val="40000"/>
                  </a:prstClr>
                </a:outerShdw>
              </a:effectLst>
              <a:latin typeface="Calibri"/>
              <a:ea typeface="+mn-ea"/>
              <a:cs typeface="Arial"/>
            </a:endParaRPr>
          </a:p>
        </p:txBody>
      </p:sp>
      <p:sp>
        <p:nvSpPr>
          <p:cNvPr id="3" name="Espaço Reservado para Texto 2"/>
          <p:cNvSpPr>
            <a:spLocks noGrp="1"/>
          </p:cNvSpPr>
          <p:nvPr>
            <p:ph type="body" sz="quarter" idx="10"/>
          </p:nvPr>
        </p:nvSpPr>
        <p:spPr>
          <a:xfrm>
            <a:off x="381000" y="1411552"/>
            <a:ext cx="8511480" cy="1329595"/>
          </a:xfrm>
        </p:spPr>
        <p:txBody>
          <a:bodyPr/>
          <a:lstStyle/>
          <a:p>
            <a:pPr algn="just"/>
            <a:r>
              <a:rPr lang="pt-BR" dirty="0"/>
              <a:t>Na tabela seguinte é apresentado um resumo das principais características do cabeamento em par metálico segundo as normas ISO e </a:t>
            </a:r>
            <a:r>
              <a:rPr lang="pt-BR" dirty="0" smtClean="0"/>
              <a:t>EIA/TIA.</a:t>
            </a:r>
            <a:endParaRPr lang="pt-BR" dirty="0"/>
          </a:p>
        </p:txBody>
      </p:sp>
      <p:graphicFrame>
        <p:nvGraphicFramePr>
          <p:cNvPr id="4" name="Tabela 3"/>
          <p:cNvGraphicFramePr>
            <a:graphicFrameLocks noGrp="1"/>
          </p:cNvGraphicFramePr>
          <p:nvPr>
            <p:extLst>
              <p:ext uri="{D42A27DB-BD31-4B8C-83A1-F6EECF244321}">
                <p14:modId xmlns:p14="http://schemas.microsoft.com/office/powerpoint/2010/main" val="2462162833"/>
              </p:ext>
            </p:extLst>
          </p:nvPr>
        </p:nvGraphicFramePr>
        <p:xfrm>
          <a:off x="382991" y="2732747"/>
          <a:ext cx="8640960" cy="3877149"/>
        </p:xfrm>
        <a:graphic>
          <a:graphicData uri="http://schemas.openxmlformats.org/drawingml/2006/table">
            <a:tbl>
              <a:tblPr firstRow="1" firstCol="1" bandRow="1">
                <a:tableStyleId>{5C22544A-7EE6-4342-B048-85BDC9FD1C3A}</a:tableStyleId>
              </a:tblPr>
              <a:tblGrid>
                <a:gridCol w="871364"/>
                <a:gridCol w="1008112"/>
                <a:gridCol w="6761484"/>
              </a:tblGrid>
              <a:tr h="414873">
                <a:tc>
                  <a:txBody>
                    <a:bodyPr/>
                    <a:lstStyle/>
                    <a:p>
                      <a:pPr algn="ctr" rtl="0" fontAlgn="ctr"/>
                      <a:r>
                        <a:rPr lang="pt-BR" sz="1800" u="none" strike="noStrike" dirty="0">
                          <a:solidFill>
                            <a:schemeClr val="bg1"/>
                          </a:solidFill>
                          <a:effectLst/>
                        </a:rPr>
                        <a:t>ISO</a:t>
                      </a:r>
                      <a:endParaRPr lang="pt-BR" sz="1800" b="1" i="0" u="none" strike="noStrike" dirty="0">
                        <a:solidFill>
                          <a:schemeClr val="bg1"/>
                        </a:solidFill>
                        <a:effectLst/>
                        <a:latin typeface="Calibri" panose="020F0502020204030204" pitchFamily="34" charset="0"/>
                      </a:endParaRPr>
                    </a:p>
                  </a:txBody>
                  <a:tcPr marL="9525" marR="9525" marT="9525" marB="0" anchor="ctr"/>
                </a:tc>
                <a:tc>
                  <a:txBody>
                    <a:bodyPr/>
                    <a:lstStyle/>
                    <a:p>
                      <a:pPr marL="0" algn="ctr" defTabSz="914363" rtl="0" eaLnBrk="1" fontAlgn="ctr" latinLnBrk="0" hangingPunct="1"/>
                      <a:r>
                        <a:rPr lang="pt-BR" sz="1800" u="none" strike="noStrike" kern="1200" dirty="0">
                          <a:solidFill>
                            <a:schemeClr val="bg1"/>
                          </a:solidFill>
                          <a:effectLst/>
                        </a:rPr>
                        <a:t>EIA/TIA</a:t>
                      </a:r>
                      <a:endParaRPr lang="pt-BR" sz="1800" b="1" i="0" u="none" strike="noStrike" kern="1200" dirty="0">
                        <a:solidFill>
                          <a:schemeClr val="bg1"/>
                        </a:solidFill>
                        <a:effectLst/>
                        <a:latin typeface="Calibri" panose="020F0502020204030204" pitchFamily="34" charset="0"/>
                        <a:ea typeface="+mn-ea"/>
                        <a:cs typeface="+mn-cs"/>
                      </a:endParaRPr>
                    </a:p>
                  </a:txBody>
                  <a:tcPr marL="9525" marR="9525" marT="9525" marB="0" anchor="ctr"/>
                </a:tc>
                <a:tc>
                  <a:txBody>
                    <a:bodyPr/>
                    <a:lstStyle/>
                    <a:p>
                      <a:pPr indent="450215" algn="ctr">
                        <a:spcAft>
                          <a:spcPts val="0"/>
                        </a:spcAft>
                      </a:pPr>
                      <a:r>
                        <a:rPr lang="pt-BR" sz="1800" dirty="0">
                          <a:solidFill>
                            <a:schemeClr val="bg1"/>
                          </a:solidFill>
                          <a:effectLst/>
                        </a:rPr>
                        <a:t>Utilização</a:t>
                      </a:r>
                      <a:endParaRPr lang="pt-BR" sz="1800" dirty="0">
                        <a:solidFill>
                          <a:schemeClr val="bg1"/>
                        </a:solidFill>
                        <a:effectLst/>
                        <a:latin typeface="Times New Roman" panose="02020603050405020304" pitchFamily="18" charset="0"/>
                        <a:ea typeface="Times New Roman" panose="02020603050405020304" pitchFamily="18" charset="0"/>
                      </a:endParaRPr>
                    </a:p>
                  </a:txBody>
                  <a:tcPr marL="44483" marR="44483" marT="0" marB="0" anchor="ctr"/>
                </a:tc>
              </a:tr>
              <a:tr h="414873">
                <a:tc>
                  <a:txBody>
                    <a:bodyPr/>
                    <a:lstStyle/>
                    <a:p>
                      <a:pPr algn="ctr" rtl="0" fontAlgn="ctr"/>
                      <a:r>
                        <a:rPr lang="pt-BR" sz="1800" u="none" strike="noStrike" dirty="0">
                          <a:solidFill>
                            <a:schemeClr val="bg1"/>
                          </a:solidFill>
                          <a:effectLst/>
                        </a:rPr>
                        <a:t> </a:t>
                      </a:r>
                      <a:endParaRPr lang="pt-BR" sz="1800" b="1" i="0" u="none" strike="noStrike" dirty="0">
                        <a:solidFill>
                          <a:schemeClr val="bg1"/>
                        </a:solidFill>
                        <a:effectLst/>
                        <a:latin typeface="Calibri" panose="020F0502020204030204" pitchFamily="34" charset="0"/>
                      </a:endParaRPr>
                    </a:p>
                  </a:txBody>
                  <a:tcPr marL="9525" marR="9525" marT="9525" marB="0" anchor="ctr"/>
                </a:tc>
                <a:tc>
                  <a:txBody>
                    <a:bodyPr/>
                    <a:lstStyle/>
                    <a:p>
                      <a:pPr marL="0" algn="ctr" defTabSz="914363" rtl="0" eaLnBrk="1" fontAlgn="ctr" latinLnBrk="0" hangingPunct="1"/>
                      <a:r>
                        <a:rPr lang="pt-BR" sz="1800" u="none" strike="noStrike" kern="1200" dirty="0" err="1">
                          <a:solidFill>
                            <a:schemeClr val="bg1"/>
                          </a:solidFill>
                          <a:effectLst/>
                        </a:rPr>
                        <a:t>Cat</a:t>
                      </a:r>
                      <a:r>
                        <a:rPr lang="pt-BR" sz="1800" u="none" strike="noStrike" kern="1200" dirty="0">
                          <a:solidFill>
                            <a:schemeClr val="bg1"/>
                          </a:solidFill>
                          <a:effectLst/>
                        </a:rPr>
                        <a:t> 1</a:t>
                      </a:r>
                      <a:endParaRPr lang="pt-BR" sz="1800" b="1" i="0" u="none" strike="noStrike" kern="1200" dirty="0">
                        <a:solidFill>
                          <a:schemeClr val="bg1"/>
                        </a:solidFill>
                        <a:effectLst/>
                        <a:latin typeface="Calibri" panose="020F0502020204030204" pitchFamily="34" charset="0"/>
                        <a:ea typeface="+mn-ea"/>
                        <a:cs typeface="+mn-cs"/>
                      </a:endParaRPr>
                    </a:p>
                  </a:txBody>
                  <a:tcPr marL="9525" marR="9525" marT="9525" marB="0" anchor="ctr"/>
                </a:tc>
                <a:tc>
                  <a:txBody>
                    <a:bodyPr/>
                    <a:lstStyle/>
                    <a:p>
                      <a:pPr algn="just" rtl="0" fontAlgn="ctr"/>
                      <a:r>
                        <a:rPr lang="pt-BR" sz="1800" b="0" i="0" u="none" strike="noStrike" dirty="0">
                          <a:solidFill>
                            <a:schemeClr val="bg1"/>
                          </a:solidFill>
                          <a:effectLst/>
                          <a:latin typeface="Calibri" panose="020F0502020204030204" pitchFamily="34" charset="0"/>
                        </a:rPr>
                        <a:t>Serviços telefônicos e dados de baixa velocidade</a:t>
                      </a:r>
                    </a:p>
                  </a:txBody>
                  <a:tcPr marL="9525" marR="9525" marT="9525" marB="0" anchor="ctr"/>
                </a:tc>
              </a:tr>
              <a:tr h="414873">
                <a:tc>
                  <a:txBody>
                    <a:bodyPr/>
                    <a:lstStyle/>
                    <a:p>
                      <a:pPr algn="ctr" rtl="0" fontAlgn="ctr"/>
                      <a:r>
                        <a:rPr lang="pt-BR" sz="1800" u="none" strike="noStrike">
                          <a:solidFill>
                            <a:schemeClr val="bg1"/>
                          </a:solidFill>
                          <a:effectLst/>
                        </a:rPr>
                        <a:t> </a:t>
                      </a:r>
                      <a:endParaRPr lang="pt-BR" sz="1800" b="1" i="0" u="none" strike="noStrike">
                        <a:solidFill>
                          <a:schemeClr val="bg1"/>
                        </a:solidFill>
                        <a:effectLst/>
                        <a:latin typeface="Calibri" panose="020F0502020204030204" pitchFamily="34" charset="0"/>
                      </a:endParaRPr>
                    </a:p>
                  </a:txBody>
                  <a:tcPr marL="9525" marR="9525" marT="9525" marB="0" anchor="ctr"/>
                </a:tc>
                <a:tc>
                  <a:txBody>
                    <a:bodyPr/>
                    <a:lstStyle/>
                    <a:p>
                      <a:pPr marL="0" algn="ctr" defTabSz="914363" rtl="0" eaLnBrk="1" fontAlgn="ctr" latinLnBrk="0" hangingPunct="1"/>
                      <a:r>
                        <a:rPr lang="pt-BR" sz="1800" u="none" strike="noStrike" kern="1200" dirty="0" err="1">
                          <a:solidFill>
                            <a:schemeClr val="bg1"/>
                          </a:solidFill>
                          <a:effectLst/>
                        </a:rPr>
                        <a:t>Cat</a:t>
                      </a:r>
                      <a:r>
                        <a:rPr lang="pt-BR" sz="1800" u="none" strike="noStrike" kern="1200" dirty="0">
                          <a:solidFill>
                            <a:schemeClr val="bg1"/>
                          </a:solidFill>
                          <a:effectLst/>
                        </a:rPr>
                        <a:t> 2</a:t>
                      </a:r>
                      <a:endParaRPr lang="pt-BR" sz="1800" b="1" i="0" u="none" strike="noStrike" kern="1200" dirty="0">
                        <a:solidFill>
                          <a:schemeClr val="bg1"/>
                        </a:solidFill>
                        <a:effectLst/>
                        <a:latin typeface="Calibri" panose="020F0502020204030204" pitchFamily="34" charset="0"/>
                        <a:ea typeface="+mn-ea"/>
                        <a:cs typeface="+mn-cs"/>
                      </a:endParaRPr>
                    </a:p>
                  </a:txBody>
                  <a:tcPr marL="9525" marR="9525" marT="9525" marB="0" anchor="ctr"/>
                </a:tc>
                <a:tc>
                  <a:txBody>
                    <a:bodyPr/>
                    <a:lstStyle/>
                    <a:p>
                      <a:pPr algn="just" rtl="0" fontAlgn="ctr"/>
                      <a:r>
                        <a:rPr lang="pt-BR" sz="1800" b="0" i="0" u="none" strike="noStrike">
                          <a:solidFill>
                            <a:schemeClr val="bg1"/>
                          </a:solidFill>
                          <a:effectLst/>
                          <a:latin typeface="Calibri" panose="020F0502020204030204" pitchFamily="34" charset="0"/>
                        </a:rPr>
                        <a:t>RDSI e circuitos T1/E1 – 1,536 Mbps/2,048 Mbps</a:t>
                      </a:r>
                    </a:p>
                  </a:txBody>
                  <a:tcPr marL="9525" marR="9525" marT="9525" marB="0" anchor="ctr"/>
                </a:tc>
              </a:tr>
              <a:tr h="414873">
                <a:tc>
                  <a:txBody>
                    <a:bodyPr/>
                    <a:lstStyle/>
                    <a:p>
                      <a:pPr algn="ctr" rtl="0" fontAlgn="ctr"/>
                      <a:r>
                        <a:rPr lang="pt-BR" sz="1800" u="none" strike="noStrike">
                          <a:solidFill>
                            <a:schemeClr val="bg1"/>
                          </a:solidFill>
                          <a:effectLst/>
                        </a:rPr>
                        <a:t>Classe C</a:t>
                      </a:r>
                      <a:endParaRPr lang="pt-BR" sz="1800" b="1" i="0" u="none" strike="noStrike">
                        <a:solidFill>
                          <a:schemeClr val="bg1"/>
                        </a:solidFill>
                        <a:effectLst/>
                        <a:latin typeface="Calibri" panose="020F0502020204030204" pitchFamily="34" charset="0"/>
                      </a:endParaRPr>
                    </a:p>
                  </a:txBody>
                  <a:tcPr marL="9525" marR="9525" marT="9525" marB="0" anchor="ctr"/>
                </a:tc>
                <a:tc>
                  <a:txBody>
                    <a:bodyPr/>
                    <a:lstStyle/>
                    <a:p>
                      <a:pPr marL="0" algn="ctr" defTabSz="914363" rtl="0" eaLnBrk="1" fontAlgn="ctr" latinLnBrk="0" hangingPunct="1"/>
                      <a:r>
                        <a:rPr lang="pt-BR" sz="1800" u="none" strike="noStrike" kern="1200" dirty="0" err="1">
                          <a:solidFill>
                            <a:schemeClr val="bg1"/>
                          </a:solidFill>
                          <a:effectLst/>
                        </a:rPr>
                        <a:t>Cat</a:t>
                      </a:r>
                      <a:r>
                        <a:rPr lang="pt-BR" sz="1800" u="none" strike="noStrike" kern="1200" dirty="0">
                          <a:solidFill>
                            <a:schemeClr val="bg1"/>
                          </a:solidFill>
                          <a:effectLst/>
                        </a:rPr>
                        <a:t> 3</a:t>
                      </a:r>
                      <a:endParaRPr lang="pt-BR" sz="1800" b="1" i="0" u="none" strike="noStrike" kern="1200" dirty="0">
                        <a:solidFill>
                          <a:schemeClr val="bg1"/>
                        </a:solidFill>
                        <a:effectLst/>
                        <a:latin typeface="Calibri" panose="020F0502020204030204" pitchFamily="34" charset="0"/>
                        <a:ea typeface="+mn-ea"/>
                        <a:cs typeface="+mn-cs"/>
                      </a:endParaRPr>
                    </a:p>
                  </a:txBody>
                  <a:tcPr marL="9525" marR="9525" marT="9525" marB="0" anchor="ctr"/>
                </a:tc>
                <a:tc>
                  <a:txBody>
                    <a:bodyPr/>
                    <a:lstStyle/>
                    <a:p>
                      <a:pPr algn="just" rtl="0" fontAlgn="ctr"/>
                      <a:r>
                        <a:rPr lang="pt-BR" sz="1800" b="0" i="0" u="none" strike="noStrike">
                          <a:solidFill>
                            <a:schemeClr val="bg1"/>
                          </a:solidFill>
                          <a:effectLst/>
                          <a:latin typeface="Calibri" panose="020F0502020204030204" pitchFamily="34" charset="0"/>
                        </a:rPr>
                        <a:t>Dados até 16MHz, incluindo 10Base-T e 100Base-T – 10 Mbps</a:t>
                      </a:r>
                    </a:p>
                  </a:txBody>
                  <a:tcPr marL="9525" marR="9525" marT="9525" marB="0" anchor="ctr"/>
                </a:tc>
              </a:tr>
              <a:tr h="414873">
                <a:tc>
                  <a:txBody>
                    <a:bodyPr/>
                    <a:lstStyle/>
                    <a:p>
                      <a:pPr algn="ctr" rtl="0" fontAlgn="ctr"/>
                      <a:r>
                        <a:rPr lang="pt-BR" sz="1800" u="none" strike="noStrike">
                          <a:solidFill>
                            <a:schemeClr val="bg1"/>
                          </a:solidFill>
                          <a:effectLst/>
                        </a:rPr>
                        <a:t>Classe B</a:t>
                      </a:r>
                      <a:endParaRPr lang="pt-BR" sz="1800" b="1" i="0" u="none" strike="noStrike">
                        <a:solidFill>
                          <a:schemeClr val="bg1"/>
                        </a:solidFill>
                        <a:effectLst/>
                        <a:latin typeface="Calibri" panose="020F0502020204030204" pitchFamily="34" charset="0"/>
                      </a:endParaRPr>
                    </a:p>
                  </a:txBody>
                  <a:tcPr marL="9525" marR="9525" marT="9525" marB="0" anchor="ctr"/>
                </a:tc>
                <a:tc>
                  <a:txBody>
                    <a:bodyPr/>
                    <a:lstStyle/>
                    <a:p>
                      <a:pPr marL="0" algn="ctr" defTabSz="914363" rtl="0" eaLnBrk="1" fontAlgn="ctr" latinLnBrk="0" hangingPunct="1"/>
                      <a:r>
                        <a:rPr lang="pt-BR" sz="1800" u="none" strike="noStrike" kern="1200" dirty="0" err="1">
                          <a:solidFill>
                            <a:schemeClr val="bg1"/>
                          </a:solidFill>
                          <a:effectLst/>
                        </a:rPr>
                        <a:t>Cat</a:t>
                      </a:r>
                      <a:r>
                        <a:rPr lang="pt-BR" sz="1800" u="none" strike="noStrike" kern="1200" dirty="0">
                          <a:solidFill>
                            <a:schemeClr val="bg1"/>
                          </a:solidFill>
                          <a:effectLst/>
                        </a:rPr>
                        <a:t> 4</a:t>
                      </a:r>
                      <a:endParaRPr lang="pt-BR" sz="1800" b="1" i="0" u="none" strike="noStrike" kern="1200" dirty="0">
                        <a:solidFill>
                          <a:schemeClr val="bg1"/>
                        </a:solidFill>
                        <a:effectLst/>
                        <a:latin typeface="Calibri" panose="020F0502020204030204" pitchFamily="34" charset="0"/>
                        <a:ea typeface="+mn-ea"/>
                        <a:cs typeface="+mn-cs"/>
                      </a:endParaRPr>
                    </a:p>
                  </a:txBody>
                  <a:tcPr marL="9525" marR="9525" marT="9525" marB="0" anchor="ctr"/>
                </a:tc>
                <a:tc>
                  <a:txBody>
                    <a:bodyPr/>
                    <a:lstStyle/>
                    <a:p>
                      <a:pPr algn="just" rtl="0" fontAlgn="ctr"/>
                      <a:r>
                        <a:rPr lang="pt-BR" sz="1800" b="0" i="0" u="none" strike="noStrike">
                          <a:solidFill>
                            <a:schemeClr val="bg1"/>
                          </a:solidFill>
                          <a:effectLst/>
                          <a:latin typeface="Calibri" panose="020F0502020204030204" pitchFamily="34" charset="0"/>
                        </a:rPr>
                        <a:t>Dados até 20MHz, incluindo Token-Ring e 100B-T (extinto) –  16 Mbps</a:t>
                      </a:r>
                    </a:p>
                  </a:txBody>
                  <a:tcPr marL="9525" marR="9525" marT="9525" marB="0" anchor="ctr"/>
                </a:tc>
              </a:tr>
              <a:tr h="414873">
                <a:tc>
                  <a:txBody>
                    <a:bodyPr/>
                    <a:lstStyle/>
                    <a:p>
                      <a:pPr algn="ctr" rtl="0" fontAlgn="ctr"/>
                      <a:r>
                        <a:rPr lang="pt-BR" sz="1800" u="none" strike="noStrike">
                          <a:solidFill>
                            <a:schemeClr val="bg1"/>
                          </a:solidFill>
                          <a:effectLst/>
                        </a:rPr>
                        <a:t>Classe D</a:t>
                      </a:r>
                      <a:endParaRPr lang="pt-BR" sz="1800" b="1" i="0" u="none" strike="noStrike">
                        <a:solidFill>
                          <a:schemeClr val="bg1"/>
                        </a:solidFill>
                        <a:effectLst/>
                        <a:latin typeface="Calibri" panose="020F0502020204030204" pitchFamily="34" charset="0"/>
                      </a:endParaRPr>
                    </a:p>
                  </a:txBody>
                  <a:tcPr marL="9525" marR="9525" marT="9525" marB="0" anchor="ctr"/>
                </a:tc>
                <a:tc>
                  <a:txBody>
                    <a:bodyPr/>
                    <a:lstStyle/>
                    <a:p>
                      <a:pPr marL="0" algn="ctr" defTabSz="914363" rtl="0" eaLnBrk="1" fontAlgn="ctr" latinLnBrk="0" hangingPunct="1"/>
                      <a:r>
                        <a:rPr lang="pt-BR" sz="1800" u="none" strike="noStrike" kern="1200" dirty="0" err="1">
                          <a:solidFill>
                            <a:schemeClr val="bg1"/>
                          </a:solidFill>
                          <a:effectLst/>
                        </a:rPr>
                        <a:t>Cat</a:t>
                      </a:r>
                      <a:r>
                        <a:rPr lang="pt-BR" sz="1800" u="none" strike="noStrike" kern="1200" dirty="0">
                          <a:solidFill>
                            <a:schemeClr val="bg1"/>
                          </a:solidFill>
                          <a:effectLst/>
                        </a:rPr>
                        <a:t> 5</a:t>
                      </a:r>
                      <a:endParaRPr lang="pt-BR" sz="1800" b="1" i="0" u="none" strike="noStrike" kern="1200" dirty="0">
                        <a:solidFill>
                          <a:schemeClr val="bg1"/>
                        </a:solidFill>
                        <a:effectLst/>
                        <a:latin typeface="Calibri" panose="020F0502020204030204" pitchFamily="34" charset="0"/>
                        <a:ea typeface="+mn-ea"/>
                        <a:cs typeface="+mn-cs"/>
                      </a:endParaRPr>
                    </a:p>
                  </a:txBody>
                  <a:tcPr marL="9525" marR="9525" marT="9525" marB="0" anchor="ctr"/>
                </a:tc>
                <a:tc>
                  <a:txBody>
                    <a:bodyPr/>
                    <a:lstStyle/>
                    <a:p>
                      <a:pPr algn="just" rtl="0" fontAlgn="ctr"/>
                      <a:r>
                        <a:rPr lang="pt-BR" sz="1800" b="0" i="0" u="none" strike="noStrike">
                          <a:solidFill>
                            <a:schemeClr val="bg1"/>
                          </a:solidFill>
                          <a:effectLst/>
                          <a:latin typeface="Calibri" panose="020F0502020204030204" pitchFamily="34" charset="0"/>
                        </a:rPr>
                        <a:t>Dados até 100MHz, incluindo 100Base-T4 e 100Base-TX (extinto) – 100 Mbps</a:t>
                      </a:r>
                    </a:p>
                  </a:txBody>
                  <a:tcPr marL="9525" marR="9525" marT="9525" marB="0" anchor="ctr"/>
                </a:tc>
              </a:tr>
              <a:tr h="414873">
                <a:tc>
                  <a:txBody>
                    <a:bodyPr/>
                    <a:lstStyle/>
                    <a:p>
                      <a:pPr algn="ctr" rtl="0" fontAlgn="ctr"/>
                      <a:r>
                        <a:rPr lang="pt-BR" sz="1800" u="none" strike="noStrike">
                          <a:solidFill>
                            <a:schemeClr val="bg1"/>
                          </a:solidFill>
                          <a:effectLst/>
                        </a:rPr>
                        <a:t> </a:t>
                      </a:r>
                      <a:endParaRPr lang="pt-BR" sz="1800" b="1" i="0" u="none" strike="noStrike">
                        <a:solidFill>
                          <a:schemeClr val="bg1"/>
                        </a:solidFill>
                        <a:effectLst/>
                        <a:latin typeface="Calibri" panose="020F0502020204030204" pitchFamily="34" charset="0"/>
                      </a:endParaRPr>
                    </a:p>
                  </a:txBody>
                  <a:tcPr marL="9525" marR="9525" marT="9525" marB="0" anchor="ctr"/>
                </a:tc>
                <a:tc>
                  <a:txBody>
                    <a:bodyPr/>
                    <a:lstStyle/>
                    <a:p>
                      <a:pPr marL="0" algn="ctr" defTabSz="914363" rtl="0" eaLnBrk="1" fontAlgn="ctr" latinLnBrk="0" hangingPunct="1"/>
                      <a:r>
                        <a:rPr lang="pt-BR" sz="1800" u="none" strike="noStrike" kern="1200" dirty="0" err="1">
                          <a:solidFill>
                            <a:schemeClr val="bg1"/>
                          </a:solidFill>
                          <a:effectLst/>
                        </a:rPr>
                        <a:t>Cat</a:t>
                      </a:r>
                      <a:r>
                        <a:rPr lang="pt-BR" sz="1800" u="none" strike="noStrike" kern="1200" dirty="0">
                          <a:solidFill>
                            <a:schemeClr val="bg1"/>
                          </a:solidFill>
                          <a:effectLst/>
                        </a:rPr>
                        <a:t> 5e</a:t>
                      </a:r>
                      <a:endParaRPr lang="pt-BR" sz="1800" b="1" i="0" u="none" strike="noStrike" kern="1200" dirty="0">
                        <a:solidFill>
                          <a:schemeClr val="bg1"/>
                        </a:solidFill>
                        <a:effectLst/>
                        <a:latin typeface="Calibri" panose="020F0502020204030204" pitchFamily="34" charset="0"/>
                        <a:ea typeface="+mn-ea"/>
                        <a:cs typeface="+mn-cs"/>
                      </a:endParaRPr>
                    </a:p>
                  </a:txBody>
                  <a:tcPr marL="9525" marR="9525" marT="9525" marB="0" anchor="ctr"/>
                </a:tc>
                <a:tc>
                  <a:txBody>
                    <a:bodyPr/>
                    <a:lstStyle/>
                    <a:p>
                      <a:pPr algn="just" rtl="0" fontAlgn="ctr"/>
                      <a:r>
                        <a:rPr lang="pt-BR" sz="1800" b="0" i="0" u="none" strike="noStrike">
                          <a:solidFill>
                            <a:schemeClr val="bg1"/>
                          </a:solidFill>
                          <a:effectLst/>
                          <a:latin typeface="Calibri" panose="020F0502020204030204" pitchFamily="34" charset="0"/>
                        </a:rPr>
                        <a:t>Dados até 100MHz, incluindo 1000Base-T e 1000Base-TX – 1 Gbps</a:t>
                      </a:r>
                    </a:p>
                  </a:txBody>
                  <a:tcPr marL="9525" marR="9525" marT="9525" marB="0" anchor="ctr"/>
                </a:tc>
              </a:tr>
              <a:tr h="414873">
                <a:tc>
                  <a:txBody>
                    <a:bodyPr/>
                    <a:lstStyle/>
                    <a:p>
                      <a:pPr algn="ctr" rtl="0" fontAlgn="ctr"/>
                      <a:r>
                        <a:rPr lang="pt-BR" sz="1800" u="none" strike="noStrike">
                          <a:solidFill>
                            <a:schemeClr val="bg1"/>
                          </a:solidFill>
                          <a:effectLst/>
                        </a:rPr>
                        <a:t>Classe E</a:t>
                      </a:r>
                      <a:endParaRPr lang="pt-BR" sz="1800" b="1" i="0" u="none" strike="noStrike">
                        <a:solidFill>
                          <a:schemeClr val="bg1"/>
                        </a:solidFill>
                        <a:effectLst/>
                        <a:latin typeface="Calibri" panose="020F0502020204030204" pitchFamily="34" charset="0"/>
                      </a:endParaRPr>
                    </a:p>
                  </a:txBody>
                  <a:tcPr marL="9525" marR="9525" marT="9525" marB="0" anchor="ctr"/>
                </a:tc>
                <a:tc>
                  <a:txBody>
                    <a:bodyPr/>
                    <a:lstStyle/>
                    <a:p>
                      <a:pPr marL="0" algn="ctr" defTabSz="914363" rtl="0" eaLnBrk="1" fontAlgn="ctr" latinLnBrk="0" hangingPunct="1"/>
                      <a:r>
                        <a:rPr lang="pt-BR" sz="1800" u="none" strike="noStrike" kern="1200" dirty="0" err="1">
                          <a:solidFill>
                            <a:schemeClr val="bg1"/>
                          </a:solidFill>
                          <a:effectLst/>
                        </a:rPr>
                        <a:t>Cat</a:t>
                      </a:r>
                      <a:r>
                        <a:rPr lang="pt-BR" sz="1800" u="none" strike="noStrike" kern="1200" dirty="0">
                          <a:solidFill>
                            <a:schemeClr val="bg1"/>
                          </a:solidFill>
                          <a:effectLst/>
                        </a:rPr>
                        <a:t> 6</a:t>
                      </a:r>
                      <a:endParaRPr lang="pt-BR" sz="1800" b="1" i="0" u="none" strike="noStrike" kern="1200" dirty="0">
                        <a:solidFill>
                          <a:schemeClr val="bg1"/>
                        </a:solidFill>
                        <a:effectLst/>
                        <a:latin typeface="Calibri" panose="020F0502020204030204" pitchFamily="34" charset="0"/>
                        <a:ea typeface="+mn-ea"/>
                        <a:cs typeface="+mn-cs"/>
                      </a:endParaRPr>
                    </a:p>
                  </a:txBody>
                  <a:tcPr marL="9525" marR="9525" marT="9525" marB="0" anchor="ctr"/>
                </a:tc>
                <a:tc>
                  <a:txBody>
                    <a:bodyPr/>
                    <a:lstStyle/>
                    <a:p>
                      <a:pPr algn="just" rtl="0" fontAlgn="ctr"/>
                      <a:r>
                        <a:rPr lang="pt-BR" sz="1800" b="0" i="0" u="none" strike="noStrike">
                          <a:solidFill>
                            <a:schemeClr val="bg1"/>
                          </a:solidFill>
                          <a:effectLst/>
                          <a:latin typeface="Calibri" panose="020F0502020204030204" pitchFamily="34" charset="0"/>
                        </a:rPr>
                        <a:t>Dados até 200/250MHz, incluindo 1000Base-T e 1000Base-TX – 10 Gbps</a:t>
                      </a:r>
                    </a:p>
                  </a:txBody>
                  <a:tcPr marL="9525" marR="9525" marT="9525" marB="0" anchor="ctr"/>
                </a:tc>
              </a:tr>
              <a:tr h="414873">
                <a:tc>
                  <a:txBody>
                    <a:bodyPr/>
                    <a:lstStyle/>
                    <a:p>
                      <a:pPr algn="ctr" rtl="0" fontAlgn="ctr"/>
                      <a:r>
                        <a:rPr lang="pt-BR" sz="1800" u="none" strike="noStrike" dirty="0">
                          <a:solidFill>
                            <a:schemeClr val="bg1"/>
                          </a:solidFill>
                          <a:effectLst/>
                        </a:rPr>
                        <a:t>Classe F</a:t>
                      </a:r>
                      <a:endParaRPr lang="pt-BR" sz="1800" b="1" i="0" u="none" strike="noStrike" dirty="0">
                        <a:solidFill>
                          <a:schemeClr val="bg1"/>
                        </a:solidFill>
                        <a:effectLst/>
                        <a:latin typeface="Calibri" panose="020F0502020204030204" pitchFamily="34" charset="0"/>
                      </a:endParaRPr>
                    </a:p>
                  </a:txBody>
                  <a:tcPr marL="9525" marR="9525" marT="9525" marB="0" anchor="ctr"/>
                </a:tc>
                <a:tc>
                  <a:txBody>
                    <a:bodyPr/>
                    <a:lstStyle/>
                    <a:p>
                      <a:pPr marL="0" algn="ctr" defTabSz="914363" rtl="0" eaLnBrk="1" fontAlgn="ctr" latinLnBrk="0" hangingPunct="1"/>
                      <a:r>
                        <a:rPr lang="pt-BR" sz="1800" u="none" strike="noStrike" kern="1200" dirty="0" err="1">
                          <a:solidFill>
                            <a:schemeClr val="bg1"/>
                          </a:solidFill>
                          <a:effectLst/>
                        </a:rPr>
                        <a:t>Cat</a:t>
                      </a:r>
                      <a:r>
                        <a:rPr lang="pt-BR" sz="1800" u="none" strike="noStrike" kern="1200" dirty="0">
                          <a:solidFill>
                            <a:schemeClr val="bg1"/>
                          </a:solidFill>
                          <a:effectLst/>
                        </a:rPr>
                        <a:t> 7</a:t>
                      </a:r>
                      <a:endParaRPr lang="pt-BR" sz="1800" b="1" i="0" u="none" strike="noStrike" kern="1200" dirty="0">
                        <a:solidFill>
                          <a:schemeClr val="bg1"/>
                        </a:solidFill>
                        <a:effectLst/>
                        <a:latin typeface="Calibri" panose="020F0502020204030204" pitchFamily="34" charset="0"/>
                        <a:ea typeface="+mn-ea"/>
                        <a:cs typeface="+mn-cs"/>
                      </a:endParaRPr>
                    </a:p>
                  </a:txBody>
                  <a:tcPr marL="9525" marR="9525" marT="9525" marB="0" anchor="ctr"/>
                </a:tc>
                <a:tc>
                  <a:txBody>
                    <a:bodyPr/>
                    <a:lstStyle/>
                    <a:p>
                      <a:pPr algn="just" rtl="0" fontAlgn="ctr"/>
                      <a:r>
                        <a:rPr lang="pt-BR" sz="1800" b="0" i="0" u="none" strike="noStrike" dirty="0">
                          <a:solidFill>
                            <a:schemeClr val="bg1"/>
                          </a:solidFill>
                          <a:effectLst/>
                          <a:latin typeface="Calibri" panose="020F0502020204030204" pitchFamily="34" charset="0"/>
                        </a:rPr>
                        <a:t>Dados até 500/600MHz – 100 </a:t>
                      </a:r>
                      <a:r>
                        <a:rPr lang="pt-BR" sz="1800" b="0" i="0" u="none" strike="noStrike" dirty="0" err="1">
                          <a:solidFill>
                            <a:schemeClr val="bg1"/>
                          </a:solidFill>
                          <a:effectLst/>
                          <a:latin typeface="Calibri" panose="020F0502020204030204" pitchFamily="34" charset="0"/>
                        </a:rPr>
                        <a:t>Gbps</a:t>
                      </a:r>
                      <a:endParaRPr lang="pt-BR" sz="1800" b="0" i="0" u="none" strike="noStrike" dirty="0">
                        <a:solidFill>
                          <a:schemeClr val="bg1"/>
                        </a:solidFill>
                        <a:effectLst/>
                        <a:latin typeface="Calibri" panose="020F0502020204030204" pitchFamily="34" charset="0"/>
                      </a:endParaRPr>
                    </a:p>
                  </a:txBody>
                  <a:tcPr marL="9525" marR="9525" marT="9525" marB="0" anchor="ctr"/>
                </a:tc>
              </a:tr>
            </a:tbl>
          </a:graphicData>
        </a:graphic>
      </p:graphicFrame>
    </p:spTree>
    <p:extLst>
      <p:ext uri="{BB962C8B-B14F-4D97-AF65-F5344CB8AC3E}">
        <p14:creationId xmlns:p14="http://schemas.microsoft.com/office/powerpoint/2010/main" val="3489782716"/>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498598"/>
          </a:xfrm>
        </p:spPr>
        <p:txBody>
          <a:bodyPr/>
          <a:lstStyle/>
          <a:p>
            <a:pPr defTabSz="914400">
              <a:spcBef>
                <a:spcPts val="0"/>
              </a:spcBef>
            </a:pPr>
            <a:r>
              <a:rPr lang="pt-BR" sz="3600" dirty="0" smtClean="0">
                <a:effectLst>
                  <a:outerShdw blurRad="50800" dist="38100" dir="2700000" algn="tl">
                    <a:prstClr val="black">
                      <a:alpha val="40000"/>
                    </a:prstClr>
                  </a:outerShdw>
                </a:effectLst>
                <a:cs typeface="Arial"/>
              </a:rPr>
              <a:t>Dimensionamento do cabeamento e interligação</a:t>
            </a:r>
            <a:endParaRPr lang="pt-BR" sz="3600" b="0" i="0" spc="-150" dirty="0">
              <a:effectLst>
                <a:outerShdw blurRad="50800" dist="38100" dir="2700000" algn="tl">
                  <a:prstClr val="black">
                    <a:alpha val="40000"/>
                  </a:prstClr>
                </a:outerShdw>
              </a:effectLst>
              <a:latin typeface="Calibri"/>
              <a:cs typeface="Arial"/>
            </a:endParaRPr>
          </a:p>
        </p:txBody>
      </p:sp>
      <p:sp>
        <p:nvSpPr>
          <p:cNvPr id="3" name="Espaço Reservado para Texto 2"/>
          <p:cNvSpPr>
            <a:spLocks noGrp="1"/>
          </p:cNvSpPr>
          <p:nvPr>
            <p:ph type="body" sz="quarter" idx="10"/>
          </p:nvPr>
        </p:nvSpPr>
        <p:spPr>
          <a:xfrm>
            <a:off x="381000" y="1411552"/>
            <a:ext cx="8511480" cy="886397"/>
          </a:xfrm>
        </p:spPr>
        <p:txBody>
          <a:bodyPr/>
          <a:lstStyle/>
          <a:p>
            <a:pPr algn="just"/>
            <a:r>
              <a:rPr lang="pt-BR" dirty="0"/>
              <a:t>A tabela seguinte estabelece os limites de utilização para cada meio de transmissão</a:t>
            </a:r>
            <a:r>
              <a:rPr lang="pt-BR" dirty="0" smtClean="0"/>
              <a:t>.</a:t>
            </a:r>
            <a:endParaRPr lang="pt-BR" dirty="0"/>
          </a:p>
        </p:txBody>
      </p:sp>
      <p:graphicFrame>
        <p:nvGraphicFramePr>
          <p:cNvPr id="6" name="Tabela 5"/>
          <p:cNvGraphicFramePr>
            <a:graphicFrameLocks noGrp="1"/>
          </p:cNvGraphicFramePr>
          <p:nvPr>
            <p:extLst>
              <p:ext uri="{D42A27DB-BD31-4B8C-83A1-F6EECF244321}">
                <p14:modId xmlns:p14="http://schemas.microsoft.com/office/powerpoint/2010/main" val="1952678620"/>
              </p:ext>
            </p:extLst>
          </p:nvPr>
        </p:nvGraphicFramePr>
        <p:xfrm>
          <a:off x="539552" y="2492898"/>
          <a:ext cx="7992890" cy="3083351"/>
        </p:xfrm>
        <a:graphic>
          <a:graphicData uri="http://schemas.openxmlformats.org/drawingml/2006/table">
            <a:tbl>
              <a:tblPr>
                <a:tableStyleId>{3C2FFA5D-87B4-456A-9821-1D502468CF0F}</a:tableStyleId>
              </a:tblPr>
              <a:tblGrid>
                <a:gridCol w="1598578"/>
                <a:gridCol w="1598578"/>
                <a:gridCol w="1598578"/>
                <a:gridCol w="1598578"/>
                <a:gridCol w="1598578"/>
              </a:tblGrid>
              <a:tr h="517956">
                <a:tc rowSpan="2">
                  <a:txBody>
                    <a:bodyPr/>
                    <a:lstStyle/>
                    <a:p>
                      <a:pPr algn="ctr" fontAlgn="ctr"/>
                      <a:r>
                        <a:rPr lang="pt-BR" sz="1800" b="1" u="none" strike="noStrike" dirty="0">
                          <a:effectLst/>
                        </a:rPr>
                        <a:t>Meio</a:t>
                      </a:r>
                      <a:endParaRPr lang="pt-BR" sz="1800" b="1" i="0" u="none" strike="noStrike" dirty="0">
                        <a:solidFill>
                          <a:srgbClr val="000000"/>
                        </a:solidFill>
                        <a:effectLst/>
                        <a:latin typeface="Times New Roman" panose="02020603050405020304" pitchFamily="18" charset="0"/>
                      </a:endParaRPr>
                    </a:p>
                  </a:txBody>
                  <a:tcPr marL="8406" marR="8406" marT="8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rowSpan="2">
                  <a:txBody>
                    <a:bodyPr/>
                    <a:lstStyle/>
                    <a:p>
                      <a:pPr algn="ctr" fontAlgn="ctr"/>
                      <a:r>
                        <a:rPr lang="pt-BR" sz="1800" b="1" u="none" strike="noStrike" dirty="0">
                          <a:effectLst/>
                        </a:rPr>
                        <a:t>Categoria</a:t>
                      </a:r>
                      <a:endParaRPr lang="pt-BR" sz="1800" b="1" i="0" u="none" strike="noStrike" dirty="0">
                        <a:solidFill>
                          <a:srgbClr val="000000"/>
                        </a:solidFill>
                        <a:effectLst/>
                        <a:latin typeface="Times New Roman" panose="02020603050405020304" pitchFamily="18" charset="0"/>
                      </a:endParaRPr>
                    </a:p>
                  </a:txBody>
                  <a:tcPr marL="8406" marR="8406" marT="8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rowSpan="2">
                  <a:txBody>
                    <a:bodyPr/>
                    <a:lstStyle/>
                    <a:p>
                      <a:pPr algn="ctr" fontAlgn="ctr"/>
                      <a:r>
                        <a:rPr lang="pt-BR" sz="1800" b="1" u="none" strike="noStrike" dirty="0">
                          <a:effectLst/>
                        </a:rPr>
                        <a:t>Frequência (MHz)</a:t>
                      </a:r>
                      <a:endParaRPr lang="pt-BR" sz="1800" b="1" i="0" u="none" strike="noStrike" dirty="0">
                        <a:solidFill>
                          <a:srgbClr val="000000"/>
                        </a:solidFill>
                        <a:effectLst/>
                        <a:latin typeface="Times New Roman" panose="02020603050405020304" pitchFamily="18" charset="0"/>
                      </a:endParaRPr>
                    </a:p>
                  </a:txBody>
                  <a:tcPr marL="8406" marR="8406" marT="8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algn="ctr" fontAlgn="ctr"/>
                      <a:r>
                        <a:rPr lang="pt-BR" sz="1800" b="1" u="none" strike="noStrike">
                          <a:effectLst/>
                        </a:rPr>
                        <a:t>Comprimento máximo (m)</a:t>
                      </a:r>
                      <a:endParaRPr lang="pt-BR" sz="1800" b="1" i="0" u="none" strike="noStrike">
                        <a:solidFill>
                          <a:srgbClr val="000000"/>
                        </a:solidFill>
                        <a:effectLst/>
                        <a:latin typeface="Times New Roman" panose="02020603050405020304" pitchFamily="18" charset="0"/>
                      </a:endParaRPr>
                    </a:p>
                  </a:txBody>
                  <a:tcPr marL="8406" marR="8406" marT="8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pt-BR"/>
                    </a:p>
                  </a:txBody>
                  <a:tcPr/>
                </a:tc>
              </a:tr>
              <a:tr h="789265">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pPr algn="ctr" fontAlgn="ctr"/>
                      <a:r>
                        <a:rPr lang="pt-BR" sz="1800" b="1" u="none" strike="noStrike" dirty="0">
                          <a:effectLst/>
                        </a:rPr>
                        <a:t>Rede primária</a:t>
                      </a:r>
                      <a:endParaRPr lang="pt-BR" sz="1800" b="1" i="0" u="none" strike="noStrike" dirty="0">
                        <a:solidFill>
                          <a:srgbClr val="000000"/>
                        </a:solidFill>
                        <a:effectLst/>
                        <a:latin typeface="Times New Roman" panose="02020603050405020304" pitchFamily="18" charset="0"/>
                      </a:endParaRPr>
                    </a:p>
                  </a:txBody>
                  <a:tcPr marL="8406" marR="8406" marT="8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just" fontAlgn="ctr"/>
                      <a:r>
                        <a:rPr lang="pt-BR" sz="1800" b="1" u="none" strike="noStrike" dirty="0">
                          <a:effectLst/>
                        </a:rPr>
                        <a:t>Rede secundária</a:t>
                      </a:r>
                      <a:endParaRPr lang="pt-BR" sz="1800" b="1" i="0" u="none" strike="noStrike" dirty="0">
                        <a:solidFill>
                          <a:srgbClr val="000000"/>
                        </a:solidFill>
                        <a:effectLst/>
                        <a:latin typeface="Times New Roman" panose="02020603050405020304" pitchFamily="18" charset="0"/>
                      </a:endParaRPr>
                    </a:p>
                  </a:txBody>
                  <a:tcPr marL="8406" marR="8406" marT="84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983855">
                <a:tc>
                  <a:txBody>
                    <a:bodyPr/>
                    <a:lstStyle/>
                    <a:p>
                      <a:pPr algn="ctr" fontAlgn="ctr"/>
                      <a:r>
                        <a:rPr lang="pt-BR" sz="1800" u="none" strike="noStrike">
                          <a:effectLst/>
                        </a:rPr>
                        <a:t>UTP</a:t>
                      </a:r>
                      <a:endParaRPr lang="pt-BR" sz="1800" b="0" i="0" u="none" strike="noStrike">
                        <a:solidFill>
                          <a:srgbClr val="000000"/>
                        </a:solidFill>
                        <a:effectLst/>
                        <a:latin typeface="Times New Roman" panose="02020603050405020304" pitchFamily="18" charset="0"/>
                      </a:endParaRPr>
                    </a:p>
                  </a:txBody>
                  <a:tcPr marL="8406" marR="8406" marT="8406" marB="0" anchor="ctr">
                    <a:lnT w="12700" cap="flat" cmpd="sng" algn="ctr">
                      <a:solidFill>
                        <a:schemeClr val="tx1"/>
                      </a:solidFill>
                      <a:prstDash val="solid"/>
                      <a:round/>
                      <a:headEnd type="none" w="med" len="med"/>
                      <a:tailEnd type="none" w="med" len="med"/>
                    </a:lnT>
                  </a:tcPr>
                </a:tc>
                <a:tc>
                  <a:txBody>
                    <a:bodyPr/>
                    <a:lstStyle/>
                    <a:p>
                      <a:pPr algn="ctr" fontAlgn="ctr"/>
                      <a:r>
                        <a:rPr lang="pt-BR" sz="1800" u="none" strike="noStrike">
                          <a:effectLst/>
                        </a:rPr>
                        <a:t>3</a:t>
                      </a:r>
                      <a:endParaRPr lang="pt-BR" sz="1800" b="0" i="0" u="none" strike="noStrike">
                        <a:solidFill>
                          <a:srgbClr val="000000"/>
                        </a:solidFill>
                        <a:effectLst/>
                        <a:latin typeface="Times New Roman" panose="02020603050405020304" pitchFamily="18" charset="0"/>
                      </a:endParaRPr>
                    </a:p>
                  </a:txBody>
                  <a:tcPr marL="8406" marR="8406" marT="8406" marB="0" anchor="ctr">
                    <a:lnT w="12700" cap="flat" cmpd="sng" algn="ctr">
                      <a:solidFill>
                        <a:schemeClr val="tx1"/>
                      </a:solidFill>
                      <a:prstDash val="solid"/>
                      <a:round/>
                      <a:headEnd type="none" w="med" len="med"/>
                      <a:tailEnd type="none" w="med" len="med"/>
                    </a:lnT>
                  </a:tcPr>
                </a:tc>
                <a:tc>
                  <a:txBody>
                    <a:bodyPr/>
                    <a:lstStyle/>
                    <a:p>
                      <a:pPr algn="ctr" fontAlgn="ctr"/>
                      <a:r>
                        <a:rPr lang="pt-BR" sz="1800" u="none" strike="noStrike">
                          <a:effectLst/>
                        </a:rPr>
                        <a:t>16</a:t>
                      </a:r>
                      <a:endParaRPr lang="pt-BR" sz="1800" b="0" i="0" u="none" strike="noStrike">
                        <a:solidFill>
                          <a:srgbClr val="000000"/>
                        </a:solidFill>
                        <a:effectLst/>
                        <a:latin typeface="Times New Roman" panose="02020603050405020304" pitchFamily="18" charset="0"/>
                      </a:endParaRPr>
                    </a:p>
                  </a:txBody>
                  <a:tcPr marL="8406" marR="8406" marT="8406" marB="0" anchor="ctr">
                    <a:lnT w="12700" cap="flat" cmpd="sng" algn="ctr">
                      <a:solidFill>
                        <a:schemeClr val="tx1"/>
                      </a:solidFill>
                      <a:prstDash val="solid"/>
                      <a:round/>
                      <a:headEnd type="none" w="med" len="med"/>
                      <a:tailEnd type="none" w="med" len="med"/>
                    </a:lnT>
                  </a:tcPr>
                </a:tc>
                <a:tc>
                  <a:txBody>
                    <a:bodyPr/>
                    <a:lstStyle/>
                    <a:p>
                      <a:pPr algn="ctr" fontAlgn="ctr"/>
                      <a:r>
                        <a:rPr lang="pt-BR" sz="1800" u="none" strike="noStrike">
                          <a:effectLst/>
                        </a:rPr>
                        <a:t>800 (depende da aplicação)</a:t>
                      </a:r>
                      <a:endParaRPr lang="pt-BR" sz="1800" b="0" i="0" u="none" strike="noStrike">
                        <a:solidFill>
                          <a:srgbClr val="000000"/>
                        </a:solidFill>
                        <a:effectLst/>
                        <a:latin typeface="Times New Roman" panose="02020603050405020304" pitchFamily="18" charset="0"/>
                      </a:endParaRPr>
                    </a:p>
                  </a:txBody>
                  <a:tcPr marL="8406" marR="8406" marT="8406" marB="0" anchor="ctr">
                    <a:lnT w="12700" cap="flat" cmpd="sng" algn="ctr">
                      <a:solidFill>
                        <a:schemeClr val="tx1"/>
                      </a:solidFill>
                      <a:prstDash val="solid"/>
                      <a:round/>
                      <a:headEnd type="none" w="med" len="med"/>
                      <a:tailEnd type="none" w="med" len="med"/>
                    </a:lnT>
                  </a:tcPr>
                </a:tc>
                <a:tc>
                  <a:txBody>
                    <a:bodyPr/>
                    <a:lstStyle/>
                    <a:p>
                      <a:pPr algn="ctr" fontAlgn="ctr"/>
                      <a:r>
                        <a:rPr lang="pt-BR" sz="1800" u="none" strike="noStrike">
                          <a:effectLst/>
                        </a:rPr>
                        <a:t>90</a:t>
                      </a:r>
                      <a:endParaRPr lang="pt-BR" sz="1800" b="0" i="0" u="none" strike="noStrike">
                        <a:solidFill>
                          <a:srgbClr val="000000"/>
                        </a:solidFill>
                        <a:effectLst/>
                        <a:latin typeface="Times New Roman" panose="02020603050405020304" pitchFamily="18" charset="0"/>
                      </a:endParaRPr>
                    </a:p>
                  </a:txBody>
                  <a:tcPr marL="8406" marR="8406" marT="8406" marB="0" anchor="ctr">
                    <a:lnT w="12700" cap="flat" cmpd="sng" algn="ctr">
                      <a:solidFill>
                        <a:schemeClr val="tx1"/>
                      </a:solidFill>
                      <a:prstDash val="solid"/>
                      <a:round/>
                      <a:headEnd type="none" w="med" len="med"/>
                      <a:tailEnd type="none" w="med" len="med"/>
                    </a:lnT>
                  </a:tcPr>
                </a:tc>
              </a:tr>
              <a:tr h="445226">
                <a:tc>
                  <a:txBody>
                    <a:bodyPr/>
                    <a:lstStyle/>
                    <a:p>
                      <a:pPr algn="ctr" fontAlgn="ctr"/>
                      <a:r>
                        <a:rPr lang="pt-BR" sz="1800" u="none" strike="noStrike">
                          <a:effectLst/>
                        </a:rPr>
                        <a:t>UTP</a:t>
                      </a:r>
                      <a:endParaRPr lang="pt-BR" sz="1800" b="0" i="0" u="none" strike="noStrike">
                        <a:solidFill>
                          <a:srgbClr val="000000"/>
                        </a:solidFill>
                        <a:effectLst/>
                        <a:latin typeface="Times New Roman" panose="02020603050405020304" pitchFamily="18" charset="0"/>
                      </a:endParaRPr>
                    </a:p>
                  </a:txBody>
                  <a:tcPr marL="8406" marR="8406" marT="8406" marB="0" anchor="ctr"/>
                </a:tc>
                <a:tc>
                  <a:txBody>
                    <a:bodyPr/>
                    <a:lstStyle/>
                    <a:p>
                      <a:pPr algn="ctr" fontAlgn="ctr"/>
                      <a:r>
                        <a:rPr lang="pt-BR" sz="1800" u="none" strike="noStrike">
                          <a:effectLst/>
                        </a:rPr>
                        <a:t>4</a:t>
                      </a:r>
                      <a:endParaRPr lang="pt-BR" sz="1800" b="0" i="0" u="none" strike="noStrike">
                        <a:solidFill>
                          <a:srgbClr val="000000"/>
                        </a:solidFill>
                        <a:effectLst/>
                        <a:latin typeface="Times New Roman" panose="02020603050405020304" pitchFamily="18" charset="0"/>
                      </a:endParaRPr>
                    </a:p>
                  </a:txBody>
                  <a:tcPr marL="8406" marR="8406" marT="8406" marB="0" anchor="ctr"/>
                </a:tc>
                <a:tc>
                  <a:txBody>
                    <a:bodyPr/>
                    <a:lstStyle/>
                    <a:p>
                      <a:pPr algn="ctr" fontAlgn="ctr"/>
                      <a:r>
                        <a:rPr lang="pt-BR" sz="1800" u="none" strike="noStrike">
                          <a:effectLst/>
                        </a:rPr>
                        <a:t>20</a:t>
                      </a:r>
                      <a:endParaRPr lang="pt-BR" sz="1800" b="0" i="0" u="none" strike="noStrike">
                        <a:solidFill>
                          <a:srgbClr val="000000"/>
                        </a:solidFill>
                        <a:effectLst/>
                        <a:latin typeface="Times New Roman" panose="02020603050405020304" pitchFamily="18" charset="0"/>
                      </a:endParaRPr>
                    </a:p>
                  </a:txBody>
                  <a:tcPr marL="8406" marR="8406" marT="8406" marB="0" anchor="ctr"/>
                </a:tc>
                <a:tc>
                  <a:txBody>
                    <a:bodyPr/>
                    <a:lstStyle/>
                    <a:p>
                      <a:pPr algn="ctr" fontAlgn="ctr"/>
                      <a:r>
                        <a:rPr lang="pt-BR" sz="1800" u="none" strike="noStrike">
                          <a:effectLst/>
                        </a:rPr>
                        <a:t>90</a:t>
                      </a:r>
                      <a:endParaRPr lang="pt-BR" sz="1800" b="0" i="0" u="none" strike="noStrike">
                        <a:solidFill>
                          <a:srgbClr val="000000"/>
                        </a:solidFill>
                        <a:effectLst/>
                        <a:latin typeface="Times New Roman" panose="02020603050405020304" pitchFamily="18" charset="0"/>
                      </a:endParaRPr>
                    </a:p>
                  </a:txBody>
                  <a:tcPr marL="8406" marR="8406" marT="8406" marB="0" anchor="ctr"/>
                </a:tc>
                <a:tc>
                  <a:txBody>
                    <a:bodyPr/>
                    <a:lstStyle/>
                    <a:p>
                      <a:pPr algn="ctr" fontAlgn="ctr"/>
                      <a:r>
                        <a:rPr lang="pt-BR" sz="1800" u="none" strike="noStrike">
                          <a:effectLst/>
                        </a:rPr>
                        <a:t>90</a:t>
                      </a:r>
                      <a:endParaRPr lang="pt-BR" sz="1800" b="0" i="0" u="none" strike="noStrike">
                        <a:solidFill>
                          <a:srgbClr val="000000"/>
                        </a:solidFill>
                        <a:effectLst/>
                        <a:latin typeface="Times New Roman" panose="02020603050405020304" pitchFamily="18" charset="0"/>
                      </a:endParaRPr>
                    </a:p>
                  </a:txBody>
                  <a:tcPr marL="8406" marR="8406" marT="8406" marB="0" anchor="ctr"/>
                </a:tc>
              </a:tr>
              <a:tr h="347049">
                <a:tc>
                  <a:txBody>
                    <a:bodyPr/>
                    <a:lstStyle/>
                    <a:p>
                      <a:pPr algn="ctr" fontAlgn="ctr"/>
                      <a:r>
                        <a:rPr lang="pt-BR" sz="1800" u="none" strike="noStrike">
                          <a:effectLst/>
                        </a:rPr>
                        <a:t>UTP</a:t>
                      </a:r>
                      <a:endParaRPr lang="pt-BR" sz="1800" b="0" i="0" u="none" strike="noStrike">
                        <a:solidFill>
                          <a:srgbClr val="000000"/>
                        </a:solidFill>
                        <a:effectLst/>
                        <a:latin typeface="Times New Roman" panose="02020603050405020304" pitchFamily="18" charset="0"/>
                      </a:endParaRPr>
                    </a:p>
                  </a:txBody>
                  <a:tcPr marL="8406" marR="8406" marT="8406" marB="0" anchor="ctr"/>
                </a:tc>
                <a:tc>
                  <a:txBody>
                    <a:bodyPr/>
                    <a:lstStyle/>
                    <a:p>
                      <a:pPr algn="ctr" fontAlgn="ctr"/>
                      <a:r>
                        <a:rPr lang="pt-BR" sz="1800" u="none" strike="noStrike" dirty="0">
                          <a:effectLst/>
                        </a:rPr>
                        <a:t>5</a:t>
                      </a:r>
                      <a:endParaRPr lang="pt-BR" sz="1800" b="0" i="0" u="none" strike="noStrike" dirty="0">
                        <a:solidFill>
                          <a:srgbClr val="000000"/>
                        </a:solidFill>
                        <a:effectLst/>
                        <a:latin typeface="Times New Roman" panose="02020603050405020304" pitchFamily="18" charset="0"/>
                      </a:endParaRPr>
                    </a:p>
                  </a:txBody>
                  <a:tcPr marL="8406" marR="8406" marT="8406" marB="0" anchor="ctr"/>
                </a:tc>
                <a:tc>
                  <a:txBody>
                    <a:bodyPr/>
                    <a:lstStyle/>
                    <a:p>
                      <a:pPr algn="ctr" fontAlgn="ctr"/>
                      <a:r>
                        <a:rPr lang="pt-BR" sz="1800" u="none" strike="noStrike">
                          <a:effectLst/>
                        </a:rPr>
                        <a:t>100</a:t>
                      </a:r>
                      <a:endParaRPr lang="pt-BR" sz="1800" b="0" i="0" u="none" strike="noStrike">
                        <a:solidFill>
                          <a:srgbClr val="000000"/>
                        </a:solidFill>
                        <a:effectLst/>
                        <a:latin typeface="Times New Roman" panose="02020603050405020304" pitchFamily="18" charset="0"/>
                      </a:endParaRPr>
                    </a:p>
                  </a:txBody>
                  <a:tcPr marL="8406" marR="8406" marT="8406" marB="0" anchor="ctr"/>
                </a:tc>
                <a:tc>
                  <a:txBody>
                    <a:bodyPr/>
                    <a:lstStyle/>
                    <a:p>
                      <a:pPr algn="ctr" fontAlgn="ctr"/>
                      <a:r>
                        <a:rPr lang="pt-BR" sz="1800" u="none" strike="noStrike">
                          <a:effectLst/>
                        </a:rPr>
                        <a:t>90</a:t>
                      </a:r>
                      <a:endParaRPr lang="pt-BR" sz="1800" b="0" i="0" u="none" strike="noStrike">
                        <a:solidFill>
                          <a:srgbClr val="000000"/>
                        </a:solidFill>
                        <a:effectLst/>
                        <a:latin typeface="Times New Roman" panose="02020603050405020304" pitchFamily="18" charset="0"/>
                      </a:endParaRPr>
                    </a:p>
                  </a:txBody>
                  <a:tcPr marL="8406" marR="8406" marT="8406" marB="0" anchor="ctr"/>
                </a:tc>
                <a:tc>
                  <a:txBody>
                    <a:bodyPr/>
                    <a:lstStyle/>
                    <a:p>
                      <a:pPr algn="ctr" fontAlgn="ctr"/>
                      <a:r>
                        <a:rPr lang="pt-BR" sz="1800" u="none" strike="noStrike" dirty="0">
                          <a:effectLst/>
                        </a:rPr>
                        <a:t>90</a:t>
                      </a:r>
                      <a:endParaRPr lang="pt-BR" sz="1800" b="0" i="0" u="none" strike="noStrike" dirty="0">
                        <a:solidFill>
                          <a:srgbClr val="000000"/>
                        </a:solidFill>
                        <a:effectLst/>
                        <a:latin typeface="Times New Roman" panose="02020603050405020304" pitchFamily="18" charset="0"/>
                      </a:endParaRPr>
                    </a:p>
                  </a:txBody>
                  <a:tcPr marL="8406" marR="8406" marT="8406" marB="0" anchor="ctr"/>
                </a:tc>
              </a:tr>
            </a:tbl>
          </a:graphicData>
        </a:graphic>
      </p:graphicFrame>
    </p:spTree>
    <p:extLst>
      <p:ext uri="{BB962C8B-B14F-4D97-AF65-F5344CB8AC3E}">
        <p14:creationId xmlns:p14="http://schemas.microsoft.com/office/powerpoint/2010/main" val="421050576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664797"/>
          </a:xfrm>
        </p:spPr>
        <p:txBody>
          <a:bodyPr/>
          <a:lstStyle/>
          <a:p>
            <a:pPr algn="l" defTabSz="914400">
              <a:lnSpc>
                <a:spcPct val="90000"/>
              </a:lnSpc>
              <a:spcBef>
                <a:spcPts val="0"/>
              </a:spcBef>
              <a:buNone/>
            </a:pPr>
            <a:r>
              <a:rPr lang="pt-BR" sz="4800" b="0" i="0" spc="-150" dirty="0" smtClean="0">
                <a:effectLst>
                  <a:outerShdw blurRad="50800" dist="38100" dir="2700000" algn="tl">
                    <a:prstClr val="black">
                      <a:alpha val="40000"/>
                    </a:prstClr>
                  </a:outerShdw>
                </a:effectLst>
                <a:latin typeface="Calibri"/>
                <a:ea typeface="+mn-ea"/>
                <a:cs typeface="Arial"/>
              </a:rPr>
              <a:t>Cabeamento não-estruturado</a:t>
            </a:r>
            <a:endParaRPr lang="pt-BR" sz="4800" b="0" i="0" spc="-150" dirty="0">
              <a:effectLst>
                <a:outerShdw blurRad="50800" dist="38100" dir="2700000" algn="tl">
                  <a:prstClr val="black">
                    <a:alpha val="40000"/>
                  </a:prstClr>
                </a:outerShdw>
              </a:effectLst>
              <a:latin typeface="Calibri"/>
              <a:ea typeface="+mn-ea"/>
              <a:cs typeface="Arial"/>
            </a:endParaRPr>
          </a:p>
        </p:txBody>
      </p:sp>
      <p:sp>
        <p:nvSpPr>
          <p:cNvPr id="3" name="Espaço Reservado para Texto 2"/>
          <p:cNvSpPr>
            <a:spLocks noGrp="1"/>
          </p:cNvSpPr>
          <p:nvPr>
            <p:ph type="body" sz="quarter" idx="10"/>
          </p:nvPr>
        </p:nvSpPr>
        <p:spPr>
          <a:xfrm>
            <a:off x="381000" y="1411552"/>
            <a:ext cx="8382000" cy="4847481"/>
          </a:xfrm>
        </p:spPr>
        <p:txBody>
          <a:bodyPr/>
          <a:lstStyle/>
          <a:p>
            <a:pPr lvl="0" algn="just"/>
            <a:r>
              <a:rPr lang="pt-BR" sz="3000" dirty="0" smtClean="0"/>
              <a:t>Não </a:t>
            </a:r>
            <a:r>
              <a:rPr lang="pt-BR" sz="3000" dirty="0"/>
              <a:t>utiliza qualquer tipo de organizador de cabos;</a:t>
            </a:r>
          </a:p>
          <a:p>
            <a:pPr lvl="0" algn="just"/>
            <a:r>
              <a:rPr lang="pt-BR" sz="3000" dirty="0"/>
              <a:t>Geralmente não envolve obras civis e quando os dutos de passagem tornam-se insuficientes, caminhos adicionais para os novos cabos são improvisados;</a:t>
            </a:r>
          </a:p>
          <a:p>
            <a:pPr lvl="0" algn="just"/>
            <a:r>
              <a:rPr lang="pt-BR" sz="3000" dirty="0"/>
              <a:t>Pouca ou nenhuma flexibilidade. Cada novo ponto de rede ou remanejamento de pontos existentes requer a passagem de novos cabos;</a:t>
            </a:r>
          </a:p>
          <a:p>
            <a:pPr algn="just"/>
            <a:r>
              <a:rPr lang="pt-BR" sz="3000" dirty="0"/>
              <a:t>Não oferecem documentação adequada dos pontos de rede, dificultando a administração e resolução de problemas</a:t>
            </a:r>
            <a:endParaRPr lang="pt-BR" sz="3000" b="0" i="0" dirty="0" smtClean="0">
              <a:solidFill>
                <a:srgbClr val="FFFFFF"/>
              </a:solidFill>
              <a:latin typeface="Calibri"/>
            </a:endParaRPr>
          </a:p>
        </p:txBody>
      </p:sp>
    </p:spTree>
    <p:extLst>
      <p:ext uri="{BB962C8B-B14F-4D97-AF65-F5344CB8AC3E}">
        <p14:creationId xmlns:p14="http://schemas.microsoft.com/office/powerpoint/2010/main" val="2987039947"/>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498598"/>
          </a:xfrm>
        </p:spPr>
        <p:txBody>
          <a:bodyPr/>
          <a:lstStyle/>
          <a:p>
            <a:pPr defTabSz="914400">
              <a:spcBef>
                <a:spcPts val="0"/>
              </a:spcBef>
            </a:pPr>
            <a:r>
              <a:rPr lang="pt-BR" sz="3600" dirty="0" smtClean="0">
                <a:effectLst>
                  <a:outerShdw blurRad="50800" dist="38100" dir="2700000" algn="tl">
                    <a:prstClr val="black">
                      <a:alpha val="40000"/>
                    </a:prstClr>
                  </a:outerShdw>
                </a:effectLst>
                <a:cs typeface="Arial"/>
              </a:rPr>
              <a:t>Dimensionamento do cabeamento e interligação</a:t>
            </a:r>
            <a:endParaRPr lang="pt-BR" sz="3600" b="0" i="0" spc="-150" dirty="0">
              <a:effectLst>
                <a:outerShdw blurRad="50800" dist="38100" dir="2700000" algn="tl">
                  <a:prstClr val="black">
                    <a:alpha val="40000"/>
                  </a:prstClr>
                </a:outerShdw>
              </a:effectLst>
              <a:latin typeface="Calibri"/>
              <a:cs typeface="Arial"/>
            </a:endParaRPr>
          </a:p>
        </p:txBody>
      </p:sp>
      <p:sp>
        <p:nvSpPr>
          <p:cNvPr id="3" name="Espaço Reservado para Texto 2"/>
          <p:cNvSpPr>
            <a:spLocks noGrp="1"/>
          </p:cNvSpPr>
          <p:nvPr>
            <p:ph type="body" sz="quarter" idx="10"/>
          </p:nvPr>
        </p:nvSpPr>
        <p:spPr>
          <a:xfrm>
            <a:off x="381000" y="1411552"/>
            <a:ext cx="8511480" cy="3644075"/>
          </a:xfrm>
        </p:spPr>
        <p:txBody>
          <a:bodyPr/>
          <a:lstStyle/>
          <a:p>
            <a:pPr algn="just"/>
            <a:r>
              <a:rPr lang="pt-BR" dirty="0"/>
              <a:t>Partindo-se do diagrama físico da rede e da planta da edificação, que normalmente é executada em escala, pode-se calcular o comprimento do cabeamento nos percursos horizontais até os pontos terminais da rede.</a:t>
            </a:r>
          </a:p>
          <a:p>
            <a:pPr algn="just"/>
            <a:r>
              <a:rPr lang="pt-BR" dirty="0"/>
              <a:t>Esse cálculo pode ser feito individualmente para cada tipo de cabo (coaxial, fibra óptica, par trançado) através </a:t>
            </a:r>
            <a:r>
              <a:rPr lang="pt-BR" dirty="0" smtClean="0"/>
              <a:t>de uma fórmula</a:t>
            </a:r>
            <a:r>
              <a:rPr lang="pt-BR" dirty="0"/>
              <a:t>.</a:t>
            </a:r>
          </a:p>
        </p:txBody>
      </p:sp>
    </p:spTree>
    <p:extLst>
      <p:ext uri="{BB962C8B-B14F-4D97-AF65-F5344CB8AC3E}">
        <p14:creationId xmlns:p14="http://schemas.microsoft.com/office/powerpoint/2010/main" val="4265696675"/>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498598"/>
          </a:xfrm>
        </p:spPr>
        <p:txBody>
          <a:bodyPr/>
          <a:lstStyle/>
          <a:p>
            <a:pPr defTabSz="914400">
              <a:spcBef>
                <a:spcPts val="0"/>
              </a:spcBef>
            </a:pPr>
            <a:r>
              <a:rPr lang="pt-BR" sz="3600" dirty="0" smtClean="0">
                <a:effectLst>
                  <a:outerShdw blurRad="50800" dist="38100" dir="2700000" algn="tl">
                    <a:prstClr val="black">
                      <a:alpha val="40000"/>
                    </a:prstClr>
                  </a:outerShdw>
                </a:effectLst>
                <a:cs typeface="Arial"/>
              </a:rPr>
              <a:t>Dimensionamento do cabeamento e interligação</a:t>
            </a:r>
            <a:endParaRPr lang="pt-BR" sz="3600" b="0" i="0" spc="-150" dirty="0">
              <a:effectLst>
                <a:outerShdw blurRad="50800" dist="38100" dir="2700000" algn="tl">
                  <a:prstClr val="black">
                    <a:alpha val="40000"/>
                  </a:prstClr>
                </a:outerShdw>
              </a:effectLst>
              <a:latin typeface="Calibri"/>
              <a:cs typeface="Arial"/>
            </a:endParaRPr>
          </a:p>
        </p:txBody>
      </p:sp>
      <p:sp>
        <p:nvSpPr>
          <p:cNvPr id="3" name="Espaço Reservado para Texto 2"/>
          <p:cNvSpPr>
            <a:spLocks noGrp="1"/>
          </p:cNvSpPr>
          <p:nvPr>
            <p:ph type="body" sz="quarter" idx="10"/>
          </p:nvPr>
        </p:nvSpPr>
        <p:spPr>
          <a:xfrm>
            <a:off x="381000" y="1124744"/>
            <a:ext cx="8511480" cy="4745915"/>
          </a:xfrm>
        </p:spPr>
        <p:txBody>
          <a:bodyPr/>
          <a:lstStyle/>
          <a:p>
            <a:pPr marL="0" indent="0" algn="ctr">
              <a:buNone/>
            </a:pPr>
            <a:r>
              <a:rPr lang="pt-BR" sz="3600" i="1" dirty="0">
                <a:solidFill>
                  <a:srgbClr val="FFFF00"/>
                </a:solidFill>
              </a:rPr>
              <a:t>TC = [(LL+LC+4PD)/2] x NP x </a:t>
            </a:r>
            <a:r>
              <a:rPr lang="pt-BR" sz="3600" i="1" dirty="0" smtClean="0">
                <a:solidFill>
                  <a:srgbClr val="FFFF00"/>
                </a:solidFill>
              </a:rPr>
              <a:t>1,10</a:t>
            </a:r>
            <a:endParaRPr lang="pt-BR" sz="3600" dirty="0">
              <a:solidFill>
                <a:srgbClr val="FFFF00"/>
              </a:solidFill>
            </a:endParaRPr>
          </a:p>
          <a:p>
            <a:pPr marL="0" indent="0">
              <a:buNone/>
            </a:pPr>
            <a:r>
              <a:rPr lang="pt-BR" sz="2400" dirty="0" smtClean="0"/>
              <a:t>onde</a:t>
            </a:r>
            <a:r>
              <a:rPr lang="pt-BR" sz="2400" dirty="0"/>
              <a:t>:</a:t>
            </a:r>
          </a:p>
          <a:p>
            <a:pPr marL="0" indent="0">
              <a:buNone/>
            </a:pPr>
            <a:endParaRPr lang="pt-BR" sz="2000" dirty="0"/>
          </a:p>
          <a:p>
            <a:r>
              <a:rPr lang="pt-BR" sz="2000" b="1" dirty="0"/>
              <a:t>TC</a:t>
            </a:r>
            <a:r>
              <a:rPr lang="pt-BR" sz="2000" dirty="0"/>
              <a:t> = Total do cabeamento horizontal (em metros);</a:t>
            </a:r>
          </a:p>
          <a:p>
            <a:r>
              <a:rPr lang="pt-BR" sz="2000" b="1" dirty="0"/>
              <a:t>LL</a:t>
            </a:r>
            <a:r>
              <a:rPr lang="pt-BR" sz="2000" dirty="0"/>
              <a:t> = Comprimento linear do lance de cabo mais longo (em metros);</a:t>
            </a:r>
          </a:p>
          <a:p>
            <a:r>
              <a:rPr lang="pt-BR" sz="2000" b="1" dirty="0"/>
              <a:t>LC</a:t>
            </a:r>
            <a:r>
              <a:rPr lang="pt-BR" sz="2000" dirty="0"/>
              <a:t> = Comprimento linear do lance de cabo mais curto (em metros);</a:t>
            </a:r>
          </a:p>
          <a:p>
            <a:r>
              <a:rPr lang="pt-BR" sz="2000" b="1" dirty="0"/>
              <a:t>PD</a:t>
            </a:r>
            <a:r>
              <a:rPr lang="pt-BR" sz="2000" dirty="0"/>
              <a:t> = Altura do pé direito da edificação (em metros);</a:t>
            </a:r>
          </a:p>
          <a:p>
            <a:r>
              <a:rPr lang="pt-BR" sz="2000" b="1" dirty="0"/>
              <a:t>NP</a:t>
            </a:r>
            <a:r>
              <a:rPr lang="pt-BR" sz="2000" dirty="0"/>
              <a:t> = Número de pontos de rede projetado. </a:t>
            </a:r>
            <a:endParaRPr lang="pt-BR" sz="2000" dirty="0" smtClean="0"/>
          </a:p>
          <a:p>
            <a:pPr algn="just"/>
            <a:endParaRPr lang="pt-BR" sz="2400" dirty="0" smtClean="0"/>
          </a:p>
          <a:p>
            <a:pPr algn="just"/>
            <a:r>
              <a:rPr lang="pt-BR" sz="2400" dirty="0" smtClean="0"/>
              <a:t>A </a:t>
            </a:r>
            <a:r>
              <a:rPr lang="pt-BR" sz="2400" dirty="0"/>
              <a:t>fórmula aqui apresentada é empírica e o valor obtido considera uma margem para reserva técnica de 10% nos cabos para a aplicação no cabeamento dos acessórios como gabinetes e racks e para manutenções futuras da </a:t>
            </a:r>
            <a:r>
              <a:rPr lang="pt-BR" sz="2400" dirty="0" smtClean="0"/>
              <a:t>rede.</a:t>
            </a:r>
            <a:endParaRPr lang="pt-BR" sz="2400" dirty="0"/>
          </a:p>
        </p:txBody>
      </p:sp>
    </p:spTree>
    <p:extLst>
      <p:ext uri="{BB962C8B-B14F-4D97-AF65-F5344CB8AC3E}">
        <p14:creationId xmlns:p14="http://schemas.microsoft.com/office/powerpoint/2010/main" val="2090751292"/>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664797"/>
          </a:xfrm>
        </p:spPr>
        <p:txBody>
          <a:bodyPr/>
          <a:lstStyle/>
          <a:p>
            <a:pPr algn="l" defTabSz="914400">
              <a:lnSpc>
                <a:spcPct val="90000"/>
              </a:lnSpc>
              <a:spcBef>
                <a:spcPts val="0"/>
              </a:spcBef>
              <a:buNone/>
            </a:pPr>
            <a:r>
              <a:rPr lang="pt-BR" sz="4800" b="0" i="0" spc="-150" dirty="0" smtClean="0">
                <a:effectLst>
                  <a:outerShdw blurRad="50800" dist="38100" dir="2700000" algn="tl">
                    <a:prstClr val="black">
                      <a:alpha val="40000"/>
                    </a:prstClr>
                  </a:outerShdw>
                </a:effectLst>
                <a:latin typeface="Calibri"/>
                <a:ea typeface="+mn-ea"/>
                <a:cs typeface="Arial"/>
              </a:rPr>
              <a:t>Atividades</a:t>
            </a:r>
            <a:endParaRPr lang="pt-BR" sz="4800" b="0" i="0" spc="-150" dirty="0">
              <a:effectLst>
                <a:outerShdw blurRad="50800" dist="38100" dir="2700000" algn="tl">
                  <a:prstClr val="black">
                    <a:alpha val="40000"/>
                  </a:prstClr>
                </a:outerShdw>
              </a:effectLst>
              <a:latin typeface="Calibri"/>
              <a:ea typeface="+mn-ea"/>
              <a:cs typeface="Arial"/>
            </a:endParaRPr>
          </a:p>
        </p:txBody>
      </p:sp>
      <p:sp>
        <p:nvSpPr>
          <p:cNvPr id="3" name="Espaço Reservado para Texto 2"/>
          <p:cNvSpPr>
            <a:spLocks noGrp="1"/>
          </p:cNvSpPr>
          <p:nvPr>
            <p:ph type="body" sz="quarter" idx="10"/>
          </p:nvPr>
        </p:nvSpPr>
        <p:spPr>
          <a:xfrm>
            <a:off x="381000" y="1411552"/>
            <a:ext cx="8382000" cy="886397"/>
          </a:xfrm>
        </p:spPr>
        <p:txBody>
          <a:bodyPr/>
          <a:lstStyle/>
          <a:p>
            <a:pPr marL="393192" indent="-393192" defTabSz="914400">
              <a:spcBef>
                <a:spcPts val="0"/>
              </a:spcBef>
              <a:buClr>
                <a:srgbClr val="FFFFFF"/>
              </a:buClr>
            </a:pPr>
            <a:r>
              <a:rPr lang="pt-BR" dirty="0" smtClean="0">
                <a:solidFill>
                  <a:srgbClr val="FFFFFF"/>
                </a:solidFill>
              </a:rPr>
              <a:t>Verificar o conteúdo disponível no site, principalmente até a página </a:t>
            </a:r>
            <a:r>
              <a:rPr lang="pt-BR" dirty="0" smtClean="0">
                <a:solidFill>
                  <a:srgbClr val="FFFFFF"/>
                </a:solidFill>
              </a:rPr>
              <a:t>100 da </a:t>
            </a:r>
            <a:r>
              <a:rPr lang="pt-BR" dirty="0" smtClean="0">
                <a:solidFill>
                  <a:srgbClr val="FFFFFF"/>
                </a:solidFill>
              </a:rPr>
              <a:t>apostila.</a:t>
            </a:r>
          </a:p>
        </p:txBody>
      </p:sp>
    </p:spTree>
    <p:extLst>
      <p:ext uri="{BB962C8B-B14F-4D97-AF65-F5344CB8AC3E}">
        <p14:creationId xmlns:p14="http://schemas.microsoft.com/office/powerpoint/2010/main" val="2644425820"/>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664797"/>
          </a:xfrm>
        </p:spPr>
        <p:txBody>
          <a:bodyPr/>
          <a:lstStyle/>
          <a:p>
            <a:pPr algn="l" defTabSz="914400">
              <a:lnSpc>
                <a:spcPct val="90000"/>
              </a:lnSpc>
              <a:spcBef>
                <a:spcPts val="0"/>
              </a:spcBef>
              <a:buNone/>
            </a:pPr>
            <a:r>
              <a:rPr lang="pt-BR" sz="4800" b="0" i="0" spc="-150" dirty="0" smtClean="0">
                <a:effectLst>
                  <a:outerShdw blurRad="50800" dist="38100" dir="2700000" algn="tl">
                    <a:prstClr val="black">
                      <a:alpha val="40000"/>
                    </a:prstClr>
                  </a:outerShdw>
                </a:effectLst>
                <a:latin typeface="Calibri"/>
                <a:ea typeface="+mn-ea"/>
                <a:cs typeface="Arial"/>
              </a:rPr>
              <a:t>Referências</a:t>
            </a:r>
            <a:endParaRPr lang="pt-BR" sz="4800" b="0" i="0" spc="-150" dirty="0">
              <a:effectLst>
                <a:outerShdw blurRad="50800" dist="38100" dir="2700000" algn="tl">
                  <a:prstClr val="black">
                    <a:alpha val="40000"/>
                  </a:prstClr>
                </a:outerShdw>
              </a:effectLst>
              <a:latin typeface="Calibri"/>
              <a:ea typeface="+mn-ea"/>
              <a:cs typeface="Arial"/>
            </a:endParaRPr>
          </a:p>
        </p:txBody>
      </p:sp>
      <p:sp>
        <p:nvSpPr>
          <p:cNvPr id="3" name="Espaço Reservado para Texto 2"/>
          <p:cNvSpPr>
            <a:spLocks noGrp="1"/>
          </p:cNvSpPr>
          <p:nvPr>
            <p:ph type="body" sz="quarter" idx="10"/>
          </p:nvPr>
        </p:nvSpPr>
        <p:spPr>
          <a:xfrm>
            <a:off x="381000" y="1411552"/>
            <a:ext cx="8382000" cy="1329595"/>
          </a:xfrm>
        </p:spPr>
        <p:txBody>
          <a:bodyPr/>
          <a:lstStyle/>
          <a:p>
            <a:r>
              <a:rPr lang="pt-BR" dirty="0"/>
              <a:t>VARAJÃO, F. F.. </a:t>
            </a:r>
            <a:r>
              <a:rPr lang="pt-BR" i="1" dirty="0" smtClean="0"/>
              <a:t>Gerência de Infraestrutura de TI</a:t>
            </a:r>
            <a:r>
              <a:rPr lang="pt-BR" dirty="0" smtClean="0"/>
              <a:t>. </a:t>
            </a:r>
            <a:r>
              <a:rPr lang="pt-BR" dirty="0"/>
              <a:t>FIC – Faculdades Integradas </a:t>
            </a:r>
            <a:r>
              <a:rPr lang="pt-BR" dirty="0" err="1"/>
              <a:t>Campograndenses</a:t>
            </a:r>
            <a:r>
              <a:rPr lang="pt-BR" dirty="0"/>
              <a:t>. Rio de Janeiro, </a:t>
            </a:r>
            <a:r>
              <a:rPr lang="pt-BR" dirty="0" smtClean="0"/>
              <a:t>2016. </a:t>
            </a:r>
            <a:r>
              <a:rPr lang="pt-BR" dirty="0"/>
              <a:t>(Apostila)</a:t>
            </a:r>
          </a:p>
        </p:txBody>
      </p:sp>
    </p:spTree>
    <p:extLst>
      <p:ext uri="{BB962C8B-B14F-4D97-AF65-F5344CB8AC3E}">
        <p14:creationId xmlns:p14="http://schemas.microsoft.com/office/powerpoint/2010/main" val="216596547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664797"/>
          </a:xfrm>
        </p:spPr>
        <p:txBody>
          <a:bodyPr/>
          <a:lstStyle/>
          <a:p>
            <a:pPr algn="l" defTabSz="914400">
              <a:lnSpc>
                <a:spcPct val="90000"/>
              </a:lnSpc>
              <a:spcBef>
                <a:spcPts val="0"/>
              </a:spcBef>
              <a:buNone/>
            </a:pPr>
            <a:r>
              <a:rPr lang="pt-BR" sz="4800" b="0" i="0" spc="-150" dirty="0" smtClean="0">
                <a:effectLst>
                  <a:outerShdw blurRad="50800" dist="38100" dir="2700000" algn="tl">
                    <a:prstClr val="black">
                      <a:alpha val="40000"/>
                    </a:prstClr>
                  </a:outerShdw>
                </a:effectLst>
                <a:latin typeface="Calibri"/>
                <a:ea typeface="+mn-ea"/>
                <a:cs typeface="Arial"/>
              </a:rPr>
              <a:t>Cabeamento genérico</a:t>
            </a:r>
            <a:endParaRPr lang="pt-BR" sz="4800" b="0" i="0" spc="-150" dirty="0">
              <a:effectLst>
                <a:outerShdw blurRad="50800" dist="38100" dir="2700000" algn="tl">
                  <a:prstClr val="black">
                    <a:alpha val="40000"/>
                  </a:prstClr>
                </a:outerShdw>
              </a:effectLst>
              <a:latin typeface="Calibri"/>
              <a:ea typeface="+mn-ea"/>
              <a:cs typeface="Arial"/>
            </a:endParaRPr>
          </a:p>
        </p:txBody>
      </p:sp>
      <p:sp>
        <p:nvSpPr>
          <p:cNvPr id="3" name="Espaço Reservado para Texto 2"/>
          <p:cNvSpPr>
            <a:spLocks noGrp="1"/>
          </p:cNvSpPr>
          <p:nvPr>
            <p:ph type="body" sz="quarter" idx="10"/>
          </p:nvPr>
        </p:nvSpPr>
        <p:spPr>
          <a:xfrm>
            <a:off x="381000" y="1411552"/>
            <a:ext cx="8382000" cy="4973669"/>
          </a:xfrm>
        </p:spPr>
        <p:txBody>
          <a:bodyPr/>
          <a:lstStyle/>
          <a:p>
            <a:pPr lvl="0" algn="just"/>
            <a:r>
              <a:rPr lang="pt-BR" dirty="0" smtClean="0"/>
              <a:t>É </a:t>
            </a:r>
            <a:r>
              <a:rPr lang="pt-BR" dirty="0"/>
              <a:t>encontrado nos projetos integrados dos sistemas de voz, dados, imagem e sistemas de controles, preparado de tal forma a atender com flexibilidade aos diversos projetos de redes sem exigir grandes modificações físicas da infraestrutura existente</a:t>
            </a:r>
            <a:r>
              <a:rPr lang="pt-BR" dirty="0" smtClean="0"/>
              <a:t>.</a:t>
            </a:r>
          </a:p>
          <a:p>
            <a:pPr lvl="0" algn="just"/>
            <a:r>
              <a:rPr lang="pt-BR" dirty="0"/>
              <a:t>Um projeto de cabeamento genérico prevê a instalação de cabos e conectores padronizados por toda a edificação, além dos acessórios necessários para dar suporte aos diferentes tipos de sistemas de uma rede.</a:t>
            </a:r>
            <a:endParaRPr lang="pt-BR" b="0" i="0" dirty="0" smtClean="0">
              <a:solidFill>
                <a:srgbClr val="FFFFFF"/>
              </a:solidFill>
              <a:latin typeface="Calibri"/>
            </a:endParaRPr>
          </a:p>
        </p:txBody>
      </p:sp>
    </p:spTree>
    <p:extLst>
      <p:ext uri="{BB962C8B-B14F-4D97-AF65-F5344CB8AC3E}">
        <p14:creationId xmlns:p14="http://schemas.microsoft.com/office/powerpoint/2010/main" val="248524263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664797"/>
          </a:xfrm>
        </p:spPr>
        <p:txBody>
          <a:bodyPr/>
          <a:lstStyle/>
          <a:p>
            <a:pPr algn="l" defTabSz="914400">
              <a:lnSpc>
                <a:spcPct val="90000"/>
              </a:lnSpc>
              <a:spcBef>
                <a:spcPts val="0"/>
              </a:spcBef>
              <a:buNone/>
            </a:pPr>
            <a:r>
              <a:rPr lang="pt-BR" sz="4800" b="0" i="0" spc="-150" dirty="0" smtClean="0">
                <a:effectLst>
                  <a:outerShdw blurRad="50800" dist="38100" dir="2700000" algn="tl">
                    <a:prstClr val="black">
                      <a:alpha val="40000"/>
                    </a:prstClr>
                  </a:outerShdw>
                </a:effectLst>
                <a:latin typeface="Calibri"/>
                <a:ea typeface="+mn-ea"/>
                <a:cs typeface="Arial"/>
              </a:rPr>
              <a:t>Cabeamento genérico</a:t>
            </a:r>
            <a:endParaRPr lang="pt-BR" sz="4800" b="0" i="0" spc="-150" dirty="0">
              <a:effectLst>
                <a:outerShdw blurRad="50800" dist="38100" dir="2700000" algn="tl">
                  <a:prstClr val="black">
                    <a:alpha val="40000"/>
                  </a:prstClr>
                </a:outerShdw>
              </a:effectLst>
              <a:latin typeface="Calibri"/>
              <a:ea typeface="+mn-ea"/>
              <a:cs typeface="Arial"/>
            </a:endParaRPr>
          </a:p>
        </p:txBody>
      </p:sp>
      <p:sp>
        <p:nvSpPr>
          <p:cNvPr id="3" name="Espaço Reservado para Texto 2"/>
          <p:cNvSpPr>
            <a:spLocks noGrp="1"/>
          </p:cNvSpPr>
          <p:nvPr>
            <p:ph type="body" sz="quarter" idx="10"/>
          </p:nvPr>
        </p:nvSpPr>
        <p:spPr>
          <a:xfrm>
            <a:off x="381000" y="1411552"/>
            <a:ext cx="8382000" cy="1772793"/>
          </a:xfrm>
        </p:spPr>
        <p:txBody>
          <a:bodyPr/>
          <a:lstStyle/>
          <a:p>
            <a:pPr lvl="0" algn="just"/>
            <a:r>
              <a:rPr lang="pt-BR" dirty="0"/>
              <a:t>Para usufruir as vantagens do cabeamento genérico é interessante que todo o cabeamento seja instalado e disponibilizado para uso em todos os locais possíveis de uma edificação, </a:t>
            </a:r>
            <a:r>
              <a:rPr lang="pt-BR" dirty="0" smtClean="0"/>
              <a:t>com</a:t>
            </a:r>
            <a:endParaRPr lang="pt-BR" b="0" i="0" dirty="0" smtClean="0">
              <a:solidFill>
                <a:srgbClr val="FFFFFF"/>
              </a:solidFill>
              <a:latin typeface="Calibri"/>
            </a:endParaRPr>
          </a:p>
        </p:txBody>
      </p:sp>
      <p:pic>
        <p:nvPicPr>
          <p:cNvPr id="4" name="Imagem 3"/>
          <p:cNvPicPr/>
          <p:nvPr/>
        </p:nvPicPr>
        <p:blipFill>
          <a:blip r:embed="rId3">
            <a:extLst>
              <a:ext uri="{28A0092B-C50C-407E-A947-70E740481C1C}">
                <a14:useLocalDpi xmlns:a14="http://schemas.microsoft.com/office/drawing/2010/main" val="0"/>
              </a:ext>
            </a:extLst>
          </a:blip>
          <a:stretch>
            <a:fillRect/>
          </a:stretch>
        </p:blipFill>
        <p:spPr>
          <a:xfrm>
            <a:off x="3275856" y="3284984"/>
            <a:ext cx="5631160" cy="2881491"/>
          </a:xfrm>
          <a:prstGeom prst="rect">
            <a:avLst/>
          </a:prstGeom>
        </p:spPr>
      </p:pic>
      <p:sp>
        <p:nvSpPr>
          <p:cNvPr id="5" name="Espaço Reservado para Texto 2"/>
          <p:cNvSpPr txBox="1">
            <a:spLocks/>
          </p:cNvSpPr>
          <p:nvPr/>
        </p:nvSpPr>
        <p:spPr>
          <a:xfrm>
            <a:off x="771484" y="3140968"/>
            <a:ext cx="2390800" cy="3545586"/>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pt-BR" dirty="0"/>
              <a:t>múltiplas conexões, permitindo facilmente a expansão ou mudança dos pontos de rede. </a:t>
            </a:r>
            <a:endParaRPr lang="pt-BR" dirty="0">
              <a:solidFill>
                <a:srgbClr val="FFFFFF"/>
              </a:solidFill>
            </a:endParaRPr>
          </a:p>
        </p:txBody>
      </p:sp>
    </p:spTree>
    <p:extLst>
      <p:ext uri="{BB962C8B-B14F-4D97-AF65-F5344CB8AC3E}">
        <p14:creationId xmlns:p14="http://schemas.microsoft.com/office/powerpoint/2010/main" val="5835102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664797"/>
          </a:xfrm>
        </p:spPr>
        <p:txBody>
          <a:bodyPr/>
          <a:lstStyle/>
          <a:p>
            <a:pPr algn="l" defTabSz="914400">
              <a:lnSpc>
                <a:spcPct val="90000"/>
              </a:lnSpc>
              <a:spcBef>
                <a:spcPts val="0"/>
              </a:spcBef>
              <a:buNone/>
            </a:pPr>
            <a:r>
              <a:rPr lang="pt-BR" sz="4800" b="0" i="0" spc="-150" dirty="0" smtClean="0">
                <a:effectLst>
                  <a:outerShdw blurRad="50800" dist="38100" dir="2700000" algn="tl">
                    <a:prstClr val="black">
                      <a:alpha val="40000"/>
                    </a:prstClr>
                  </a:outerShdw>
                </a:effectLst>
                <a:latin typeface="Calibri"/>
                <a:ea typeface="+mn-ea"/>
                <a:cs typeface="Arial"/>
              </a:rPr>
              <a:t>Cabeamento genérico</a:t>
            </a:r>
            <a:endParaRPr lang="pt-BR" sz="4800" b="0" i="0" spc="-150" dirty="0">
              <a:effectLst>
                <a:outerShdw blurRad="50800" dist="38100" dir="2700000" algn="tl">
                  <a:prstClr val="black">
                    <a:alpha val="40000"/>
                  </a:prstClr>
                </a:outerShdw>
              </a:effectLst>
              <a:latin typeface="Calibri"/>
              <a:ea typeface="+mn-ea"/>
              <a:cs typeface="Arial"/>
            </a:endParaRPr>
          </a:p>
        </p:txBody>
      </p:sp>
      <p:sp>
        <p:nvSpPr>
          <p:cNvPr id="3" name="Espaço Reservado para Texto 2"/>
          <p:cNvSpPr>
            <a:spLocks noGrp="1"/>
          </p:cNvSpPr>
          <p:nvPr>
            <p:ph type="body" sz="quarter" idx="10"/>
          </p:nvPr>
        </p:nvSpPr>
        <p:spPr>
          <a:xfrm>
            <a:off x="381000" y="1411552"/>
            <a:ext cx="8382000" cy="4973669"/>
          </a:xfrm>
        </p:spPr>
        <p:txBody>
          <a:bodyPr/>
          <a:lstStyle/>
          <a:p>
            <a:pPr algn="just"/>
            <a:r>
              <a:rPr lang="pt-BR" dirty="0"/>
              <a:t>Essa filosofia de distribuição conhecida como “</a:t>
            </a:r>
            <a:r>
              <a:rPr lang="pt-BR" i="1" dirty="0" err="1"/>
              <a:t>flood</a:t>
            </a:r>
            <a:r>
              <a:rPr lang="pt-BR" i="1" dirty="0"/>
              <a:t> </a:t>
            </a:r>
            <a:r>
              <a:rPr lang="pt-BR" i="1" dirty="0" err="1"/>
              <a:t>wiring</a:t>
            </a:r>
            <a:r>
              <a:rPr lang="pt-BR" dirty="0"/>
              <a:t>” baseia-se na densidade ou área do recinto, ao invés de observar apenas a posição final do usuário. Isto permite maior flexibilidade, pois quando mudanças são feitas no layout, não é preciso refazer o cabeamento.</a:t>
            </a:r>
          </a:p>
          <a:p>
            <a:pPr algn="just"/>
            <a:r>
              <a:rPr lang="pt-BR" dirty="0"/>
              <a:t>Estes três aspectos, o cabeamento flexível, os painéis de distribuição e o conceito de </a:t>
            </a:r>
            <a:r>
              <a:rPr lang="pt-BR" i="1" dirty="0" err="1"/>
              <a:t>Flood</a:t>
            </a:r>
            <a:r>
              <a:rPr lang="pt-BR" i="1" dirty="0"/>
              <a:t> </a:t>
            </a:r>
            <a:r>
              <a:rPr lang="pt-BR" i="1" dirty="0" err="1"/>
              <a:t>Wiring</a:t>
            </a:r>
            <a:r>
              <a:rPr lang="pt-BR" dirty="0"/>
              <a:t> são as características básicas que se pode observar em um sistema de cabeamento genérico.</a:t>
            </a:r>
          </a:p>
        </p:txBody>
      </p:sp>
    </p:spTree>
    <p:extLst>
      <p:ext uri="{BB962C8B-B14F-4D97-AF65-F5344CB8AC3E}">
        <p14:creationId xmlns:p14="http://schemas.microsoft.com/office/powerpoint/2010/main" val="370468055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30188"/>
            <a:ext cx="8382000" cy="664797"/>
          </a:xfrm>
        </p:spPr>
        <p:txBody>
          <a:bodyPr/>
          <a:lstStyle/>
          <a:p>
            <a:pPr algn="l" defTabSz="914400">
              <a:lnSpc>
                <a:spcPct val="90000"/>
              </a:lnSpc>
              <a:spcBef>
                <a:spcPts val="0"/>
              </a:spcBef>
              <a:buNone/>
            </a:pPr>
            <a:r>
              <a:rPr lang="pt-BR" sz="4800" b="0" i="0" spc="-150" dirty="0" smtClean="0">
                <a:effectLst>
                  <a:outerShdw blurRad="50800" dist="38100" dir="2700000" algn="tl">
                    <a:prstClr val="black">
                      <a:alpha val="40000"/>
                    </a:prstClr>
                  </a:outerShdw>
                </a:effectLst>
                <a:latin typeface="Calibri"/>
                <a:ea typeface="+mn-ea"/>
                <a:cs typeface="Arial"/>
              </a:rPr>
              <a:t>Cabeamento total</a:t>
            </a:r>
            <a:endParaRPr lang="pt-BR" sz="4800" b="0" i="0" spc="-150" dirty="0">
              <a:effectLst>
                <a:outerShdw blurRad="50800" dist="38100" dir="2700000" algn="tl">
                  <a:prstClr val="black">
                    <a:alpha val="40000"/>
                  </a:prstClr>
                </a:outerShdw>
              </a:effectLst>
              <a:latin typeface="Calibri"/>
              <a:ea typeface="+mn-ea"/>
              <a:cs typeface="Arial"/>
            </a:endParaRPr>
          </a:p>
        </p:txBody>
      </p:sp>
      <p:sp>
        <p:nvSpPr>
          <p:cNvPr id="3" name="Espaço Reservado para Texto 2"/>
          <p:cNvSpPr>
            <a:spLocks noGrp="1"/>
          </p:cNvSpPr>
          <p:nvPr>
            <p:ph type="body" sz="quarter" idx="10"/>
          </p:nvPr>
        </p:nvSpPr>
        <p:spPr>
          <a:xfrm>
            <a:off x="381000" y="1411552"/>
            <a:ext cx="8382000" cy="4628960"/>
          </a:xfrm>
        </p:spPr>
        <p:txBody>
          <a:bodyPr/>
          <a:lstStyle/>
          <a:p>
            <a:pPr algn="just"/>
            <a:r>
              <a:rPr lang="pt-BR" dirty="0"/>
              <a:t>Tem como principal característica o conceito de que as mudanças ocorrem com os usuários da rede e não com as </a:t>
            </a:r>
            <a:r>
              <a:rPr lang="pt-BR" dirty="0" smtClean="0"/>
              <a:t>máquinas;</a:t>
            </a:r>
          </a:p>
          <a:p>
            <a:pPr algn="just"/>
            <a:r>
              <a:rPr lang="pt-BR" dirty="0" smtClean="0"/>
              <a:t>Nessa </a:t>
            </a:r>
            <a:r>
              <a:rPr lang="pt-BR" dirty="0"/>
              <a:t>solução não ocorre remanejamento de </a:t>
            </a:r>
            <a:r>
              <a:rPr lang="pt-BR" dirty="0" smtClean="0"/>
              <a:t>equipamentos;</a:t>
            </a:r>
          </a:p>
          <a:p>
            <a:pPr algn="just"/>
            <a:r>
              <a:rPr lang="pt-BR" dirty="0"/>
              <a:t>Quem muda é o usuário e não a máquina, preservando o investimento no cabeamento </a:t>
            </a:r>
            <a:r>
              <a:rPr lang="pt-BR" dirty="0" smtClean="0"/>
              <a:t>e </a:t>
            </a:r>
            <a:r>
              <a:rPr lang="pt-BR" dirty="0"/>
              <a:t>definindo um padrão para acondicionamento dos usuários nos espaços físicos possíveis da organização. </a:t>
            </a:r>
          </a:p>
        </p:txBody>
      </p:sp>
    </p:spTree>
    <p:extLst>
      <p:ext uri="{BB962C8B-B14F-4D97-AF65-F5344CB8AC3E}">
        <p14:creationId xmlns:p14="http://schemas.microsoft.com/office/powerpoint/2010/main" val="17446288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7-00134_MS_Qwest_template_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Branco com fonte Courier para slides de código">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8D45093-9C65-46FB-9332-B88902DC5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Amostra de slides de apresentação (Design azul com borda de nuvem branca)</Template>
  <TotalTime>515</TotalTime>
  <Words>8816</Words>
  <Application>Microsoft Office PowerPoint</Application>
  <PresentationFormat>Apresentação na tela (4:3)</PresentationFormat>
  <Paragraphs>509</Paragraphs>
  <Slides>53</Slides>
  <Notes>53</Notes>
  <HiddenSlides>0</HiddenSlides>
  <MMClips>0</MMClips>
  <ScaleCrop>false</ScaleCrop>
  <HeadingPairs>
    <vt:vector size="6" baseType="variant">
      <vt:variant>
        <vt:lpstr>Fontes usadas</vt:lpstr>
      </vt:variant>
      <vt:variant>
        <vt:i4>5</vt:i4>
      </vt:variant>
      <vt:variant>
        <vt:lpstr>Tema</vt:lpstr>
      </vt:variant>
      <vt:variant>
        <vt:i4>2</vt:i4>
      </vt:variant>
      <vt:variant>
        <vt:lpstr>Títulos de slides</vt:lpstr>
      </vt:variant>
      <vt:variant>
        <vt:i4>53</vt:i4>
      </vt:variant>
    </vt:vector>
  </HeadingPairs>
  <TitlesOfParts>
    <vt:vector size="60" baseType="lpstr">
      <vt:lpstr>Arial</vt:lpstr>
      <vt:lpstr>Calibri</vt:lpstr>
      <vt:lpstr>Courier New</vt:lpstr>
      <vt:lpstr>Times New Roman</vt:lpstr>
      <vt:lpstr>Wingdings</vt:lpstr>
      <vt:lpstr>7-00134_MS_Qwest_template_Segoe</vt:lpstr>
      <vt:lpstr>Branco com fonte Courier para slides de código</vt:lpstr>
      <vt:lpstr>GERÊNCIA DE INFRAESTRUTURA DE TI</vt:lpstr>
      <vt:lpstr>Conteúdo</vt:lpstr>
      <vt:lpstr>Cabeamento não-estruturado</vt:lpstr>
      <vt:lpstr>Cabeamento não-estruturado</vt:lpstr>
      <vt:lpstr>Cabeamento não-estruturado</vt:lpstr>
      <vt:lpstr>Cabeamento genérico</vt:lpstr>
      <vt:lpstr>Cabeamento genérico</vt:lpstr>
      <vt:lpstr>Cabeamento genérico</vt:lpstr>
      <vt:lpstr>Cabeamento total</vt:lpstr>
      <vt:lpstr>Cabeamento total</vt:lpstr>
      <vt:lpstr>Cabeamento estruturado</vt:lpstr>
      <vt:lpstr>Cabeamento estruturado</vt:lpstr>
      <vt:lpstr>Topologia básica de rede estruturada</vt:lpstr>
      <vt:lpstr>Topologia básica de rede estruturada</vt:lpstr>
      <vt:lpstr>Topologia básica de rede estruturada</vt:lpstr>
      <vt:lpstr>Normas e padronização</vt:lpstr>
      <vt:lpstr>Normas e padronização</vt:lpstr>
      <vt:lpstr>Normas e padronização</vt:lpstr>
      <vt:lpstr>Normas e padronização</vt:lpstr>
      <vt:lpstr>Normas e padronização</vt:lpstr>
      <vt:lpstr>Normas e padronização</vt:lpstr>
      <vt:lpstr>Normas e padronização no Brasil</vt:lpstr>
      <vt:lpstr>Normas e padronização no Brasil</vt:lpstr>
      <vt:lpstr>Normas e padronização no Brasil</vt:lpstr>
      <vt:lpstr>Normas e padronização no Brasil</vt:lpstr>
      <vt:lpstr>Normas e padronização no Brasil</vt:lpstr>
      <vt:lpstr>Normas e padronização no Brasil</vt:lpstr>
      <vt:lpstr>Normas e padronização no Brasil</vt:lpstr>
      <vt:lpstr>Normas e padronização no Brasil</vt:lpstr>
      <vt:lpstr>Normas e padronização no Brasil</vt:lpstr>
      <vt:lpstr>Normas e padronização no Brasil</vt:lpstr>
      <vt:lpstr>Estrutura típica de cabeamento</vt:lpstr>
      <vt:lpstr>Cabeamento de rede</vt:lpstr>
      <vt:lpstr>Cabeamento metálico</vt:lpstr>
      <vt:lpstr>Cabeamento metálico</vt:lpstr>
      <vt:lpstr>Cabeamento metálico</vt:lpstr>
      <vt:lpstr>Categorias de cabeamento</vt:lpstr>
      <vt:lpstr>Categorias de cabeamento</vt:lpstr>
      <vt:lpstr>Categorias de cabeamento</vt:lpstr>
      <vt:lpstr>Categorias de cabeamento</vt:lpstr>
      <vt:lpstr>Categorias de cabeamento</vt:lpstr>
      <vt:lpstr>Categorias de cabeamento</vt:lpstr>
      <vt:lpstr>Categorias de cabeamento</vt:lpstr>
      <vt:lpstr>Categorias de cabeamento</vt:lpstr>
      <vt:lpstr>Categorias de cabeamento</vt:lpstr>
      <vt:lpstr>Categorias de cabeamento</vt:lpstr>
      <vt:lpstr>Categorias de cabeamento</vt:lpstr>
      <vt:lpstr>Categorias de cabeamento</vt:lpstr>
      <vt:lpstr>Dimensionamento do cabeamento e interligação</vt:lpstr>
      <vt:lpstr>Dimensionamento do cabeamento e interligação</vt:lpstr>
      <vt:lpstr>Dimensionamento do cabeamento e interligação</vt:lpstr>
      <vt:lpstr>Atividades</vt:lpstr>
      <vt:lpstr>Referências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Gerência de Infraestrutura de TI</dc:title>
  <dc:creator>varajao</dc:creator>
  <cp:keywords/>
  <cp:lastModifiedBy>varajao</cp:lastModifiedBy>
  <cp:revision>65</cp:revision>
  <dcterms:created xsi:type="dcterms:W3CDTF">2015-06-30T13:28:46Z</dcterms:created>
  <dcterms:modified xsi:type="dcterms:W3CDTF">2017-05-16T22:05:59Z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TC102867179990</vt:lpwstr>
  </property>
</Properties>
</file>