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33"/>
  </p:notesMasterIdLst>
  <p:sldIdLst>
    <p:sldId id="257" r:id="rId4"/>
    <p:sldId id="282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309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2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>
      <p:cViewPr varScale="1">
        <p:scale>
          <a:sx n="90" d="100"/>
          <a:sy n="90" d="100"/>
        </p:scale>
        <p:origin x="139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viewProps" Target="view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DCA30-2ED5-41C4-A072-F195EC56C9D7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7E218-9473-4E4E-BA13-22C19D99876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5/30/2017 7:08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181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5/30/2017 7:08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26907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5/30/2017 7:08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03029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5/30/2017 7:08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37164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5/30/2017 7:08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3078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5/30/2017 7:08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24837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5/30/2017 7:08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65832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5/30/2017 7:08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5952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5/30/2017 7:08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82409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5/30/2017 7:08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1999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5/30/2017 7:08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38577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5/30/2017 7:08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33015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5/30/2017 7:08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42831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5/30/2017 7:08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7928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5/30/2017 7:08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19202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5/30/2017 7:08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627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dirty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GERÊNCIA DE INFRAESTRUTURA DE TI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Aula: 15</a:t>
            </a: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Disponibilidade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081117"/>
          </a:xfrm>
        </p:spPr>
        <p:txBody>
          <a:bodyPr/>
          <a:lstStyle/>
          <a:p>
            <a:r>
              <a:rPr lang="pt-BR" dirty="0"/>
              <a:t>Aplicada a serviços de rede, a fórmula é modificada para a seguinte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endParaRPr lang="pt-BR" dirty="0" smtClean="0"/>
          </a:p>
          <a:p>
            <a:endParaRPr lang="pt-BR" sz="2800" dirty="0" smtClean="0"/>
          </a:p>
          <a:p>
            <a:r>
              <a:rPr lang="pt-BR" sz="2800" dirty="0" smtClean="0"/>
              <a:t>MTBSO </a:t>
            </a:r>
            <a:r>
              <a:rPr lang="pt-BR" sz="2800" dirty="0"/>
              <a:t>(</a:t>
            </a:r>
            <a:r>
              <a:rPr lang="pt-BR" sz="2800" i="1" dirty="0" err="1"/>
              <a:t>Mean</a:t>
            </a:r>
            <a:r>
              <a:rPr lang="pt-BR" sz="2800" i="1" dirty="0"/>
              <a:t> Time </a:t>
            </a:r>
            <a:r>
              <a:rPr lang="pt-BR" sz="2800" i="1" dirty="0" err="1"/>
              <a:t>Between</a:t>
            </a:r>
            <a:r>
              <a:rPr lang="pt-BR" sz="2800" i="1" dirty="0"/>
              <a:t> Service </a:t>
            </a:r>
            <a:r>
              <a:rPr lang="pt-BR" sz="2800" i="1" dirty="0" err="1"/>
              <a:t>Outage</a:t>
            </a:r>
            <a:r>
              <a:rPr lang="pt-BR" sz="2800" dirty="0"/>
              <a:t>) o tempo médio de interrupção de um serviço e MTTSR (</a:t>
            </a:r>
            <a:r>
              <a:rPr lang="pt-BR" sz="2800" i="1" dirty="0" err="1"/>
              <a:t>Mean</a:t>
            </a:r>
            <a:r>
              <a:rPr lang="pt-BR" sz="2800" i="1" dirty="0"/>
              <a:t> Time </a:t>
            </a:r>
            <a:r>
              <a:rPr lang="pt-BR" sz="2800" i="1" dirty="0" err="1"/>
              <a:t>To</a:t>
            </a:r>
            <a:r>
              <a:rPr lang="pt-BR" sz="2800" i="1" dirty="0"/>
              <a:t> Service </a:t>
            </a:r>
            <a:r>
              <a:rPr lang="pt-BR" sz="2800" i="1" dirty="0" err="1"/>
              <a:t>Repair</a:t>
            </a:r>
            <a:r>
              <a:rPr lang="pt-BR" sz="2800" dirty="0"/>
              <a:t>) o tempo médio de reparação desse serviço em caso de falha</a:t>
            </a:r>
            <a:r>
              <a:rPr lang="pt-BR" sz="2800" dirty="0" smtClean="0"/>
              <a:t>.</a:t>
            </a:r>
            <a:endParaRPr lang="pt-BR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tângulo 3"/>
              <p:cNvSpPr/>
              <p:nvPr/>
            </p:nvSpPr>
            <p:spPr>
              <a:xfrm>
                <a:off x="1720097" y="2636604"/>
                <a:ext cx="5703806" cy="7923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400" b="1" i="1">
                          <a:latin typeface="Cambria Math" panose="02040503050406030204" pitchFamily="18" charset="0"/>
                        </a:rPr>
                        <m:t>𝑫𝒊𝒔𝒑𝒐𝒏𝒊𝒃𝒊𝒍𝒊𝒅𝒂𝒅𝒆</m:t>
                      </m:r>
                      <m:r>
                        <a:rPr lang="pt-BR" sz="2400" b="1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pt-BR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sz="2400" b="1" i="1">
                              <a:latin typeface="Cambria Math" panose="02040503050406030204" pitchFamily="18" charset="0"/>
                            </a:rPr>
                            <m:t>𝑴𝑻𝑩𝑺𝑶</m:t>
                          </m:r>
                        </m:num>
                        <m:den>
                          <m:r>
                            <a:rPr lang="pt-BR" sz="2400" b="1" i="1">
                              <a:latin typeface="Cambria Math" panose="02040503050406030204" pitchFamily="18" charset="0"/>
                            </a:rPr>
                            <m:t>𝑴𝑻𝑩𝑺𝑶</m:t>
                          </m:r>
                          <m:r>
                            <a:rPr lang="pt-BR" sz="2400" b="1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pt-BR" sz="2400" b="1" i="1">
                              <a:latin typeface="Cambria Math" panose="02040503050406030204" pitchFamily="18" charset="0"/>
                            </a:rPr>
                            <m:t>𝑴𝑻𝑻𝑺𝑹</m:t>
                          </m:r>
                        </m:den>
                      </m:f>
                    </m:oMath>
                  </m:oMathPara>
                </a14:m>
                <a:endParaRPr lang="pt-BR" sz="2400" b="1" dirty="0"/>
              </a:p>
            </p:txBody>
          </p:sp>
        </mc:Choice>
        <mc:Fallback xmlns="">
          <p:sp>
            <p:nvSpPr>
              <p:cNvPr id="4" name="Retângu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0097" y="2636604"/>
                <a:ext cx="5703806" cy="79239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92578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Disponibilidade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/>
          </p:nvPr>
        </p:nvGraphicFramePr>
        <p:xfrm>
          <a:off x="316260" y="1052736"/>
          <a:ext cx="8511480" cy="489654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648072"/>
                <a:gridCol w="1224136"/>
                <a:gridCol w="1296144"/>
                <a:gridCol w="2304256"/>
                <a:gridCol w="3038872"/>
              </a:tblGrid>
              <a:tr h="54406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1" u="none" strike="noStrike" dirty="0" err="1">
                          <a:effectLst/>
                        </a:rPr>
                        <a:t>Uptime</a:t>
                      </a:r>
                      <a:endParaRPr lang="pt-BR" sz="1800" b="1" i="1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1" u="none" strike="noStrike" dirty="0" err="1">
                          <a:effectLst/>
                        </a:rPr>
                        <a:t>Downtime</a:t>
                      </a:r>
                      <a:endParaRPr lang="pt-BR" sz="1800" b="1" i="1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1" u="none" strike="noStrike" dirty="0" err="1">
                          <a:effectLst/>
                        </a:rPr>
                        <a:t>Downtime</a:t>
                      </a:r>
                      <a:r>
                        <a:rPr lang="pt-BR" sz="1800" b="1" i="1" u="none" strike="noStrike" dirty="0">
                          <a:effectLst/>
                        </a:rPr>
                        <a:t> </a:t>
                      </a:r>
                      <a:r>
                        <a:rPr lang="pt-BR" sz="1800" b="1" i="0" u="none" strike="noStrike" dirty="0">
                          <a:effectLst/>
                        </a:rPr>
                        <a:t>por Ano</a:t>
                      </a:r>
                      <a:endParaRPr lang="pt-BR" sz="18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1" u="none" strike="noStrike" dirty="0" err="1">
                          <a:effectLst/>
                        </a:rPr>
                        <a:t>Downtime</a:t>
                      </a:r>
                      <a:r>
                        <a:rPr lang="pt-BR" sz="1800" b="1" i="1" u="none" strike="noStrike" dirty="0">
                          <a:effectLst/>
                        </a:rPr>
                        <a:t> </a:t>
                      </a:r>
                      <a:r>
                        <a:rPr lang="pt-BR" sz="1800" b="1" i="0" u="none" strike="noStrike" dirty="0">
                          <a:effectLst/>
                        </a:rPr>
                        <a:t>por Semana</a:t>
                      </a:r>
                      <a:endParaRPr lang="pt-BR" sz="18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</a:tr>
              <a:tr h="54406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>
                          <a:effectLst/>
                        </a:rPr>
                        <a:t>1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 smtClean="0">
                          <a:effectLst/>
                        </a:rPr>
                        <a:t>90%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</a:rPr>
                        <a:t>10%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800" u="none" strike="noStrike" dirty="0" smtClean="0">
                          <a:effectLst/>
                        </a:rPr>
                        <a:t>  36.5 </a:t>
                      </a:r>
                      <a:r>
                        <a:rPr lang="pt-BR" sz="1800" u="none" strike="noStrike" dirty="0">
                          <a:effectLst/>
                        </a:rPr>
                        <a:t>dias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800" u="none" strike="noStrike" dirty="0" smtClean="0">
                          <a:effectLst/>
                        </a:rPr>
                        <a:t>  16 </a:t>
                      </a:r>
                      <a:r>
                        <a:rPr lang="pt-BR" sz="1800" u="none" strike="noStrike" dirty="0">
                          <a:effectLst/>
                        </a:rPr>
                        <a:t>horas e 51 minutos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</a:tr>
              <a:tr h="54406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>
                          <a:effectLst/>
                        </a:rPr>
                        <a:t>2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effectLst/>
                        </a:rPr>
                        <a:t>98%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</a:rPr>
                        <a:t>2%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800" u="none" strike="noStrike" dirty="0" smtClean="0">
                          <a:effectLst/>
                        </a:rPr>
                        <a:t>  7.3 </a:t>
                      </a:r>
                      <a:r>
                        <a:rPr lang="pt-BR" sz="1800" u="none" strike="noStrike" dirty="0">
                          <a:effectLst/>
                        </a:rPr>
                        <a:t>dias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800" u="none" strike="noStrike" dirty="0" smtClean="0">
                          <a:effectLst/>
                        </a:rPr>
                        <a:t>  3 </a:t>
                      </a:r>
                      <a:r>
                        <a:rPr lang="pt-BR" sz="1800" u="none" strike="noStrike" dirty="0">
                          <a:effectLst/>
                        </a:rPr>
                        <a:t>horas e 22 minutos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</a:tr>
              <a:tr h="54406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>
                          <a:effectLst/>
                        </a:rPr>
                        <a:t>3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effectLst/>
                        </a:rPr>
                        <a:t>99%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</a:rPr>
                        <a:t>1%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800" u="none" strike="noStrike" dirty="0" smtClean="0">
                          <a:effectLst/>
                        </a:rPr>
                        <a:t>  3.65 </a:t>
                      </a:r>
                      <a:r>
                        <a:rPr lang="pt-BR" sz="1800" u="none" strike="noStrike" dirty="0">
                          <a:effectLst/>
                        </a:rPr>
                        <a:t>dias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800" u="none" strike="noStrike" dirty="0" smtClean="0">
                          <a:effectLst/>
                        </a:rPr>
                        <a:t>  1 </a:t>
                      </a:r>
                      <a:r>
                        <a:rPr lang="pt-BR" sz="1800" u="none" strike="noStrike" dirty="0">
                          <a:effectLst/>
                        </a:rPr>
                        <a:t>hora e 41 minutos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</a:tr>
              <a:tr h="54406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>
                          <a:effectLst/>
                        </a:rPr>
                        <a:t>4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effectLst/>
                        </a:rPr>
                        <a:t>99.8%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</a:rPr>
                        <a:t>0.2%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800" u="none" strike="noStrike" dirty="0" smtClean="0">
                          <a:effectLst/>
                        </a:rPr>
                        <a:t>  17 </a:t>
                      </a:r>
                      <a:r>
                        <a:rPr lang="pt-BR" sz="1800" u="none" strike="noStrike" dirty="0">
                          <a:effectLst/>
                        </a:rPr>
                        <a:t>horas e 30 minutos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800" u="none" strike="noStrike" dirty="0" smtClean="0">
                          <a:effectLst/>
                        </a:rPr>
                        <a:t>  20 </a:t>
                      </a:r>
                      <a:r>
                        <a:rPr lang="pt-BR" sz="1800" u="none" strike="noStrike" dirty="0">
                          <a:effectLst/>
                        </a:rPr>
                        <a:t>minutos e 10 segundos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</a:tr>
              <a:tr h="54406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>
                          <a:effectLst/>
                        </a:rPr>
                        <a:t>5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effectLst/>
                        </a:rPr>
                        <a:t>99.9%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</a:rPr>
                        <a:t>0.1%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800" u="none" strike="noStrike" dirty="0" smtClean="0">
                          <a:effectLst/>
                        </a:rPr>
                        <a:t>  8 </a:t>
                      </a:r>
                      <a:r>
                        <a:rPr lang="pt-BR" sz="1800" u="none" strike="noStrike" dirty="0">
                          <a:effectLst/>
                        </a:rPr>
                        <a:t>horas e 45 minutos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800" u="none" strike="noStrike" dirty="0" smtClean="0">
                          <a:effectLst/>
                        </a:rPr>
                        <a:t>  10 </a:t>
                      </a:r>
                      <a:r>
                        <a:rPr lang="pt-BR" sz="1800" u="none" strike="noStrike" dirty="0">
                          <a:effectLst/>
                        </a:rPr>
                        <a:t>minutos e 5 segundos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</a:tr>
              <a:tr h="54406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>
                          <a:effectLst/>
                        </a:rPr>
                        <a:t>6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effectLst/>
                        </a:rPr>
                        <a:t>99.99%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</a:rPr>
                        <a:t>0.01%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800" u="none" strike="noStrike" dirty="0" smtClean="0">
                          <a:effectLst/>
                        </a:rPr>
                        <a:t>  52.5 </a:t>
                      </a:r>
                      <a:r>
                        <a:rPr lang="pt-BR" sz="1800" u="none" strike="noStrike" dirty="0">
                          <a:effectLst/>
                        </a:rPr>
                        <a:t>minutos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800" u="none" strike="noStrike" dirty="0" smtClean="0">
                          <a:effectLst/>
                        </a:rPr>
                        <a:t>  1 </a:t>
                      </a:r>
                      <a:r>
                        <a:rPr lang="pt-BR" sz="1800" u="none" strike="noStrike" dirty="0">
                          <a:effectLst/>
                        </a:rPr>
                        <a:t>minuto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</a:tr>
              <a:tr h="54406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>
                          <a:effectLst/>
                        </a:rPr>
                        <a:t>7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 smtClean="0">
                          <a:effectLst/>
                        </a:rPr>
                        <a:t>99.999</a:t>
                      </a:r>
                      <a:r>
                        <a:rPr lang="pt-BR" sz="1800" u="none" strike="noStrike" dirty="0">
                          <a:effectLst/>
                        </a:rPr>
                        <a:t>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</a:rPr>
                        <a:t>0.001%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800" u="none" strike="noStrike" dirty="0" smtClean="0">
                          <a:effectLst/>
                        </a:rPr>
                        <a:t>  5.25 </a:t>
                      </a:r>
                      <a:r>
                        <a:rPr lang="pt-BR" sz="1800" u="none" strike="noStrike" dirty="0">
                          <a:effectLst/>
                        </a:rPr>
                        <a:t>minutos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800" u="none" strike="noStrike" dirty="0" smtClean="0">
                          <a:effectLst/>
                        </a:rPr>
                        <a:t>  6 </a:t>
                      </a:r>
                      <a:r>
                        <a:rPr lang="pt-BR" sz="1800" u="none" strike="noStrike" dirty="0">
                          <a:effectLst/>
                        </a:rPr>
                        <a:t>segundos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</a:tr>
              <a:tr h="54406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8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 smtClean="0">
                          <a:effectLst/>
                        </a:rPr>
                        <a:t>99.9999</a:t>
                      </a:r>
                      <a:r>
                        <a:rPr lang="pt-BR" sz="1800" u="none" strike="noStrike" dirty="0">
                          <a:effectLst/>
                        </a:rPr>
                        <a:t>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</a:rPr>
                        <a:t>0.0001%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800" u="none" strike="noStrike" dirty="0" smtClean="0">
                          <a:effectLst/>
                        </a:rPr>
                        <a:t>  31.5 </a:t>
                      </a:r>
                      <a:r>
                        <a:rPr lang="pt-BR" sz="1800" u="none" strike="noStrike" dirty="0">
                          <a:effectLst/>
                        </a:rPr>
                        <a:t>minutos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800" u="none" strike="noStrike" dirty="0" smtClean="0">
                          <a:effectLst/>
                        </a:rPr>
                        <a:t>  0.6 </a:t>
                      </a:r>
                      <a:r>
                        <a:rPr lang="pt-BR" sz="1800" u="none" strike="noStrike" dirty="0">
                          <a:effectLst/>
                        </a:rPr>
                        <a:t>segundos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20" marR="4920" marT="49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22268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Disponibilidade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782300"/>
          </a:xfrm>
        </p:spPr>
        <p:txBody>
          <a:bodyPr/>
          <a:lstStyle/>
          <a:p>
            <a:r>
              <a:rPr lang="pt-BR" dirty="0" smtClean="0"/>
              <a:t>O </a:t>
            </a:r>
            <a:r>
              <a:rPr lang="pt-BR" dirty="0"/>
              <a:t>conceito de disponibilidade pode ser dividido em vários </a:t>
            </a:r>
            <a:r>
              <a:rPr lang="pt-BR" dirty="0" smtClean="0"/>
              <a:t>níveis:</a:t>
            </a:r>
          </a:p>
          <a:p>
            <a:pPr lvl="1"/>
            <a:r>
              <a:rPr lang="pt-BR" dirty="0" smtClean="0"/>
              <a:t>Disponibilidade </a:t>
            </a:r>
            <a:r>
              <a:rPr lang="pt-BR" dirty="0"/>
              <a:t>Básica (</a:t>
            </a:r>
            <a:r>
              <a:rPr lang="pt-BR" i="1" dirty="0"/>
              <a:t>Base </a:t>
            </a:r>
            <a:r>
              <a:rPr lang="pt-BR" i="1" dirty="0" err="1"/>
              <a:t>Availability</a:t>
            </a:r>
            <a:r>
              <a:rPr lang="pt-BR" dirty="0" smtClean="0"/>
              <a:t>);</a:t>
            </a:r>
          </a:p>
          <a:p>
            <a:pPr lvl="1"/>
            <a:r>
              <a:rPr lang="pt-BR" dirty="0" smtClean="0"/>
              <a:t>Disponibilidade </a:t>
            </a:r>
            <a:r>
              <a:rPr lang="pt-BR" dirty="0"/>
              <a:t>Melhorada (</a:t>
            </a:r>
            <a:r>
              <a:rPr lang="pt-BR" i="1" dirty="0" err="1"/>
              <a:t>Improved</a:t>
            </a:r>
            <a:r>
              <a:rPr lang="pt-BR" i="1" dirty="0"/>
              <a:t> </a:t>
            </a:r>
            <a:r>
              <a:rPr lang="pt-BR" i="1" dirty="0" err="1" smtClean="0"/>
              <a:t>Availability</a:t>
            </a:r>
            <a:r>
              <a:rPr lang="pt-BR" dirty="0" smtClean="0"/>
              <a:t>);</a:t>
            </a:r>
          </a:p>
          <a:p>
            <a:pPr lvl="1"/>
            <a:r>
              <a:rPr lang="pt-BR" dirty="0" smtClean="0"/>
              <a:t>Alta </a:t>
            </a:r>
            <a:r>
              <a:rPr lang="pt-BR" dirty="0"/>
              <a:t>Disponibilidade (</a:t>
            </a:r>
            <a:r>
              <a:rPr lang="pt-BR" i="1" dirty="0"/>
              <a:t>High </a:t>
            </a:r>
            <a:r>
              <a:rPr lang="pt-BR" i="1" dirty="0" err="1"/>
              <a:t>Availability</a:t>
            </a:r>
            <a:r>
              <a:rPr lang="pt-BR" dirty="0" smtClean="0"/>
              <a:t>);</a:t>
            </a:r>
          </a:p>
          <a:p>
            <a:pPr lvl="1"/>
            <a:r>
              <a:rPr lang="pt-BR" dirty="0" smtClean="0"/>
              <a:t>Disponibilidade </a:t>
            </a:r>
            <a:r>
              <a:rPr lang="pt-BR" dirty="0"/>
              <a:t>Contínua (</a:t>
            </a:r>
            <a:r>
              <a:rPr lang="pt-BR" i="1" dirty="0" err="1"/>
              <a:t>Continuous</a:t>
            </a:r>
            <a:r>
              <a:rPr lang="pt-BR" i="1" dirty="0"/>
              <a:t> </a:t>
            </a:r>
            <a:r>
              <a:rPr lang="pt-BR" i="1" dirty="0" err="1"/>
              <a:t>Availability</a:t>
            </a:r>
            <a:r>
              <a:rPr lang="pt-BR" dirty="0" smtClean="0"/>
              <a:t>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4696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Disponibilidade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4104479"/>
            <a:ext cx="8382000" cy="1772793"/>
          </a:xfrm>
        </p:spPr>
        <p:txBody>
          <a:bodyPr/>
          <a:lstStyle/>
          <a:p>
            <a:r>
              <a:rPr lang="pt-BR" dirty="0"/>
              <a:t>A figura demonstra que para aumentar os níveis de disponibilidade de um serviço é inevitável um aumento do custo e do esforço que lhe estão </a:t>
            </a:r>
            <a:r>
              <a:rPr lang="pt-BR" dirty="0" smtClean="0"/>
              <a:t>associados.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426" y="1131580"/>
            <a:ext cx="8669147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92850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Tolerância a falhas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4091376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Um sistema de tolerância a falhas tem a capacidade de continuar um serviço apesar da existência de uma falha de </a:t>
            </a:r>
            <a:r>
              <a:rPr lang="pt-BR" i="1" dirty="0"/>
              <a:t>hardware </a:t>
            </a:r>
            <a:r>
              <a:rPr lang="pt-BR" dirty="0"/>
              <a:t>ou </a:t>
            </a:r>
            <a:r>
              <a:rPr lang="pt-BR" i="1" dirty="0"/>
              <a:t>software</a:t>
            </a:r>
            <a:r>
              <a:rPr lang="pt-BR" dirty="0"/>
              <a:t>, mas não em caso de erro </a:t>
            </a:r>
            <a:r>
              <a:rPr lang="pt-BR" dirty="0" smtClean="0"/>
              <a:t>humano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A tolerância a falhas passa pela utilização de equipamento redundante que entra automaticamente em funcionamento após a detecção de uma falha no equipamento principal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5084538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Recuperação de Desastres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3797963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800" dirty="0" smtClean="0"/>
              <a:t>Existem incidentes que não </a:t>
            </a:r>
            <a:r>
              <a:rPr lang="pt-BR" sz="2800" dirty="0"/>
              <a:t>são, na sua maioria, previsíveis e podem destruir parcial ou totalmente informação vital para o funcionamento da </a:t>
            </a:r>
            <a:r>
              <a:rPr lang="pt-BR" sz="2800" dirty="0" smtClean="0"/>
              <a:t>empresa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800" b="0" i="0" dirty="0" smtClean="0">
                <a:solidFill>
                  <a:srgbClr val="FFFFFF"/>
                </a:solidFill>
                <a:latin typeface="Calibri"/>
              </a:rPr>
              <a:t>Devemos possuir um plano de </a:t>
            </a:r>
            <a:r>
              <a:rPr lang="pt-BR" sz="2800" b="0" i="1" dirty="0" err="1" smtClean="0">
                <a:solidFill>
                  <a:srgbClr val="FFFFFF"/>
                </a:solidFill>
                <a:latin typeface="Calibri"/>
              </a:rPr>
              <a:t>disaster</a:t>
            </a:r>
            <a:r>
              <a:rPr lang="pt-BR" sz="2800" b="0" i="1" dirty="0" smtClean="0">
                <a:solidFill>
                  <a:srgbClr val="FFFFFF"/>
                </a:solidFill>
                <a:latin typeface="Calibri"/>
              </a:rPr>
              <a:t> </a:t>
            </a:r>
            <a:r>
              <a:rPr lang="pt-BR" sz="2800" b="0" i="1" dirty="0" err="1" smtClean="0">
                <a:solidFill>
                  <a:srgbClr val="FFFFFF"/>
                </a:solidFill>
                <a:latin typeface="Calibri"/>
              </a:rPr>
              <a:t>recovery</a:t>
            </a:r>
            <a:r>
              <a:rPr lang="pt-BR" sz="2800" b="0" i="0" dirty="0" smtClean="0">
                <a:solidFill>
                  <a:srgbClr val="FFFFFF"/>
                </a:solidFill>
                <a:latin typeface="Calibri"/>
              </a:rPr>
              <a:t>(DR);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800" dirty="0">
                <a:solidFill>
                  <a:srgbClr val="FFFFFF"/>
                </a:solidFill>
              </a:rPr>
              <a:t>Grandes volumes de backup em um ou mais lugares;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800" dirty="0"/>
              <a:t>Uso de equipamentos como pontos de decisão para encaminhamentos diferentes, a introdução de redundância e a utilização de ligações ponto-a-ponto como ligações de </a:t>
            </a:r>
            <a:r>
              <a:rPr lang="pt-BR" sz="2800" i="1" dirty="0"/>
              <a:t>backup</a:t>
            </a:r>
            <a:r>
              <a:rPr lang="pt-BR" sz="2800" dirty="0" smtClean="0"/>
              <a:t>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451987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Recuperação de Desastres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1938992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800" dirty="0" smtClean="0"/>
              <a:t>Nesse possível cenário de DR é </a:t>
            </a:r>
            <a:r>
              <a:rPr lang="pt-BR" sz="2800" dirty="0"/>
              <a:t>representada uma possível rede onde a informação é armazenada em diferentes locais, em que um dos locais funciona como a parte ativa da rede e o outro como </a:t>
            </a:r>
            <a:r>
              <a:rPr lang="pt-BR" sz="2800" i="1" dirty="0" err="1"/>
              <a:t>standby</a:t>
            </a:r>
            <a:r>
              <a:rPr lang="pt-BR" sz="2800" dirty="0"/>
              <a:t>, sendo ativado em caso de falha do primeiro.</a:t>
            </a:r>
          </a:p>
        </p:txBody>
      </p:sp>
      <p:pic>
        <p:nvPicPr>
          <p:cNvPr id="4" name="Imagem 3"/>
          <p:cNvPicPr/>
          <p:nvPr/>
        </p:nvPicPr>
        <p:blipFill rotWithShape="1">
          <a:blip r:embed="rId3"/>
          <a:srcRect r="2197"/>
          <a:stretch/>
        </p:blipFill>
        <p:spPr bwMode="auto">
          <a:xfrm>
            <a:off x="1581498" y="3789040"/>
            <a:ext cx="5981004" cy="266682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2820715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Disponibilidade Contínua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4637167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Este conceito envolve um serviço permanente sem nenhuma falha o que implica HA constante de 24 </a:t>
            </a:r>
            <a:r>
              <a:rPr lang="pt-BR" dirty="0" smtClean="0"/>
              <a:t>horas/dia;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A </a:t>
            </a:r>
            <a:r>
              <a:rPr lang="pt-BR" dirty="0"/>
              <a:t>disponibilidade contínua (</a:t>
            </a:r>
            <a:r>
              <a:rPr lang="pt-BR" i="1" dirty="0" err="1"/>
              <a:t>continuous</a:t>
            </a:r>
            <a:r>
              <a:rPr lang="pt-BR" i="1" dirty="0"/>
              <a:t> </a:t>
            </a:r>
            <a:r>
              <a:rPr lang="pt-BR" i="1" dirty="0" err="1"/>
              <a:t>availability</a:t>
            </a:r>
            <a:r>
              <a:rPr lang="pt-BR" dirty="0"/>
              <a:t>) combina as características da operação contínua e da alta disponibilidade representando um estado </a:t>
            </a:r>
            <a:r>
              <a:rPr lang="pt-BR" dirty="0" smtClean="0"/>
              <a:t>ideal;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É </a:t>
            </a:r>
            <a:r>
              <a:rPr lang="pt-BR" dirty="0"/>
              <a:t>geralmente usada quando se pretende um elevado nível de disponibilidade, onde o </a:t>
            </a:r>
            <a:r>
              <a:rPr lang="pt-BR" i="1" dirty="0" err="1" smtClean="0"/>
              <a:t>downtime</a:t>
            </a:r>
            <a:r>
              <a:rPr lang="pt-BR" i="1" dirty="0" smtClean="0"/>
              <a:t> </a:t>
            </a:r>
            <a:r>
              <a:rPr lang="pt-BR" dirty="0"/>
              <a:t>é o mínimo possível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454740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Disponibilidade Contínua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4091376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Neste nível de disponibilidade, o sistema nunca falha na entrega do serviço, sendo usual a execução simultânea de uma tarefa (processamento paralelo) em duas máquinas </a:t>
            </a:r>
            <a:r>
              <a:rPr lang="pt-BR" dirty="0" smtClean="0"/>
              <a:t>distintas;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Este </a:t>
            </a:r>
            <a:r>
              <a:rPr lang="pt-BR" dirty="0"/>
              <a:t>tipo de sistemas tenta fornecer disponibilidade a 100% ao utilizador final através da aplicação de equipamentos redundantes e da capacidade de recuperação total de erros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016436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Disponibilidade Contínua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pic>
        <p:nvPicPr>
          <p:cNvPr id="5" name="Imagem 4"/>
          <p:cNvPicPr/>
          <p:nvPr/>
        </p:nvPicPr>
        <p:blipFill>
          <a:blip r:embed="rId3"/>
          <a:stretch>
            <a:fillRect/>
          </a:stretch>
        </p:blipFill>
        <p:spPr>
          <a:xfrm>
            <a:off x="4211960" y="894985"/>
            <a:ext cx="4932040" cy="5963015"/>
          </a:xfrm>
          <a:prstGeom prst="rect">
            <a:avLst/>
          </a:prstGeom>
        </p:spPr>
      </p:pic>
      <p:sp>
        <p:nvSpPr>
          <p:cNvPr id="7" name="Espaço Reservado para Texto 6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3686944" cy="2233472"/>
          </a:xfrm>
        </p:spPr>
        <p:txBody>
          <a:bodyPr/>
          <a:lstStyle/>
          <a:p>
            <a:r>
              <a:rPr lang="pt-BR" dirty="0"/>
              <a:t>Nessa figura é apresentado um cenário possível de disponibilidade contínua.</a:t>
            </a:r>
          </a:p>
        </p:txBody>
      </p:sp>
    </p:spTree>
    <p:extLst>
      <p:ext uri="{BB962C8B-B14F-4D97-AF65-F5344CB8AC3E}">
        <p14:creationId xmlns:p14="http://schemas.microsoft.com/office/powerpoint/2010/main" val="14595980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Conteúdo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626360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Redundância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Disponibilidade</a:t>
            </a:r>
            <a:endParaRPr lang="pt-BR" dirty="0" smtClean="0">
              <a:solidFill>
                <a:srgbClr val="FFFFFF"/>
              </a:solidFill>
              <a:latin typeface="Calibri"/>
            </a:endParaRP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Tolerância a falhas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err="1" smtClean="0">
                <a:solidFill>
                  <a:srgbClr val="FFFFFF"/>
                </a:solidFill>
                <a:latin typeface="Calibri"/>
              </a:rPr>
              <a:t>Cloud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 </a:t>
            </a:r>
            <a:r>
              <a:rPr lang="pt-BR" dirty="0" err="1" smtClean="0">
                <a:solidFill>
                  <a:srgbClr val="FFFFFF"/>
                </a:solidFill>
                <a:latin typeface="Calibri"/>
              </a:rPr>
              <a:t>Computing</a:t>
            </a:r>
            <a:endParaRPr lang="pt-BR" dirty="0" smtClean="0">
              <a:solidFill>
                <a:srgbClr val="FFFFFF"/>
              </a:solidFill>
              <a:latin typeface="Calibri"/>
            </a:endParaRP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Cluster</a:t>
            </a:r>
          </a:p>
        </p:txBody>
      </p:sp>
    </p:spTree>
    <p:extLst>
      <p:ext uri="{BB962C8B-B14F-4D97-AF65-F5344CB8AC3E}">
        <p14:creationId xmlns:p14="http://schemas.microsoft.com/office/powerpoint/2010/main" val="83150012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AutoShap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altLang="pt-BR" dirty="0" err="1" smtClean="0"/>
              <a:t>Cloud</a:t>
            </a:r>
            <a:r>
              <a:rPr lang="pt-BR" altLang="pt-BR" dirty="0" smtClean="0"/>
              <a:t> </a:t>
            </a:r>
            <a:r>
              <a:rPr lang="pt-BR" altLang="pt-BR" dirty="0" err="1" smtClean="0"/>
              <a:t>Computing</a:t>
            </a:r>
            <a:endParaRPr lang="pt-BR" altLang="pt-BR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886397"/>
          </a:xfrm>
        </p:spPr>
        <p:txBody>
          <a:bodyPr/>
          <a:lstStyle/>
          <a:p>
            <a:r>
              <a:rPr lang="pt-BR" dirty="0" smtClean="0"/>
              <a:t>É </a:t>
            </a:r>
            <a:r>
              <a:rPr lang="pt-BR" dirty="0"/>
              <a:t>a virtualização de produtos e serviços </a:t>
            </a:r>
            <a:r>
              <a:rPr lang="pt-BR" dirty="0" smtClean="0"/>
              <a:t>computacionais.</a:t>
            </a:r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29723689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AutoShap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altLang="pt-BR" dirty="0" err="1" smtClean="0"/>
              <a:t>Cloud</a:t>
            </a:r>
            <a:r>
              <a:rPr lang="pt-BR" altLang="pt-BR" dirty="0" smtClean="0"/>
              <a:t> </a:t>
            </a:r>
            <a:r>
              <a:rPr lang="pt-BR" altLang="pt-BR" dirty="0" err="1" smtClean="0"/>
              <a:t>Computing</a:t>
            </a:r>
            <a:endParaRPr lang="pt-BR" altLang="pt-BR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4573560"/>
          </a:xfrm>
        </p:spPr>
        <p:txBody>
          <a:bodyPr/>
          <a:lstStyle/>
          <a:p>
            <a:r>
              <a:rPr lang="pt-BR" dirty="0" smtClean="0"/>
              <a:t>Características principais:</a:t>
            </a:r>
            <a:endParaRPr lang="pt-BR" dirty="0"/>
          </a:p>
          <a:p>
            <a:pPr lvl="1"/>
            <a:r>
              <a:rPr lang="pt-BR" sz="2200" dirty="0"/>
              <a:t>Acesso às aplicações independente de </a:t>
            </a:r>
            <a:r>
              <a:rPr lang="pt-BR" sz="2200" dirty="0" smtClean="0"/>
              <a:t>S.O ou HW;</a:t>
            </a:r>
            <a:endParaRPr lang="pt-BR" sz="2200" dirty="0"/>
          </a:p>
          <a:p>
            <a:pPr lvl="1"/>
            <a:r>
              <a:rPr lang="pt-BR" sz="2200" dirty="0" smtClean="0"/>
              <a:t>Despreocupação com estrutura </a:t>
            </a:r>
            <a:r>
              <a:rPr lang="pt-BR" sz="2200" dirty="0"/>
              <a:t>para execução da aplicação: </a:t>
            </a:r>
            <a:r>
              <a:rPr lang="pt-BR" sz="2200" dirty="0" smtClean="0"/>
              <a:t>HW, </a:t>
            </a:r>
            <a:r>
              <a:rPr lang="pt-BR" sz="2200" dirty="0"/>
              <a:t>backup, </a:t>
            </a:r>
            <a:r>
              <a:rPr lang="pt-BR" sz="2200" dirty="0" smtClean="0"/>
              <a:t>segurança</a:t>
            </a:r>
            <a:r>
              <a:rPr lang="pt-BR" sz="2200" dirty="0"/>
              <a:t>, </a:t>
            </a:r>
            <a:r>
              <a:rPr lang="pt-BR" sz="2200" dirty="0" smtClean="0"/>
              <a:t>manutenção </a:t>
            </a:r>
            <a:r>
              <a:rPr lang="pt-BR" sz="2200" dirty="0" err="1" smtClean="0"/>
              <a:t>etc</a:t>
            </a:r>
            <a:r>
              <a:rPr lang="pt-BR" sz="2200" dirty="0" smtClean="0"/>
              <a:t>;</a:t>
            </a:r>
            <a:endParaRPr lang="pt-BR" sz="2200" dirty="0"/>
          </a:p>
          <a:p>
            <a:pPr lvl="1"/>
            <a:r>
              <a:rPr lang="pt-BR" sz="2200" dirty="0"/>
              <a:t>Compartilhamento de dados e trabalho colaborativo se tornam mais </a:t>
            </a:r>
            <a:r>
              <a:rPr lang="pt-BR" sz="2200" dirty="0" smtClean="0"/>
              <a:t>fáceis;</a:t>
            </a:r>
            <a:endParaRPr lang="pt-BR" sz="2200" dirty="0"/>
          </a:p>
          <a:p>
            <a:pPr lvl="1"/>
            <a:r>
              <a:rPr lang="pt-BR" sz="2200" dirty="0" smtClean="0"/>
              <a:t>O usuário </a:t>
            </a:r>
            <a:r>
              <a:rPr lang="pt-BR" sz="2200" dirty="0"/>
              <a:t>pode contar com alta </a:t>
            </a:r>
            <a:r>
              <a:rPr lang="pt-BR" sz="2200" dirty="0" smtClean="0"/>
              <a:t>disponibilidade;</a:t>
            </a:r>
            <a:endParaRPr lang="pt-BR" sz="2200" dirty="0"/>
          </a:p>
          <a:p>
            <a:pPr lvl="1"/>
            <a:r>
              <a:rPr lang="pt-BR" sz="2200" i="1" dirty="0"/>
              <a:t>Self-</a:t>
            </a:r>
            <a:r>
              <a:rPr lang="pt-BR" sz="2200" i="1" dirty="0" err="1"/>
              <a:t>service</a:t>
            </a:r>
            <a:r>
              <a:rPr lang="pt-BR" sz="2200" dirty="0"/>
              <a:t> sob demanda. </a:t>
            </a:r>
            <a:r>
              <a:rPr lang="pt-BR" sz="2200" dirty="0" smtClean="0"/>
              <a:t>Adquirindo recurso computacional sem </a:t>
            </a:r>
            <a:r>
              <a:rPr lang="pt-BR" sz="2200" dirty="0"/>
              <a:t>precisar </a:t>
            </a:r>
            <a:r>
              <a:rPr lang="pt-BR" sz="2200" dirty="0" smtClean="0"/>
              <a:t>interagir pessoalmente com o provedor;</a:t>
            </a:r>
            <a:endParaRPr lang="pt-BR" sz="2200" dirty="0"/>
          </a:p>
          <a:p>
            <a:pPr lvl="1"/>
            <a:r>
              <a:rPr lang="pt-BR" sz="2200" dirty="0"/>
              <a:t>Amplo acesso. </a:t>
            </a:r>
            <a:r>
              <a:rPr lang="pt-BR" sz="2200" dirty="0" smtClean="0"/>
              <a:t>Recursos disponibilizados </a:t>
            </a:r>
            <a:r>
              <a:rPr lang="pt-BR" sz="2200" dirty="0"/>
              <a:t>por </a:t>
            </a:r>
            <a:r>
              <a:rPr lang="pt-BR" sz="2200" dirty="0" smtClean="0"/>
              <a:t>rede </a:t>
            </a:r>
            <a:r>
              <a:rPr lang="pt-BR" sz="2200" dirty="0" err="1" smtClean="0"/>
              <a:t>multiplataforma</a:t>
            </a:r>
            <a:r>
              <a:rPr lang="pt-BR" sz="2200" dirty="0" smtClean="0"/>
              <a:t>;</a:t>
            </a:r>
            <a:endParaRPr lang="pt-BR" sz="2200" dirty="0"/>
          </a:p>
          <a:p>
            <a:pPr lvl="1"/>
            <a:r>
              <a:rPr lang="pt-BR" sz="2200" dirty="0"/>
              <a:t>Serviço medido. </a:t>
            </a:r>
            <a:r>
              <a:rPr lang="pt-BR" sz="2200" dirty="0" smtClean="0"/>
              <a:t>Controlam </a:t>
            </a:r>
            <a:r>
              <a:rPr lang="pt-BR" sz="2200" dirty="0"/>
              <a:t>e otimizam o uso de recursos por meio de uma capacidade de </a:t>
            </a:r>
            <a:r>
              <a:rPr lang="pt-BR" sz="2200" dirty="0" smtClean="0"/>
              <a:t>medição</a:t>
            </a:r>
            <a:r>
              <a:rPr lang="pt-BR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89248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AutoShap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altLang="pt-BR" dirty="0" smtClean="0"/>
              <a:t>Modelos de serviço</a:t>
            </a:r>
            <a:endParaRPr lang="pt-BR" altLang="pt-BR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1865126"/>
          </a:xfrm>
        </p:spPr>
        <p:txBody>
          <a:bodyPr/>
          <a:lstStyle/>
          <a:p>
            <a:r>
              <a:rPr lang="pt-BR" dirty="0"/>
              <a:t>Existem três modelos de </a:t>
            </a:r>
            <a:r>
              <a:rPr lang="pt-BR" dirty="0" smtClean="0"/>
              <a:t>serviços:</a:t>
            </a:r>
          </a:p>
          <a:p>
            <a:pPr lvl="1"/>
            <a:r>
              <a:rPr lang="pt-BR" altLang="pt-BR" dirty="0" smtClean="0"/>
              <a:t>SaaS;</a:t>
            </a:r>
          </a:p>
          <a:p>
            <a:pPr lvl="1"/>
            <a:r>
              <a:rPr lang="pt-BR" altLang="pt-BR" dirty="0" err="1" smtClean="0"/>
              <a:t>PaaS</a:t>
            </a:r>
            <a:r>
              <a:rPr lang="pt-BR" altLang="pt-BR" dirty="0" smtClean="0"/>
              <a:t>;</a:t>
            </a:r>
          </a:p>
          <a:p>
            <a:pPr lvl="1"/>
            <a:r>
              <a:rPr lang="pt-BR" altLang="pt-BR" dirty="0" err="1" smtClean="0"/>
              <a:t>IaaS</a:t>
            </a:r>
            <a:r>
              <a:rPr lang="pt-BR" alt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87044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AutoShap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altLang="pt-BR" dirty="0" smtClean="0"/>
              <a:t>Modelos de serviço</a:t>
            </a:r>
            <a:endParaRPr lang="pt-BR" altLang="pt-BR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1865126"/>
          </a:xfrm>
        </p:spPr>
        <p:txBody>
          <a:bodyPr/>
          <a:lstStyle/>
          <a:p>
            <a:r>
              <a:rPr lang="pt-BR" dirty="0"/>
              <a:t>Existem três modelos de </a:t>
            </a:r>
            <a:r>
              <a:rPr lang="pt-BR" dirty="0" smtClean="0"/>
              <a:t>serviços:</a:t>
            </a:r>
          </a:p>
          <a:p>
            <a:pPr lvl="1"/>
            <a:r>
              <a:rPr lang="pt-BR" altLang="pt-BR" dirty="0" smtClean="0">
                <a:solidFill>
                  <a:srgbClr val="FFFF00"/>
                </a:solidFill>
              </a:rPr>
              <a:t>SaaS</a:t>
            </a:r>
            <a:r>
              <a:rPr lang="pt-BR" altLang="pt-BR" dirty="0" smtClean="0"/>
              <a:t>;</a:t>
            </a:r>
          </a:p>
          <a:p>
            <a:pPr lvl="1"/>
            <a:r>
              <a:rPr lang="pt-BR" altLang="pt-BR" dirty="0" err="1" smtClean="0"/>
              <a:t>PaaS</a:t>
            </a:r>
            <a:r>
              <a:rPr lang="pt-BR" altLang="pt-BR" dirty="0" smtClean="0"/>
              <a:t>;</a:t>
            </a:r>
          </a:p>
          <a:p>
            <a:pPr lvl="1"/>
            <a:r>
              <a:rPr lang="pt-BR" altLang="pt-BR" dirty="0" err="1" smtClean="0"/>
              <a:t>IaaS</a:t>
            </a:r>
            <a:r>
              <a:rPr lang="pt-BR" altLang="pt-BR" dirty="0"/>
              <a:t>.</a:t>
            </a: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1187624" y="2780928"/>
            <a:ext cx="7359352" cy="3255224"/>
          </a:xfrm>
          <a:prstGeom prst="wedgeRoundRectCallout">
            <a:avLst>
              <a:gd name="adj1" fmla="val -49893"/>
              <a:gd name="adj2" fmla="val -64907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2400" b="0" dirty="0" smtClean="0"/>
              <a:t>Software implantado como serviço hospedado, acessado através da internet. Este software pode ser utilizado por múltiplos usuários. O software desenvolvido, ao invés de ser vendido ou usado para seu benefício próprio, disponibiliza-o a um custo baixo a uma grande quantidade de usuários.</a:t>
            </a:r>
            <a:endParaRPr lang="pt-BR" sz="2400" b="0" dirty="0"/>
          </a:p>
        </p:txBody>
      </p:sp>
    </p:spTree>
    <p:extLst>
      <p:ext uri="{BB962C8B-B14F-4D97-AF65-F5344CB8AC3E}">
        <p14:creationId xmlns:p14="http://schemas.microsoft.com/office/powerpoint/2010/main" val="27437877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AutoShap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altLang="pt-BR" dirty="0" smtClean="0"/>
              <a:t>Modelos de serviço</a:t>
            </a:r>
            <a:endParaRPr lang="pt-BR" altLang="pt-BR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1865126"/>
          </a:xfrm>
        </p:spPr>
        <p:txBody>
          <a:bodyPr/>
          <a:lstStyle/>
          <a:p>
            <a:r>
              <a:rPr lang="pt-BR" dirty="0"/>
              <a:t>Existem três modelos de </a:t>
            </a:r>
            <a:r>
              <a:rPr lang="pt-BR" dirty="0" smtClean="0"/>
              <a:t>serviços:</a:t>
            </a:r>
          </a:p>
          <a:p>
            <a:pPr lvl="1"/>
            <a:r>
              <a:rPr lang="pt-BR" altLang="pt-BR" dirty="0" smtClean="0"/>
              <a:t>SaaS;</a:t>
            </a:r>
          </a:p>
          <a:p>
            <a:pPr lvl="1"/>
            <a:r>
              <a:rPr lang="pt-BR" altLang="pt-BR" dirty="0" err="1" smtClean="0">
                <a:solidFill>
                  <a:srgbClr val="FFFF00"/>
                </a:solidFill>
              </a:rPr>
              <a:t>PaaS</a:t>
            </a:r>
            <a:r>
              <a:rPr lang="pt-BR" altLang="pt-BR" dirty="0" smtClean="0"/>
              <a:t>;</a:t>
            </a:r>
          </a:p>
          <a:p>
            <a:pPr lvl="1"/>
            <a:r>
              <a:rPr lang="pt-BR" altLang="pt-BR" dirty="0" err="1" smtClean="0"/>
              <a:t>IaaS</a:t>
            </a:r>
            <a:r>
              <a:rPr lang="pt-BR" altLang="pt-BR" dirty="0"/>
              <a:t>.</a:t>
            </a: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1187624" y="3278000"/>
            <a:ext cx="7359352" cy="2758151"/>
          </a:xfrm>
          <a:prstGeom prst="wedgeRoundRectCallout">
            <a:avLst>
              <a:gd name="adj1" fmla="val -49743"/>
              <a:gd name="adj2" fmla="val -68901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2400" b="0" dirty="0"/>
              <a:t>Esse tipo de serviço disponibiliza </a:t>
            </a:r>
            <a:r>
              <a:rPr lang="pt-BR" sz="2400" b="0" dirty="0" smtClean="0"/>
              <a:t>plataforma, i.e., servidores </a:t>
            </a:r>
            <a:r>
              <a:rPr lang="pt-BR" sz="2400" b="0" dirty="0"/>
              <a:t>virtualizados nos quais os utilizadores podem executar aplicações existentes ou desenvolver novas aplicações, sem ter que se preocupar com a manutenção dos sistemas operacionais, servidores, balanceamento de cargas ou capacidade de computação</a:t>
            </a:r>
            <a:r>
              <a:rPr lang="pt-BR" sz="2400" b="0" dirty="0" smtClean="0"/>
              <a:t>.</a:t>
            </a:r>
            <a:endParaRPr lang="pt-BR" sz="2400" b="0" dirty="0"/>
          </a:p>
        </p:txBody>
      </p:sp>
    </p:spTree>
    <p:extLst>
      <p:ext uri="{BB962C8B-B14F-4D97-AF65-F5344CB8AC3E}">
        <p14:creationId xmlns:p14="http://schemas.microsoft.com/office/powerpoint/2010/main" val="35530766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AutoShap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altLang="pt-BR" dirty="0" smtClean="0"/>
              <a:t>Modelos de serviço</a:t>
            </a:r>
            <a:endParaRPr lang="pt-BR" altLang="pt-BR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1865126"/>
          </a:xfrm>
        </p:spPr>
        <p:txBody>
          <a:bodyPr/>
          <a:lstStyle/>
          <a:p>
            <a:r>
              <a:rPr lang="pt-BR" dirty="0"/>
              <a:t>Existem três modelos de </a:t>
            </a:r>
            <a:r>
              <a:rPr lang="pt-BR" dirty="0" smtClean="0"/>
              <a:t>serviços:</a:t>
            </a:r>
          </a:p>
          <a:p>
            <a:pPr lvl="1"/>
            <a:r>
              <a:rPr lang="pt-BR" altLang="pt-BR" dirty="0" smtClean="0"/>
              <a:t>SaaS;</a:t>
            </a:r>
          </a:p>
          <a:p>
            <a:pPr lvl="1"/>
            <a:r>
              <a:rPr lang="pt-BR" altLang="pt-BR" dirty="0" err="1" smtClean="0"/>
              <a:t>PaaS</a:t>
            </a:r>
            <a:r>
              <a:rPr lang="pt-BR" altLang="pt-BR" dirty="0" smtClean="0"/>
              <a:t>;</a:t>
            </a:r>
          </a:p>
          <a:p>
            <a:pPr lvl="1"/>
            <a:r>
              <a:rPr lang="pt-BR" altLang="pt-BR" dirty="0" err="1" smtClean="0">
                <a:solidFill>
                  <a:srgbClr val="FFFF00"/>
                </a:solidFill>
              </a:rPr>
              <a:t>IaaS</a:t>
            </a:r>
            <a:r>
              <a:rPr lang="pt-BR" altLang="pt-BR" dirty="0"/>
              <a:t>.</a:t>
            </a: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1187624" y="3717032"/>
            <a:ext cx="7359352" cy="2319119"/>
          </a:xfrm>
          <a:prstGeom prst="wedgeRoundRectCallout">
            <a:avLst>
              <a:gd name="adj1" fmla="val -49743"/>
              <a:gd name="adj2" fmla="val -68901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2400" b="0" dirty="0"/>
              <a:t>Disponibiliza </a:t>
            </a:r>
            <a:r>
              <a:rPr lang="pt-BR" sz="2400" dirty="0" smtClean="0"/>
              <a:t>infraestrutura, i.e., </a:t>
            </a:r>
            <a:r>
              <a:rPr lang="pt-BR" sz="2400" b="0" i="1" dirty="0" smtClean="0"/>
              <a:t>grids</a:t>
            </a:r>
            <a:r>
              <a:rPr lang="pt-BR" sz="2400" b="0" dirty="0" smtClean="0"/>
              <a:t> </a:t>
            </a:r>
            <a:r>
              <a:rPr lang="pt-BR" sz="2400" b="0" dirty="0"/>
              <a:t>ou </a:t>
            </a:r>
            <a:r>
              <a:rPr lang="pt-BR" sz="2400" b="0" i="1" dirty="0"/>
              <a:t>clusters</a:t>
            </a:r>
            <a:r>
              <a:rPr lang="pt-BR" sz="2400" b="0" dirty="0"/>
              <a:t> ou servidores virtualizados, redes, armazenamento e software de sistemas desenhados para aumentar ou substituir as funções de um centro de dados</a:t>
            </a:r>
            <a:r>
              <a:rPr lang="pt-BR" sz="2400" b="0" dirty="0" smtClean="0"/>
              <a:t>.</a:t>
            </a:r>
            <a:endParaRPr lang="pt-BR" sz="2400" b="0" dirty="0"/>
          </a:p>
        </p:txBody>
      </p:sp>
    </p:spTree>
    <p:extLst>
      <p:ext uri="{BB962C8B-B14F-4D97-AF65-F5344CB8AC3E}">
        <p14:creationId xmlns:p14="http://schemas.microsoft.com/office/powerpoint/2010/main" val="37509409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AutoShap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altLang="pt-BR" dirty="0" smtClean="0"/>
              <a:t>Cluster</a:t>
            </a:r>
            <a:endParaRPr lang="pt-BR" altLang="pt-BR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3200876"/>
          </a:xfrm>
        </p:spPr>
        <p:txBody>
          <a:bodyPr/>
          <a:lstStyle/>
          <a:p>
            <a:r>
              <a:rPr lang="pt-BR" dirty="0" smtClean="0"/>
              <a:t>É </a:t>
            </a:r>
            <a:r>
              <a:rPr lang="pt-BR" dirty="0"/>
              <a:t>um ambiente de computação paralela formado por um conjunto de computadores, chamados nós, interligados, muitas vezes, por dispositivos do tipo </a:t>
            </a:r>
            <a:r>
              <a:rPr lang="pt-BR" i="1" dirty="0"/>
              <a:t>switches</a:t>
            </a:r>
            <a:r>
              <a:rPr lang="pt-BR" dirty="0"/>
              <a:t> em uma rede LAN de alto </a:t>
            </a:r>
            <a:r>
              <a:rPr lang="pt-BR" dirty="0" smtClean="0"/>
              <a:t>desempenho.</a:t>
            </a:r>
          </a:p>
          <a:p>
            <a:r>
              <a:rPr lang="pt-BR" dirty="0"/>
              <a:t>Os nós cooperam entre si para atingir um determinado objetivo </a:t>
            </a:r>
            <a:r>
              <a:rPr lang="pt-BR" dirty="0" smtClean="0"/>
              <a:t>comum.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545216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AutoShap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altLang="pt-BR" dirty="0" smtClean="0"/>
              <a:t>Grid</a:t>
            </a:r>
            <a:endParaRPr lang="pt-BR" altLang="pt-BR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2659190"/>
          </a:xfrm>
        </p:spPr>
        <p:txBody>
          <a:bodyPr/>
          <a:lstStyle/>
          <a:p>
            <a:r>
              <a:rPr lang="pt-BR" dirty="0" smtClean="0"/>
              <a:t>É </a:t>
            </a:r>
            <a:r>
              <a:rPr lang="pt-BR" dirty="0"/>
              <a:t>um ambiente computacional geograficamente distribuído que permite a interoperabilidade entre organizações a ele associadas. Seu principal objetivo é compartilhar e agregar recursos de forma a disponibilizá-los como serviços.</a:t>
            </a:r>
          </a:p>
        </p:txBody>
      </p:sp>
    </p:spTree>
    <p:extLst>
      <p:ext uri="{BB962C8B-B14F-4D97-AF65-F5344CB8AC3E}">
        <p14:creationId xmlns:p14="http://schemas.microsoft.com/office/powerpoint/2010/main" val="312844439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AutoShap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altLang="pt-BR" dirty="0" smtClean="0"/>
              <a:t>Diferenças</a:t>
            </a:r>
            <a:endParaRPr lang="pt-BR" altLang="pt-BR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71" y="1628800"/>
            <a:ext cx="8965257" cy="2127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8532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Cluster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5090624"/>
          </a:xfrm>
        </p:spPr>
        <p:txBody>
          <a:bodyPr/>
          <a:lstStyle/>
          <a:p>
            <a:pPr marL="393192" indent="-393192" defTabSz="914400">
              <a:spcBef>
                <a:spcPts val="0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Balanceamento de carga (HS):</a:t>
            </a:r>
          </a:p>
          <a:p>
            <a:pPr marL="910717" lvl="1" indent="-393192" defTabSz="914400">
              <a:spcBef>
                <a:spcPts val="0"/>
              </a:spcBef>
              <a:buClr>
                <a:srgbClr val="FFFFFF"/>
              </a:buClr>
            </a:pPr>
            <a:r>
              <a:rPr lang="pt-BR" dirty="0"/>
              <a:t>T</a:t>
            </a:r>
            <a:r>
              <a:rPr lang="pt-BR" dirty="0" smtClean="0"/>
              <a:t>em </a:t>
            </a:r>
            <a:r>
              <a:rPr lang="pt-BR" dirty="0"/>
              <a:t>por objetivo distribuir as requisições que chegam ao </a:t>
            </a:r>
            <a:r>
              <a:rPr lang="pt-BR" i="1" dirty="0" smtClean="0"/>
              <a:t>cluster</a:t>
            </a:r>
            <a:r>
              <a:rPr lang="pt-BR" dirty="0" smtClean="0"/>
              <a:t>;</a:t>
            </a:r>
          </a:p>
          <a:p>
            <a:pPr marL="393192" indent="-393192" defTabSz="914400">
              <a:spcBef>
                <a:spcPts val="0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Alta disponibilidade (HA):</a:t>
            </a:r>
          </a:p>
          <a:p>
            <a:pPr lvl="1"/>
            <a:r>
              <a:rPr lang="pt-BR" dirty="0" smtClean="0"/>
              <a:t>É </a:t>
            </a:r>
            <a:r>
              <a:rPr lang="pt-BR" dirty="0"/>
              <a:t>usado para manter o acesso à informação sempre </a:t>
            </a:r>
            <a:r>
              <a:rPr lang="pt-BR" dirty="0" smtClean="0"/>
              <a:t>disponível. É </a:t>
            </a:r>
            <a:r>
              <a:rPr lang="pt-BR" dirty="0"/>
              <a:t>um modelo construído para prover uma disponibilidade de serviços e recursos de forma ininterrupta através do uso da </a:t>
            </a:r>
            <a:r>
              <a:rPr lang="pt-BR" dirty="0" smtClean="0"/>
              <a:t>redundância;</a:t>
            </a:r>
          </a:p>
          <a:p>
            <a:r>
              <a:rPr lang="pt-BR" dirty="0" smtClean="0"/>
              <a:t>Alto desempenho (HPC):</a:t>
            </a:r>
          </a:p>
          <a:p>
            <a:pPr lvl="1"/>
            <a:r>
              <a:rPr lang="pt-BR" dirty="0" smtClean="0"/>
              <a:t>Trabalhando juntos </a:t>
            </a:r>
            <a:r>
              <a:rPr lang="pt-BR" dirty="0"/>
              <a:t>como um recurso de computação simples e interligado de forma a conseguir um maior processamento.</a:t>
            </a:r>
          </a:p>
        </p:txBody>
      </p:sp>
    </p:spTree>
    <p:extLst>
      <p:ext uri="{BB962C8B-B14F-4D97-AF65-F5344CB8AC3E}">
        <p14:creationId xmlns:p14="http://schemas.microsoft.com/office/powerpoint/2010/main" val="252632740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Redundância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659190"/>
          </a:xfrm>
        </p:spPr>
        <p:txBody>
          <a:bodyPr/>
          <a:lstStyle/>
          <a:p>
            <a:r>
              <a:rPr lang="pt-BR" dirty="0"/>
              <a:t>O termo redundância, associado às redes informáticas, pode significar a existência de vários métodos para efetuar uma determinada função ou de equipamento alternativo que, em caso de falha, assegura automaticamente o acesso aos serviços prestados</a:t>
            </a:r>
            <a:r>
              <a:rPr lang="pt-B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134157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Redundância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772793"/>
          </a:xfrm>
        </p:spPr>
        <p:txBody>
          <a:bodyPr/>
          <a:lstStyle/>
          <a:p>
            <a:r>
              <a:rPr lang="pt-BR" dirty="0" smtClean="0"/>
              <a:t>Numa </a:t>
            </a:r>
            <a:r>
              <a:rPr lang="pt-BR" dirty="0"/>
              <a:t>rede podem existir diferentes caminhos para chegar ao mesmo destino, com dois ou mais equipamentos idênticos a efetuar a mesma </a:t>
            </a:r>
            <a:r>
              <a:rPr lang="pt-BR" dirty="0" smtClean="0"/>
              <a:t>função.</a:t>
            </a:r>
          </a:p>
        </p:txBody>
      </p:sp>
    </p:spTree>
    <p:extLst>
      <p:ext uri="{BB962C8B-B14F-4D97-AF65-F5344CB8AC3E}">
        <p14:creationId xmlns:p14="http://schemas.microsoft.com/office/powerpoint/2010/main" val="384300188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Redundância</a:t>
            </a:r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3284984"/>
            <a:ext cx="7639796" cy="2788146"/>
          </a:xfrm>
          <a:prstGeom prst="rect">
            <a:avLst/>
          </a:prstGeom>
        </p:spPr>
      </p:pic>
      <p:sp>
        <p:nvSpPr>
          <p:cNvPr id="7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772793"/>
          </a:xfrm>
        </p:spPr>
        <p:txBody>
          <a:bodyPr/>
          <a:lstStyle/>
          <a:p>
            <a:r>
              <a:rPr lang="pt-BR" dirty="0"/>
              <a:t>V</a:t>
            </a:r>
            <a:r>
              <a:rPr lang="pt-BR" dirty="0" smtClean="0"/>
              <a:t>ários </a:t>
            </a:r>
            <a:r>
              <a:rPr lang="pt-BR" dirty="0"/>
              <a:t>caminhos possíveis para alcançar o mesmo destino: para os pacotes que passam pelo </a:t>
            </a:r>
            <a:r>
              <a:rPr lang="pt-BR" i="1" dirty="0"/>
              <a:t>switch </a:t>
            </a:r>
            <a:r>
              <a:rPr lang="pt-BR" dirty="0"/>
              <a:t>A alcançarem o </a:t>
            </a:r>
            <a:r>
              <a:rPr lang="pt-BR" i="1" dirty="0"/>
              <a:t>switch </a:t>
            </a:r>
            <a:r>
              <a:rPr lang="pt-BR" dirty="0"/>
              <a:t>B podem seguir pelo </a:t>
            </a:r>
            <a:r>
              <a:rPr lang="pt-BR" i="1" dirty="0" err="1"/>
              <a:t>router</a:t>
            </a:r>
            <a:r>
              <a:rPr lang="pt-BR" i="1" dirty="0"/>
              <a:t> </a:t>
            </a:r>
            <a:r>
              <a:rPr lang="pt-BR" dirty="0"/>
              <a:t>1 ou pelo </a:t>
            </a:r>
            <a:r>
              <a:rPr lang="pt-BR" i="1" dirty="0" err="1"/>
              <a:t>router</a:t>
            </a:r>
            <a:r>
              <a:rPr lang="pt-BR" i="1" dirty="0"/>
              <a:t> </a:t>
            </a:r>
            <a:r>
              <a:rPr lang="pt-BR" dirty="0"/>
              <a:t>2</a:t>
            </a:r>
            <a:r>
              <a:rPr lang="pt-B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829044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Redundância</a:t>
            </a:r>
            <a:endParaRPr lang="pt-BR" dirty="0"/>
          </a:p>
        </p:txBody>
      </p:sp>
      <p:pic>
        <p:nvPicPr>
          <p:cNvPr id="5" name="Imagem 4"/>
          <p:cNvPicPr/>
          <p:nvPr/>
        </p:nvPicPr>
        <p:blipFill>
          <a:blip r:embed="rId2"/>
          <a:stretch>
            <a:fillRect/>
          </a:stretch>
        </p:blipFill>
        <p:spPr>
          <a:xfrm>
            <a:off x="251520" y="980728"/>
            <a:ext cx="4415374" cy="2520280"/>
          </a:xfrm>
          <a:prstGeom prst="rect">
            <a:avLst/>
          </a:prstGeom>
        </p:spPr>
      </p:pic>
      <p:pic>
        <p:nvPicPr>
          <p:cNvPr id="6" name="Imagem 5"/>
          <p:cNvPicPr/>
          <p:nvPr/>
        </p:nvPicPr>
        <p:blipFill>
          <a:blip r:embed="rId3"/>
          <a:stretch>
            <a:fillRect/>
          </a:stretch>
        </p:blipFill>
        <p:spPr>
          <a:xfrm>
            <a:off x="251520" y="5483671"/>
            <a:ext cx="6279698" cy="504056"/>
          </a:xfrm>
          <a:prstGeom prst="rect">
            <a:avLst/>
          </a:prstGeom>
        </p:spPr>
      </p:pic>
      <p:pic>
        <p:nvPicPr>
          <p:cNvPr id="7" name="Imagem 6"/>
          <p:cNvPicPr/>
          <p:nvPr/>
        </p:nvPicPr>
        <p:blipFill>
          <a:blip r:embed="rId4"/>
          <a:stretch>
            <a:fillRect/>
          </a:stretch>
        </p:blipFill>
        <p:spPr>
          <a:xfrm>
            <a:off x="4788024" y="994761"/>
            <a:ext cx="4143483" cy="3305730"/>
          </a:xfrm>
          <a:prstGeom prst="rect">
            <a:avLst/>
          </a:prstGeom>
        </p:spPr>
      </p:pic>
      <p:cxnSp>
        <p:nvCxnSpPr>
          <p:cNvPr id="11" name="Conector de seta reta 10"/>
          <p:cNvCxnSpPr/>
          <p:nvPr/>
        </p:nvCxnSpPr>
        <p:spPr>
          <a:xfrm>
            <a:off x="3203848" y="4756766"/>
            <a:ext cx="1239392" cy="82737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ector de seta reta 11"/>
          <p:cNvCxnSpPr/>
          <p:nvPr/>
        </p:nvCxnSpPr>
        <p:spPr>
          <a:xfrm>
            <a:off x="3296260" y="4806998"/>
            <a:ext cx="2149767" cy="77713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tângulo 14"/>
          <p:cNvSpPr/>
          <p:nvPr/>
        </p:nvSpPr>
        <p:spPr>
          <a:xfrm>
            <a:off x="467455" y="4080241"/>
            <a:ext cx="3384465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t-BR" dirty="0">
                <a:solidFill>
                  <a:schemeClr val="bg1"/>
                </a:solidFill>
              </a:rPr>
              <a:t>10/100BaseTX </a:t>
            </a:r>
            <a:r>
              <a:rPr lang="pt-BR" dirty="0" err="1">
                <a:solidFill>
                  <a:schemeClr val="bg1"/>
                </a:solidFill>
              </a:rPr>
              <a:t>Fast</a:t>
            </a:r>
            <a:r>
              <a:rPr lang="pt-BR" dirty="0">
                <a:solidFill>
                  <a:schemeClr val="bg1"/>
                </a:solidFill>
              </a:rPr>
              <a:t> </a:t>
            </a:r>
            <a:r>
              <a:rPr lang="pt-BR" dirty="0" err="1">
                <a:solidFill>
                  <a:schemeClr val="bg1"/>
                </a:solidFill>
              </a:rPr>
              <a:t>EtherChannel</a:t>
            </a:r>
            <a:endParaRPr lang="pt-BR" dirty="0">
              <a:solidFill>
                <a:schemeClr val="bg1"/>
              </a:solidFill>
            </a:endParaRPr>
          </a:p>
          <a:p>
            <a:pPr algn="ctr"/>
            <a:r>
              <a:rPr lang="pt-BR" dirty="0">
                <a:solidFill>
                  <a:schemeClr val="bg1"/>
                </a:solidFill>
              </a:rPr>
              <a:t>MDIX RJ-45 connections</a:t>
            </a:r>
          </a:p>
        </p:txBody>
      </p:sp>
      <p:cxnSp>
        <p:nvCxnSpPr>
          <p:cNvPr id="16" name="Conector de seta reta 15"/>
          <p:cNvCxnSpPr/>
          <p:nvPr/>
        </p:nvCxnSpPr>
        <p:spPr>
          <a:xfrm flipH="1" flipV="1">
            <a:off x="6927262" y="3284984"/>
            <a:ext cx="574180" cy="142238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ector de seta reta 17"/>
          <p:cNvCxnSpPr/>
          <p:nvPr/>
        </p:nvCxnSpPr>
        <p:spPr>
          <a:xfrm flipV="1">
            <a:off x="7668276" y="3723760"/>
            <a:ext cx="0" cy="98361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tângulo 27"/>
          <p:cNvSpPr/>
          <p:nvPr/>
        </p:nvSpPr>
        <p:spPr>
          <a:xfrm>
            <a:off x="6531218" y="4707373"/>
            <a:ext cx="22860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t-BR" dirty="0">
                <a:solidFill>
                  <a:schemeClr val="bg1"/>
                </a:solidFill>
              </a:rPr>
              <a:t>Fontes de alimentação</a:t>
            </a:r>
          </a:p>
          <a:p>
            <a:pPr algn="ctr"/>
            <a:r>
              <a:rPr lang="pt-BR" dirty="0">
                <a:solidFill>
                  <a:schemeClr val="bg1"/>
                </a:solidFill>
              </a:rPr>
              <a:t>redundantes</a:t>
            </a:r>
          </a:p>
        </p:txBody>
      </p:sp>
      <p:cxnSp>
        <p:nvCxnSpPr>
          <p:cNvPr id="29" name="Conector de seta reta 28"/>
          <p:cNvCxnSpPr/>
          <p:nvPr/>
        </p:nvCxnSpPr>
        <p:spPr>
          <a:xfrm flipV="1">
            <a:off x="971600" y="2212260"/>
            <a:ext cx="0" cy="178391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ector de seta reta 30"/>
          <p:cNvCxnSpPr/>
          <p:nvPr/>
        </p:nvCxnSpPr>
        <p:spPr>
          <a:xfrm flipV="1">
            <a:off x="971600" y="2240868"/>
            <a:ext cx="144016" cy="183937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7557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Disponibilidade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534575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O conceito de disponibilidade numa rede refere-se </a:t>
            </a:r>
            <a:r>
              <a:rPr lang="pt-BR" dirty="0"/>
              <a:t>ao período de tempo em que os serviços estão disponíveis ou ao tempo assumido como razoável para o sistema responder a um pedido do </a:t>
            </a:r>
            <a:r>
              <a:rPr lang="pt-BR" dirty="0" smtClean="0"/>
              <a:t>utilizador;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Podem ocorrer interrupções planejadas com custo para o utilizador, como o </a:t>
            </a:r>
            <a:r>
              <a:rPr lang="pt-BR" i="1" dirty="0"/>
              <a:t>upgrade </a:t>
            </a:r>
            <a:r>
              <a:rPr lang="pt-BR" dirty="0"/>
              <a:t>de um sistema operacional, podendo implicar a retomada dos serviços por parte de uma outra máquina destinada para o efeito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3996299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Disponibilidade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642775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A disponibilidade de um serviço é calculada com base na percentagem que quantifica a probabilidade de encontrar o serviço operacional em determinado momento</a:t>
            </a:r>
            <a:r>
              <a:rPr lang="pt-BR" dirty="0" smtClean="0"/>
              <a:t>.</a:t>
            </a:r>
            <a:endParaRPr lang="pt-BR" b="0" i="1" dirty="0" smtClean="0">
              <a:solidFill>
                <a:srgbClr val="FFFFFF"/>
              </a:solidFill>
              <a:latin typeface="Calibri"/>
              <a:ea typeface="+mn-ea"/>
              <a:cs typeface="+mn-cs"/>
            </a:endParaRP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400" b="0" i="1" dirty="0" err="1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Uptime</a:t>
            </a:r>
            <a:r>
              <a:rPr lang="pt-BR" sz="2400" b="0" i="1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 </a:t>
            </a:r>
            <a:r>
              <a:rPr lang="pt-BR" sz="24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– Tempo que o serviço se encontra operacional;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400" i="1" dirty="0" err="1" smtClean="0">
                <a:solidFill>
                  <a:srgbClr val="FFFFFF"/>
                </a:solidFill>
                <a:latin typeface="Calibri"/>
              </a:rPr>
              <a:t>Downtime</a:t>
            </a:r>
            <a:r>
              <a:rPr lang="pt-BR" sz="2400" i="1" dirty="0" smtClean="0">
                <a:solidFill>
                  <a:srgbClr val="FFFFFF"/>
                </a:solidFill>
                <a:latin typeface="Calibri"/>
              </a:rPr>
              <a:t> </a:t>
            </a:r>
            <a:r>
              <a:rPr lang="pt-BR" sz="2400" dirty="0" smtClean="0">
                <a:solidFill>
                  <a:srgbClr val="FFFFFF"/>
                </a:solidFill>
                <a:latin typeface="Calibri"/>
              </a:rPr>
              <a:t>– Tempo em que se encontra fora de serviço.</a:t>
            </a:r>
            <a:endParaRPr lang="pt-BR" sz="2400" b="0" i="0" dirty="0" smtClean="0">
              <a:solidFill>
                <a:srgbClr val="FFFFFF"/>
              </a:solidFill>
              <a:latin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tângulo 3"/>
              <p:cNvSpPr/>
              <p:nvPr/>
            </p:nvSpPr>
            <p:spPr>
              <a:xfrm>
                <a:off x="1007604" y="4570894"/>
                <a:ext cx="7128792" cy="7938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400" b="1" i="1">
                          <a:latin typeface="Cambria Math" panose="02040503050406030204" pitchFamily="18" charset="0"/>
                        </a:rPr>
                        <m:t>𝑫𝒊𝒔𝒑𝒐𝒏𝒊𝒃𝒊𝒍𝒊𝒅𝒂𝒅𝒆</m:t>
                      </m:r>
                      <m:d>
                        <m:dPr>
                          <m:ctrlPr>
                            <a:rPr lang="pt-BR" sz="2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sz="2400" b="1" i="0"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</m:d>
                      <m:r>
                        <a:rPr lang="pt-BR" sz="2400" b="1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pt-BR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sz="2400" b="1" i="1">
                              <a:latin typeface="Cambria Math" panose="02040503050406030204" pitchFamily="18" charset="0"/>
                            </a:rPr>
                            <m:t>𝑻𝒐𝒕𝒂𝒍</m:t>
                          </m:r>
                          <m:r>
                            <a:rPr lang="pt-BR" sz="2400" b="1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t-BR" sz="2400" b="1" i="1">
                              <a:latin typeface="Cambria Math" panose="02040503050406030204" pitchFamily="18" charset="0"/>
                            </a:rPr>
                            <m:t>𝑫𝒊𝒔𝒑𝒐𝒏𝒊𝒃𝒊𝒍𝒊𝒅𝒂𝒅𝒆</m:t>
                          </m:r>
                        </m:num>
                        <m:den>
                          <m:r>
                            <a:rPr lang="pt-BR" sz="2400" b="1" i="1">
                              <a:latin typeface="Cambria Math" panose="02040503050406030204" pitchFamily="18" charset="0"/>
                            </a:rPr>
                            <m:t>𝑻𝒐𝒕𝒂𝒍</m:t>
                          </m:r>
                        </m:den>
                      </m:f>
                    </m:oMath>
                  </m:oMathPara>
                </a14:m>
                <a:endParaRPr lang="pt-BR" sz="2400" b="1" dirty="0"/>
              </a:p>
            </p:txBody>
          </p:sp>
        </mc:Choice>
        <mc:Fallback xmlns="">
          <p:sp>
            <p:nvSpPr>
              <p:cNvPr id="4" name="Retângu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604" y="4570894"/>
                <a:ext cx="7128792" cy="79387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109832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Disponibilidade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842351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Outra forma de identificar a disponibilidade de uma rede pode ser através da soma dos tempos de paragem e de recuperação de um </a:t>
            </a:r>
            <a:r>
              <a:rPr lang="pt-BR" dirty="0" smtClean="0"/>
              <a:t>componente </a:t>
            </a:r>
            <a:r>
              <a:rPr lang="pt-BR" dirty="0"/>
              <a:t>que lhe esteja </a:t>
            </a:r>
            <a:r>
              <a:rPr lang="pt-BR" dirty="0" smtClean="0"/>
              <a:t>associado.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endParaRPr lang="pt-BR" b="0" i="0" dirty="0">
              <a:solidFill>
                <a:srgbClr val="FFFFFF"/>
              </a:solidFill>
              <a:latin typeface="Calibri"/>
            </a:endParaRP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endParaRPr lang="pt-BR" sz="2000" dirty="0" smtClean="0">
              <a:solidFill>
                <a:srgbClr val="FFFFFF"/>
              </a:solidFill>
              <a:latin typeface="Calibri"/>
            </a:endParaRP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endParaRPr lang="pt-BR" sz="2800" dirty="0" smtClean="0"/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800" dirty="0" smtClean="0"/>
              <a:t>MTBF </a:t>
            </a:r>
            <a:r>
              <a:rPr lang="pt-BR" sz="2800" dirty="0"/>
              <a:t>(</a:t>
            </a:r>
            <a:r>
              <a:rPr lang="pt-BR" sz="2800" i="1" dirty="0" err="1"/>
              <a:t>Mean</a:t>
            </a:r>
            <a:r>
              <a:rPr lang="pt-BR" sz="2800" i="1" dirty="0"/>
              <a:t> Time </a:t>
            </a:r>
            <a:r>
              <a:rPr lang="pt-BR" sz="2800" i="1" dirty="0" err="1"/>
              <a:t>Between</a:t>
            </a:r>
            <a:r>
              <a:rPr lang="pt-BR" sz="2800" i="1" dirty="0"/>
              <a:t> </a:t>
            </a:r>
            <a:r>
              <a:rPr lang="pt-BR" sz="2800" i="1" dirty="0" err="1"/>
              <a:t>Failure</a:t>
            </a:r>
            <a:r>
              <a:rPr lang="pt-BR" sz="2800" dirty="0"/>
              <a:t>) é o tempo médio de paragem entre falhas de um componente e MTTR (</a:t>
            </a:r>
            <a:r>
              <a:rPr lang="pt-BR" sz="2800" i="1" dirty="0" err="1"/>
              <a:t>Mean</a:t>
            </a:r>
            <a:r>
              <a:rPr lang="pt-BR" sz="2800" i="1" dirty="0"/>
              <a:t> Time </a:t>
            </a:r>
            <a:r>
              <a:rPr lang="pt-BR" sz="2800" i="1" dirty="0" err="1"/>
              <a:t>To</a:t>
            </a:r>
            <a:r>
              <a:rPr lang="pt-BR" sz="2800" i="1" dirty="0"/>
              <a:t> </a:t>
            </a:r>
            <a:r>
              <a:rPr lang="pt-BR" sz="2800" i="1" dirty="0" err="1"/>
              <a:t>Repair</a:t>
            </a:r>
            <a:r>
              <a:rPr lang="pt-BR" sz="2800" dirty="0"/>
              <a:t>) é o tempo médio de reparação desse componente</a:t>
            </a:r>
            <a:r>
              <a:rPr lang="pt-BR" sz="2800" dirty="0" smtClean="0"/>
              <a:t>.</a:t>
            </a:r>
            <a:endParaRPr lang="pt-BR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tângulo 4"/>
              <p:cNvSpPr/>
              <p:nvPr/>
            </p:nvSpPr>
            <p:spPr>
              <a:xfrm>
                <a:off x="1909251" y="3503136"/>
                <a:ext cx="5325497" cy="789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400" b="1" i="1">
                          <a:latin typeface="Cambria Math" panose="02040503050406030204" pitchFamily="18" charset="0"/>
                        </a:rPr>
                        <m:t>𝑫𝒊𝒔𝒑𝒐𝒏𝒊𝒃𝒊𝒍𝒊𝒅𝒂𝒅𝒆</m:t>
                      </m:r>
                      <m:r>
                        <a:rPr lang="pt-BR" sz="2400" b="1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pt-BR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sz="2400" b="1" i="1">
                              <a:latin typeface="Cambria Math" panose="02040503050406030204" pitchFamily="18" charset="0"/>
                            </a:rPr>
                            <m:t>𝑴𝑻𝑩𝑭</m:t>
                          </m:r>
                        </m:num>
                        <m:den>
                          <m:r>
                            <a:rPr lang="pt-BR" sz="2400" b="1" i="1">
                              <a:latin typeface="Cambria Math" panose="02040503050406030204" pitchFamily="18" charset="0"/>
                            </a:rPr>
                            <m:t>𝑴𝑻𝑩𝑭</m:t>
                          </m:r>
                          <m:r>
                            <a:rPr lang="pt-BR" sz="2400" b="1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pt-BR" sz="2400" b="1" i="1">
                              <a:latin typeface="Cambria Math" panose="02040503050406030204" pitchFamily="18" charset="0"/>
                            </a:rPr>
                            <m:t>𝑴𝑻𝑻𝑹</m:t>
                          </m:r>
                        </m:den>
                      </m:f>
                    </m:oMath>
                  </m:oMathPara>
                </a14:m>
                <a:endParaRPr lang="pt-BR" sz="2400" b="1" dirty="0"/>
              </a:p>
            </p:txBody>
          </p:sp>
        </mc:Choice>
        <mc:Fallback xmlns="">
          <p:sp>
            <p:nvSpPr>
              <p:cNvPr id="5" name="Retâ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9251" y="3503136"/>
                <a:ext cx="5325497" cy="78996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336750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7-00134_MS_Qwest_template_Segoe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8D45093-9C65-46FB-9332-B88902DC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Amostra de slides de apresentação (Design azul com borda de nuvem branca)</Template>
  <TotalTime>278</TotalTime>
  <Words>3073</Words>
  <Application>Microsoft Office PowerPoint</Application>
  <PresentationFormat>Apresentação na tela (4:3)</PresentationFormat>
  <Paragraphs>226</Paragraphs>
  <Slides>29</Slides>
  <Notes>16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29</vt:i4>
      </vt:variant>
    </vt:vector>
  </HeadingPairs>
  <TitlesOfParts>
    <vt:vector size="37" baseType="lpstr">
      <vt:lpstr>Arial</vt:lpstr>
      <vt:lpstr>Calibri</vt:lpstr>
      <vt:lpstr>Cambria Math</vt:lpstr>
      <vt:lpstr>Courier New</vt:lpstr>
      <vt:lpstr>Times New Roman</vt:lpstr>
      <vt:lpstr>Wingdings</vt:lpstr>
      <vt:lpstr>7-00134_MS_Qwest_template_Segoe</vt:lpstr>
      <vt:lpstr>Branco com fonte Courier para slides de código</vt:lpstr>
      <vt:lpstr>GERÊNCIA DE INFRAESTRUTURA DE TI</vt:lpstr>
      <vt:lpstr>Conteúdo</vt:lpstr>
      <vt:lpstr>Redundância</vt:lpstr>
      <vt:lpstr>Redundância</vt:lpstr>
      <vt:lpstr>Redundância</vt:lpstr>
      <vt:lpstr>Redundância</vt:lpstr>
      <vt:lpstr>Disponibilidade</vt:lpstr>
      <vt:lpstr>Disponibilidade</vt:lpstr>
      <vt:lpstr>Disponibilidade</vt:lpstr>
      <vt:lpstr>Disponibilidade</vt:lpstr>
      <vt:lpstr>Disponibilidade</vt:lpstr>
      <vt:lpstr>Disponibilidade</vt:lpstr>
      <vt:lpstr>Disponibilidade</vt:lpstr>
      <vt:lpstr>Tolerância a falhas</vt:lpstr>
      <vt:lpstr>Recuperação de Desastres</vt:lpstr>
      <vt:lpstr>Recuperação de Desastres</vt:lpstr>
      <vt:lpstr>Disponibilidade Contínua</vt:lpstr>
      <vt:lpstr>Disponibilidade Contínua</vt:lpstr>
      <vt:lpstr>Disponibilidade Contínua</vt:lpstr>
      <vt:lpstr>Cloud Computing</vt:lpstr>
      <vt:lpstr>Cloud Computing</vt:lpstr>
      <vt:lpstr>Modelos de serviço</vt:lpstr>
      <vt:lpstr>Modelos de serviço</vt:lpstr>
      <vt:lpstr>Modelos de serviço</vt:lpstr>
      <vt:lpstr>Modelos de serviço</vt:lpstr>
      <vt:lpstr>Cluster</vt:lpstr>
      <vt:lpstr>Grid</vt:lpstr>
      <vt:lpstr>Diferenças</vt:lpstr>
      <vt:lpstr>Cluster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Gerência de Infraestrutura de TI</dc:title>
  <dc:creator>varajao</dc:creator>
  <cp:keywords/>
  <cp:lastModifiedBy>varajao</cp:lastModifiedBy>
  <cp:revision>21</cp:revision>
  <dcterms:created xsi:type="dcterms:W3CDTF">2015-06-30T13:28:46Z</dcterms:created>
  <dcterms:modified xsi:type="dcterms:W3CDTF">2017-05-30T23:07:57Z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TC102867179990</vt:lpwstr>
  </property>
</Properties>
</file>