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57"/>
  </p:notesMasterIdLst>
  <p:sldIdLst>
    <p:sldId id="257" r:id="rId4"/>
    <p:sldId id="259" r:id="rId5"/>
    <p:sldId id="263" r:id="rId6"/>
    <p:sldId id="268" r:id="rId7"/>
    <p:sldId id="269" r:id="rId8"/>
    <p:sldId id="270" r:id="rId9"/>
    <p:sldId id="271" r:id="rId10"/>
    <p:sldId id="272"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302" r:id="rId32"/>
    <p:sldId id="303" r:id="rId33"/>
    <p:sldId id="304" r:id="rId34"/>
    <p:sldId id="305" r:id="rId35"/>
    <p:sldId id="306" r:id="rId36"/>
    <p:sldId id="307" r:id="rId37"/>
    <p:sldId id="308" r:id="rId38"/>
    <p:sldId id="309" r:id="rId39"/>
    <p:sldId id="310" r:id="rId40"/>
    <p:sldId id="311" r:id="rId41"/>
    <p:sldId id="312" r:id="rId42"/>
    <p:sldId id="313" r:id="rId43"/>
    <p:sldId id="314" r:id="rId44"/>
    <p:sldId id="315" r:id="rId45"/>
    <p:sldId id="316" r:id="rId46"/>
    <p:sldId id="317" r:id="rId47"/>
    <p:sldId id="318" r:id="rId48"/>
    <p:sldId id="319" r:id="rId49"/>
    <p:sldId id="320" r:id="rId50"/>
    <p:sldId id="321" r:id="rId51"/>
    <p:sldId id="322" r:id="rId52"/>
    <p:sldId id="323" r:id="rId53"/>
    <p:sldId id="324" r:id="rId54"/>
    <p:sldId id="325" r:id="rId55"/>
    <p:sldId id="326"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p:cViewPr varScale="1">
        <p:scale>
          <a:sx n="90" d="100"/>
          <a:sy n="90" d="100"/>
        </p:scale>
        <p:origin x="139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7" Type="http://schemas.openxmlformats.org/officeDocument/2006/relationships/slide" Target="slides/slide4.xml"/><Relationship Id="rId2" Type="http://schemas.openxmlformats.org/officeDocument/2006/relationships/slideMaster" Target="slideMasters/slideMaster1.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presProps" Target="presProps.xml"/><Relationship Id="rId5" Type="http://schemas.openxmlformats.org/officeDocument/2006/relationships/slide" Target="slides/slide2.xml"/><Relationship Id="rId61" Type="http://schemas.openxmlformats.org/officeDocument/2006/relationships/tableStyles" Target="tableStyles.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2.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viewProps" Target="viewProp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1" Type="http://schemas.openxmlformats.org/officeDocument/2006/relationships/customXml" Target="../customXml/item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notesMaster" Target="notesMasters/notesMaster1.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EDCA30-2ED5-41C4-A072-F195EC56C9D7}" type="datetimeFigureOut">
              <a:rPr lang="en-US" smtClean="0"/>
              <a:t>6/6/2017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E7E218-9473-4E4E-BA13-22C19D998763}" type="slidenum">
              <a:rPr lang="en-US" smtClean="0"/>
              <a:t>‹nº›</a:t>
            </a:fld>
            <a:endParaRPr lang="en-US"/>
          </a:p>
        </p:txBody>
      </p:sp>
    </p:spTree>
    <p:extLst>
      <p:ext uri="{BB962C8B-B14F-4D97-AF65-F5344CB8AC3E}">
        <p14:creationId xmlns:p14="http://schemas.microsoft.com/office/powerpoint/2010/main" val="156523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7:09 PM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5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500" b="0" i="0">
                <a:solidFill>
                  <a:srgbClr val="000000"/>
                </a:solidFill>
                <a:latin typeface="Calibri"/>
                <a:ea typeface="+mn-ea"/>
                <a:cs typeface="+mn-cs"/>
              </a:rPr>
            </a:br>
            <a:r>
              <a:rPr lang="en-US" sz="5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sz="500" dirty="0" smtClean="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t>1</a:t>
            </a:fld>
            <a:endParaRPr lang="en-US" sz="1200" b="0" i="0">
              <a:latin typeface="Calibri"/>
              <a:ea typeface="+mn-ea"/>
              <a:cs typeface="+mn-cs"/>
            </a:endParaRPr>
          </a:p>
        </p:txBody>
      </p:sp>
    </p:spTree>
    <p:extLst>
      <p:ext uri="{BB962C8B-B14F-4D97-AF65-F5344CB8AC3E}">
        <p14:creationId xmlns:p14="http://schemas.microsoft.com/office/powerpoint/2010/main" val="2519181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7:10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37</a:t>
            </a:fld>
            <a:endParaRPr lang="en-US" sz="1200" b="0" i="0">
              <a:latin typeface="Calibri"/>
              <a:ea typeface="+mn-ea"/>
              <a:cs typeface="+mn-cs"/>
            </a:endParaRPr>
          </a:p>
        </p:txBody>
      </p:sp>
    </p:spTree>
    <p:extLst>
      <p:ext uri="{BB962C8B-B14F-4D97-AF65-F5344CB8AC3E}">
        <p14:creationId xmlns:p14="http://schemas.microsoft.com/office/powerpoint/2010/main" val="8465323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7:10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38</a:t>
            </a:fld>
            <a:endParaRPr lang="en-US" sz="1200" b="0" i="0">
              <a:latin typeface="Calibri"/>
              <a:ea typeface="+mn-ea"/>
              <a:cs typeface="+mn-cs"/>
            </a:endParaRPr>
          </a:p>
        </p:txBody>
      </p:sp>
    </p:spTree>
    <p:extLst>
      <p:ext uri="{BB962C8B-B14F-4D97-AF65-F5344CB8AC3E}">
        <p14:creationId xmlns:p14="http://schemas.microsoft.com/office/powerpoint/2010/main" val="33050148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39</a:t>
            </a:fld>
            <a:endParaRPr lang="en-US" sz="1200" b="0" i="0">
              <a:latin typeface="Calibri"/>
              <a:ea typeface="+mn-ea"/>
              <a:cs typeface="+mn-cs"/>
            </a:endParaRPr>
          </a:p>
        </p:txBody>
      </p:sp>
    </p:spTree>
    <p:extLst>
      <p:ext uri="{BB962C8B-B14F-4D97-AF65-F5344CB8AC3E}">
        <p14:creationId xmlns:p14="http://schemas.microsoft.com/office/powerpoint/2010/main" val="29072775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40</a:t>
            </a:fld>
            <a:endParaRPr lang="en-US" sz="1200" b="0" i="0">
              <a:latin typeface="Calibri"/>
              <a:ea typeface="+mn-ea"/>
              <a:cs typeface="+mn-cs"/>
            </a:endParaRPr>
          </a:p>
        </p:txBody>
      </p:sp>
    </p:spTree>
    <p:extLst>
      <p:ext uri="{BB962C8B-B14F-4D97-AF65-F5344CB8AC3E}">
        <p14:creationId xmlns:p14="http://schemas.microsoft.com/office/powerpoint/2010/main" val="8352574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41</a:t>
            </a:fld>
            <a:endParaRPr lang="en-US" sz="1200" b="0" i="0">
              <a:latin typeface="Calibri"/>
              <a:ea typeface="+mn-ea"/>
              <a:cs typeface="+mn-cs"/>
            </a:endParaRPr>
          </a:p>
        </p:txBody>
      </p:sp>
    </p:spTree>
    <p:extLst>
      <p:ext uri="{BB962C8B-B14F-4D97-AF65-F5344CB8AC3E}">
        <p14:creationId xmlns:p14="http://schemas.microsoft.com/office/powerpoint/2010/main" val="16615884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42</a:t>
            </a:fld>
            <a:endParaRPr lang="en-US" sz="1200" b="0" i="0">
              <a:latin typeface="Calibri"/>
              <a:ea typeface="+mn-ea"/>
              <a:cs typeface="+mn-cs"/>
            </a:endParaRPr>
          </a:p>
        </p:txBody>
      </p:sp>
    </p:spTree>
    <p:extLst>
      <p:ext uri="{BB962C8B-B14F-4D97-AF65-F5344CB8AC3E}">
        <p14:creationId xmlns:p14="http://schemas.microsoft.com/office/powerpoint/2010/main" val="37469906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43</a:t>
            </a:fld>
            <a:endParaRPr lang="en-US" sz="1200" b="0" i="0">
              <a:latin typeface="Calibri"/>
              <a:ea typeface="+mn-ea"/>
              <a:cs typeface="+mn-cs"/>
            </a:endParaRPr>
          </a:p>
        </p:txBody>
      </p:sp>
    </p:spTree>
    <p:extLst>
      <p:ext uri="{BB962C8B-B14F-4D97-AF65-F5344CB8AC3E}">
        <p14:creationId xmlns:p14="http://schemas.microsoft.com/office/powerpoint/2010/main" val="8206714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44</a:t>
            </a:fld>
            <a:endParaRPr lang="en-US" sz="1200" b="0" i="0">
              <a:latin typeface="Calibri"/>
              <a:ea typeface="+mn-ea"/>
              <a:cs typeface="+mn-cs"/>
            </a:endParaRPr>
          </a:p>
        </p:txBody>
      </p:sp>
    </p:spTree>
    <p:extLst>
      <p:ext uri="{BB962C8B-B14F-4D97-AF65-F5344CB8AC3E}">
        <p14:creationId xmlns:p14="http://schemas.microsoft.com/office/powerpoint/2010/main" val="4826178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45</a:t>
            </a:fld>
            <a:endParaRPr lang="en-US" sz="1200" b="0" i="0">
              <a:latin typeface="Calibri"/>
              <a:ea typeface="+mn-ea"/>
              <a:cs typeface="+mn-cs"/>
            </a:endParaRPr>
          </a:p>
        </p:txBody>
      </p:sp>
    </p:spTree>
    <p:extLst>
      <p:ext uri="{BB962C8B-B14F-4D97-AF65-F5344CB8AC3E}">
        <p14:creationId xmlns:p14="http://schemas.microsoft.com/office/powerpoint/2010/main" val="32526746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46</a:t>
            </a:fld>
            <a:endParaRPr lang="en-US" sz="1200" b="0" i="0">
              <a:latin typeface="Calibri"/>
              <a:ea typeface="+mn-ea"/>
              <a:cs typeface="+mn-cs"/>
            </a:endParaRPr>
          </a:p>
        </p:txBody>
      </p:sp>
    </p:spTree>
    <p:extLst>
      <p:ext uri="{BB962C8B-B14F-4D97-AF65-F5344CB8AC3E}">
        <p14:creationId xmlns:p14="http://schemas.microsoft.com/office/powerpoint/2010/main" val="1030708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7:10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29</a:t>
            </a:fld>
            <a:endParaRPr lang="en-US" sz="1200" b="0" i="0">
              <a:latin typeface="Calibri"/>
              <a:ea typeface="+mn-ea"/>
              <a:cs typeface="+mn-cs"/>
            </a:endParaRPr>
          </a:p>
        </p:txBody>
      </p:sp>
    </p:spTree>
    <p:extLst>
      <p:ext uri="{BB962C8B-B14F-4D97-AF65-F5344CB8AC3E}">
        <p14:creationId xmlns:p14="http://schemas.microsoft.com/office/powerpoint/2010/main" val="30244853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47</a:t>
            </a:fld>
            <a:endParaRPr lang="en-US" sz="1200" b="0" i="0">
              <a:latin typeface="Calibri"/>
              <a:ea typeface="+mn-ea"/>
              <a:cs typeface="+mn-cs"/>
            </a:endParaRPr>
          </a:p>
        </p:txBody>
      </p:sp>
    </p:spTree>
    <p:extLst>
      <p:ext uri="{BB962C8B-B14F-4D97-AF65-F5344CB8AC3E}">
        <p14:creationId xmlns:p14="http://schemas.microsoft.com/office/powerpoint/2010/main" val="2249247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48</a:t>
            </a:fld>
            <a:endParaRPr lang="en-US" sz="1200" b="0" i="0">
              <a:latin typeface="Calibri"/>
              <a:ea typeface="+mn-ea"/>
              <a:cs typeface="+mn-cs"/>
            </a:endParaRPr>
          </a:p>
        </p:txBody>
      </p:sp>
    </p:spTree>
    <p:extLst>
      <p:ext uri="{BB962C8B-B14F-4D97-AF65-F5344CB8AC3E}">
        <p14:creationId xmlns:p14="http://schemas.microsoft.com/office/powerpoint/2010/main" val="31381357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49</a:t>
            </a:fld>
            <a:endParaRPr lang="en-US" sz="1200" b="0" i="0">
              <a:latin typeface="Calibri"/>
              <a:ea typeface="+mn-ea"/>
              <a:cs typeface="+mn-cs"/>
            </a:endParaRPr>
          </a:p>
        </p:txBody>
      </p:sp>
    </p:spTree>
    <p:extLst>
      <p:ext uri="{BB962C8B-B14F-4D97-AF65-F5344CB8AC3E}">
        <p14:creationId xmlns:p14="http://schemas.microsoft.com/office/powerpoint/2010/main" val="25021924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50</a:t>
            </a:fld>
            <a:endParaRPr lang="en-US" sz="1200" b="0" i="0">
              <a:latin typeface="Calibri"/>
              <a:ea typeface="+mn-ea"/>
              <a:cs typeface="+mn-cs"/>
            </a:endParaRPr>
          </a:p>
        </p:txBody>
      </p:sp>
    </p:spTree>
    <p:extLst>
      <p:ext uri="{BB962C8B-B14F-4D97-AF65-F5344CB8AC3E}">
        <p14:creationId xmlns:p14="http://schemas.microsoft.com/office/powerpoint/2010/main" val="35392487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51</a:t>
            </a:fld>
            <a:endParaRPr lang="en-US" sz="1200" b="0" i="0">
              <a:latin typeface="Calibri"/>
              <a:ea typeface="+mn-ea"/>
              <a:cs typeface="+mn-cs"/>
            </a:endParaRPr>
          </a:p>
        </p:txBody>
      </p:sp>
    </p:spTree>
    <p:extLst>
      <p:ext uri="{BB962C8B-B14F-4D97-AF65-F5344CB8AC3E}">
        <p14:creationId xmlns:p14="http://schemas.microsoft.com/office/powerpoint/2010/main" val="6559256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52</a:t>
            </a:fld>
            <a:endParaRPr lang="en-US" sz="1200" b="0" i="0">
              <a:latin typeface="Calibri"/>
              <a:ea typeface="+mn-ea"/>
              <a:cs typeface="+mn-cs"/>
            </a:endParaRPr>
          </a:p>
        </p:txBody>
      </p:sp>
    </p:spTree>
    <p:extLst>
      <p:ext uri="{BB962C8B-B14F-4D97-AF65-F5344CB8AC3E}">
        <p14:creationId xmlns:p14="http://schemas.microsoft.com/office/powerpoint/2010/main" val="13883891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7:12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53</a:t>
            </a:fld>
            <a:endParaRPr lang="en-US" sz="1200" b="0" i="0">
              <a:latin typeface="Calibri"/>
              <a:ea typeface="+mn-ea"/>
              <a:cs typeface="+mn-cs"/>
            </a:endParaRPr>
          </a:p>
        </p:txBody>
      </p:sp>
    </p:spTree>
    <p:extLst>
      <p:ext uri="{BB962C8B-B14F-4D97-AF65-F5344CB8AC3E}">
        <p14:creationId xmlns:p14="http://schemas.microsoft.com/office/powerpoint/2010/main" val="1836404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7:10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30</a:t>
            </a:fld>
            <a:endParaRPr lang="en-US" sz="1200" b="0" i="0">
              <a:latin typeface="Calibri"/>
              <a:ea typeface="+mn-ea"/>
              <a:cs typeface="+mn-cs"/>
            </a:endParaRPr>
          </a:p>
        </p:txBody>
      </p:sp>
    </p:spTree>
    <p:extLst>
      <p:ext uri="{BB962C8B-B14F-4D97-AF65-F5344CB8AC3E}">
        <p14:creationId xmlns:p14="http://schemas.microsoft.com/office/powerpoint/2010/main" val="1834275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7:10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31</a:t>
            </a:fld>
            <a:endParaRPr lang="en-US" sz="1200" b="0" i="0">
              <a:latin typeface="Calibri"/>
              <a:ea typeface="+mn-ea"/>
              <a:cs typeface="+mn-cs"/>
            </a:endParaRPr>
          </a:p>
        </p:txBody>
      </p:sp>
    </p:spTree>
    <p:extLst>
      <p:ext uri="{BB962C8B-B14F-4D97-AF65-F5344CB8AC3E}">
        <p14:creationId xmlns:p14="http://schemas.microsoft.com/office/powerpoint/2010/main" val="3751354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7:10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32</a:t>
            </a:fld>
            <a:endParaRPr lang="en-US" sz="1200" b="0" i="0">
              <a:latin typeface="Calibri"/>
              <a:ea typeface="+mn-ea"/>
              <a:cs typeface="+mn-cs"/>
            </a:endParaRPr>
          </a:p>
        </p:txBody>
      </p:sp>
    </p:spTree>
    <p:extLst>
      <p:ext uri="{BB962C8B-B14F-4D97-AF65-F5344CB8AC3E}">
        <p14:creationId xmlns:p14="http://schemas.microsoft.com/office/powerpoint/2010/main" val="498422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7:10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33</a:t>
            </a:fld>
            <a:endParaRPr lang="en-US" sz="1200" b="0" i="0">
              <a:latin typeface="Calibri"/>
              <a:ea typeface="+mn-ea"/>
              <a:cs typeface="+mn-cs"/>
            </a:endParaRPr>
          </a:p>
        </p:txBody>
      </p:sp>
    </p:spTree>
    <p:extLst>
      <p:ext uri="{BB962C8B-B14F-4D97-AF65-F5344CB8AC3E}">
        <p14:creationId xmlns:p14="http://schemas.microsoft.com/office/powerpoint/2010/main" val="1031584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7:10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34</a:t>
            </a:fld>
            <a:endParaRPr lang="en-US" sz="1200" b="0" i="0">
              <a:latin typeface="Calibri"/>
              <a:ea typeface="+mn-ea"/>
              <a:cs typeface="+mn-cs"/>
            </a:endParaRPr>
          </a:p>
        </p:txBody>
      </p:sp>
    </p:spTree>
    <p:extLst>
      <p:ext uri="{BB962C8B-B14F-4D97-AF65-F5344CB8AC3E}">
        <p14:creationId xmlns:p14="http://schemas.microsoft.com/office/powerpoint/2010/main" val="26440677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7:10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35</a:t>
            </a:fld>
            <a:endParaRPr lang="en-US" sz="1200" b="0" i="0">
              <a:latin typeface="Calibri"/>
              <a:ea typeface="+mn-ea"/>
              <a:cs typeface="+mn-cs"/>
            </a:endParaRPr>
          </a:p>
        </p:txBody>
      </p:sp>
    </p:spTree>
    <p:extLst>
      <p:ext uri="{BB962C8B-B14F-4D97-AF65-F5344CB8AC3E}">
        <p14:creationId xmlns:p14="http://schemas.microsoft.com/office/powerpoint/2010/main" val="41635710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6/6/2017 7:10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36</a:t>
            </a:fld>
            <a:endParaRPr lang="en-US" sz="1200" b="0" i="0">
              <a:latin typeface="Calibri"/>
              <a:ea typeface="+mn-ea"/>
              <a:cs typeface="+mn-cs"/>
            </a:endParaRPr>
          </a:p>
        </p:txBody>
      </p:sp>
    </p:spTree>
    <p:extLst>
      <p:ext uri="{BB962C8B-B14F-4D97-AF65-F5344CB8AC3E}">
        <p14:creationId xmlns:p14="http://schemas.microsoft.com/office/powerpoint/2010/main" val="2542680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pt-BR" noProof="0" smtClean="0"/>
              <a:t>Clique para editar o título mestre</a:t>
            </a:r>
            <a:endParaRPr lang="pt-BR" noProof="0"/>
          </a:p>
        </p:txBody>
      </p:sp>
      <p:sp>
        <p:nvSpPr>
          <p:cNvPr id="3" name="Subtítulo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pt-BR" noProof="0" smtClean="0"/>
              <a:t>Clique para editar o estilo do subtítulo mestre</a:t>
            </a:r>
            <a:endParaRPr lang="pt-BR" noProof="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_Título e Conteúdo">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bwMode="white"/>
        <p:txBody>
          <a:bodyPr/>
          <a:lstStyle/>
          <a:p>
            <a:r>
              <a:rPr lang="pt-BR" noProof="0" smtClean="0"/>
              <a:t>Clique para editar o título mestre</a:t>
            </a:r>
            <a:endParaRPr lang="pt-BR" noProof="0"/>
          </a:p>
        </p:txBody>
      </p:sp>
      <p:sp>
        <p:nvSpPr>
          <p:cNvPr id="6" name="Espaço Reservado para Texto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3_Título e Conteúdo">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bwMode="white"/>
        <p:txBody>
          <a:bodyPr/>
          <a:lstStyle/>
          <a:p>
            <a:r>
              <a:rPr lang="pt-BR" noProof="0" smtClean="0"/>
              <a:t>Clique para editar o título mestre</a:t>
            </a:r>
            <a:endParaRPr lang="pt-BR" noProof="0"/>
          </a:p>
        </p:txBody>
      </p:sp>
      <p:sp>
        <p:nvSpPr>
          <p:cNvPr id="6" name="Espaço Reservado para Texto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4" name="Espaço Reservado para Texto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pt-BR" noProof="0" smtClean="0"/>
              <a:t>Clique para editar o texto mestre</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lides &quot;especiais&quot; 2_Demo, Vídeo etc.">
    <p:spTree>
      <p:nvGrpSpPr>
        <p:cNvPr id="1" name=""/>
        <p:cNvGrpSpPr/>
        <p:nvPr/>
      </p:nvGrpSpPr>
      <p:grpSpPr>
        <a:xfrm>
          <a:off x="0" y="0"/>
          <a:ext cx="0" cy="0"/>
          <a:chOff x="0" y="0"/>
          <a:chExt cx="0" cy="0"/>
        </a:xfrm>
      </p:grpSpPr>
      <p:sp>
        <p:nvSpPr>
          <p:cNvPr id="2" name="Título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pt-BR" noProof="0" smtClean="0"/>
              <a:t>Clique para editar o título mestre</a:t>
            </a:r>
            <a:endParaRPr lang="pt-BR" noProof="0"/>
          </a:p>
        </p:txBody>
      </p:sp>
      <p:sp>
        <p:nvSpPr>
          <p:cNvPr id="3" name="Subtítulo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pt-BR" noProof="0" smtClean="0"/>
              <a:t>Clique para editar o estilo do subtítulo mestre</a:t>
            </a:r>
            <a:endParaRPr lang="pt-BR" noProof="0"/>
          </a:p>
        </p:txBody>
      </p:sp>
      <p:sp>
        <p:nvSpPr>
          <p:cNvPr id="7" name="Espaço Reservado para Texto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pt-BR" noProof="0" smtClean="0"/>
              <a:t>clique para…</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ar para slides com Código de Software">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estilo do título Mestre</a:t>
            </a:r>
            <a:endParaRPr lang="pt-BR" noProof="0"/>
          </a:p>
        </p:txBody>
      </p:sp>
      <p:sp>
        <p:nvSpPr>
          <p:cNvPr id="6" name="Espaço Reservado para Texto 5"/>
          <p:cNvSpPr>
            <a:spLocks noGrp="1"/>
          </p:cNvSpPr>
          <p:nvPr>
            <p:ph type="body" sz="quarter" idx="10"/>
          </p:nvPr>
        </p:nvSpPr>
        <p:spPr>
          <a:xfrm>
            <a:off x="722313" y="1905000"/>
            <a:ext cx="8040688" cy="2533001"/>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s &quot;especiais&quot; 1_Demo, Vídeo etc.">
    <p:spTree>
      <p:nvGrpSpPr>
        <p:cNvPr id="1" name=""/>
        <p:cNvGrpSpPr/>
        <p:nvPr/>
      </p:nvGrpSpPr>
      <p:grpSpPr>
        <a:xfrm>
          <a:off x="0" y="0"/>
          <a:ext cx="0" cy="0"/>
          <a:chOff x="0" y="0"/>
          <a:chExt cx="0" cy="0"/>
        </a:xfrm>
      </p:grpSpPr>
      <p:sp>
        <p:nvSpPr>
          <p:cNvPr id="2" name="Título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pt-BR" noProof="0" smtClean="0"/>
              <a:t>Clique para editar o título mestre</a:t>
            </a:r>
            <a:endParaRPr lang="pt-BR" noProof="0"/>
          </a:p>
        </p:txBody>
      </p:sp>
      <p:sp>
        <p:nvSpPr>
          <p:cNvPr id="3" name="Subtítulo 2"/>
          <p:cNvSpPr>
            <a:spLocks noGrp="1"/>
          </p:cNvSpPr>
          <p:nvPr>
            <p:ph type="subTitle" idx="1"/>
          </p:nvPr>
        </p:nvSpPr>
        <p:spPr>
          <a:xfrm>
            <a:off x="1368955" y="4695527"/>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pt-BR" noProof="0" dirty="0" smtClean="0"/>
              <a:t>Clique para editar o estilo do subtítulo mestre</a:t>
            </a:r>
            <a:endParaRPr lang="pt-BR" noProof="0" dirty="0"/>
          </a:p>
        </p:txBody>
      </p:sp>
      <p:sp>
        <p:nvSpPr>
          <p:cNvPr id="7" name="Espaço Reservado para Texto 6"/>
          <p:cNvSpPr>
            <a:spLocks noGrp="1"/>
          </p:cNvSpPr>
          <p:nvPr>
            <p:ph type="body" sz="quarter" idx="10" hasCustomPrompt="1"/>
          </p:nvPr>
        </p:nvSpPr>
        <p:spPr>
          <a:xfrm>
            <a:off x="722049" y="2355850"/>
            <a:ext cx="7690114" cy="2153270"/>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88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pt-BR" noProof="0" dirty="0" smtClean="0"/>
              <a:t>clique para…</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título mestre</a:t>
            </a:r>
            <a:endParaRPr lang="pt-BR" noProof="0" dirty="0"/>
          </a:p>
        </p:txBody>
      </p:sp>
      <p:sp>
        <p:nvSpPr>
          <p:cNvPr id="6" name="Espaço Reservado para Texto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título mestre</a:t>
            </a:r>
            <a:endParaRPr lang="pt-BR" noProof="0"/>
          </a:p>
        </p:txBody>
      </p:sp>
      <p:sp>
        <p:nvSpPr>
          <p:cNvPr id="3" name="Espaço Reservado para Conteúdo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título mestre</a:t>
            </a:r>
            <a:endParaRPr lang="pt-BR" noProof="0"/>
          </a:p>
        </p:txBody>
      </p:sp>
      <p:sp>
        <p:nvSpPr>
          <p:cNvPr id="3" name="Espaço Reservado para Conteúdo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4" name="Espaço Reservado para Conteúdo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noProof="0" smtClean="0"/>
              <a:t>Clique para editar o título mestre</a:t>
            </a:r>
            <a:endParaRPr lang="pt-BR" noProof="0"/>
          </a:p>
        </p:txBody>
      </p:sp>
      <p:sp>
        <p:nvSpPr>
          <p:cNvPr id="3" name="Espaço Reservado para Texto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pt-BR" noProof="0" smtClean="0"/>
              <a:t>Clique para editar o texto mestre</a:t>
            </a:r>
          </a:p>
        </p:txBody>
      </p:sp>
      <p:sp>
        <p:nvSpPr>
          <p:cNvPr id="4" name="Espaço Reservado para Conteúdo 3"/>
          <p:cNvSpPr>
            <a:spLocks noGrp="1"/>
          </p:cNvSpPr>
          <p:nvPr>
            <p:ph sz="half" idx="2"/>
          </p:nvPr>
        </p:nvSpPr>
        <p:spPr>
          <a:xfrm>
            <a:off x="380999" y="2174875"/>
            <a:ext cx="4114800" cy="1855893"/>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5" name="Espaço Reservado para Texto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pt-BR" noProof="0" smtClean="0"/>
              <a:t>Clique para editar o texto mestre</a:t>
            </a:r>
          </a:p>
        </p:txBody>
      </p:sp>
      <p:sp>
        <p:nvSpPr>
          <p:cNvPr id="6" name="Espaço Reservado para Conteúdo 5"/>
          <p:cNvSpPr>
            <a:spLocks noGrp="1"/>
          </p:cNvSpPr>
          <p:nvPr>
            <p:ph sz="quarter" idx="4"/>
          </p:nvPr>
        </p:nvSpPr>
        <p:spPr>
          <a:xfrm>
            <a:off x="4645026" y="2174875"/>
            <a:ext cx="4117974" cy="1855893"/>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noProof="0" smtClean="0"/>
              <a:t>Clique para editar o título mestre</a:t>
            </a:r>
            <a:endParaRPr lang="pt-BR" noProof="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Imprime em ESCALA DE CINZA">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381000" y="230188"/>
            <a:ext cx="8382000" cy="1329595"/>
          </a:xfrm>
          <a:prstGeom prst="rect">
            <a:avLst/>
          </a:prstGeom>
        </p:spPr>
        <p:txBody>
          <a:bodyPr vert="horz" wrap="square" lIns="0" tIns="0" rIns="0" bIns="0" rtlCol="0" anchor="t">
            <a:spAutoFit/>
          </a:bodyPr>
          <a:lstStyle/>
          <a:p>
            <a:r>
              <a:rPr lang="pt-BR" noProof="0" dirty="0" smtClean="0"/>
              <a:t>Clique para editar o estilo do título Mestre</a:t>
            </a:r>
            <a:endParaRPr lang="pt-BR" noProof="0" dirty="0"/>
          </a:p>
        </p:txBody>
      </p:sp>
      <p:sp>
        <p:nvSpPr>
          <p:cNvPr id="3" name="Espaço Reservado para Texto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pt-BR" noProof="0" dirty="0" smtClean="0"/>
              <a:t>Clique para editar os estilos do texto Mestre</a:t>
            </a:r>
          </a:p>
          <a:p>
            <a:pPr lvl="1"/>
            <a:r>
              <a:rPr lang="pt-BR" noProof="0" dirty="0" smtClean="0"/>
              <a:t>Segundo nível</a:t>
            </a:r>
          </a:p>
          <a:p>
            <a:pPr lvl="2"/>
            <a:r>
              <a:rPr lang="pt-BR" noProof="0" dirty="0" smtClean="0"/>
              <a:t>Terceiro nível</a:t>
            </a:r>
          </a:p>
          <a:p>
            <a:pPr lvl="3"/>
            <a:r>
              <a:rPr lang="pt-BR" noProof="0" dirty="0" smtClean="0"/>
              <a:t>Quarto nível</a:t>
            </a:r>
          </a:p>
          <a:p>
            <a:pPr lvl="4"/>
            <a:r>
              <a:rPr lang="pt-BR" noProof="0" dirty="0" smtClean="0"/>
              <a:t>Quinto nível</a:t>
            </a:r>
            <a:endParaRPr lang="pt-BR" noProof="0" dirty="0"/>
          </a:p>
        </p:txBody>
      </p:sp>
      <p:pic>
        <p:nvPicPr>
          <p:cNvPr id="4" name="Imagem 3" descr="footer_graphic.png"/>
          <p:cNvPicPr>
            <a:picLocks noChangeAspect="1"/>
          </p:cNvPicPr>
          <p:nvPr/>
        </p:nvPicPr>
        <p:blipFill>
          <a:blip r:embed="rId15"/>
          <a:stretch>
            <a:fillRect/>
          </a:stretch>
        </p:blipFill>
        <p:spPr>
          <a:xfrm>
            <a:off x="0" y="5435827"/>
            <a:ext cx="9144000" cy="1420586"/>
          </a:xfrm>
          <a:prstGeom prst="rect">
            <a:avLst/>
          </a:prstGeom>
        </p:spPr>
      </p:pic>
      <p:pic>
        <p:nvPicPr>
          <p:cNvPr id="6" name="Picture 4" descr="banner_prof"/>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8100392" y="6093296"/>
            <a:ext cx="1006475" cy="804863"/>
          </a:xfrm>
          <a:prstGeom prst="rect">
            <a:avLst/>
          </a:prstGeom>
          <a:noFill/>
          <a:extLst>
            <a:ext uri="{909E8E84-426E-40DD-AFC4-6F175D3DCCD1}">
              <a14:hiddenFill xmlns:a14="http://schemas.microsoft.com/office/drawing/2010/main">
                <a:solidFill>
                  <a:srgbClr val="FFFFFF"/>
                </a:solidFill>
              </a14:hiddenFill>
            </a:ext>
          </a:extLst>
        </p:spPr>
      </p:pic>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Imagem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Espaço Reservado para Título 1"/>
          <p:cNvSpPr>
            <a:spLocks noGrp="1"/>
          </p:cNvSpPr>
          <p:nvPr>
            <p:ph type="title"/>
          </p:nvPr>
        </p:nvSpPr>
        <p:spPr>
          <a:xfrm>
            <a:off x="381000" y="230188"/>
            <a:ext cx="8382000" cy="1329595"/>
          </a:xfrm>
          <a:prstGeom prst="rect">
            <a:avLst/>
          </a:prstGeom>
        </p:spPr>
        <p:txBody>
          <a:bodyPr vert="horz" wrap="square" lIns="0" tIns="0" rIns="0" bIns="0" rtlCol="0" anchor="t">
            <a:spAutoFit/>
          </a:bodyPr>
          <a:lstStyle/>
          <a:p>
            <a:r>
              <a:rPr lang="pt-BR" noProof="0" smtClean="0"/>
              <a:t>Clique para editar o estilo do título Mestre</a:t>
            </a:r>
            <a:endParaRPr lang="pt-BR" noProof="0"/>
          </a:p>
        </p:txBody>
      </p:sp>
      <p:sp>
        <p:nvSpPr>
          <p:cNvPr id="3" name="Espaço Reservado para Texto 2"/>
          <p:cNvSpPr>
            <a:spLocks noGrp="1"/>
          </p:cNvSpPr>
          <p:nvPr>
            <p:ph type="body" idx="1"/>
          </p:nvPr>
        </p:nvSpPr>
        <p:spPr>
          <a:xfrm>
            <a:off x="722312" y="1905000"/>
            <a:ext cx="8040688" cy="2533001"/>
          </a:xfrm>
          <a:prstGeom prst="rect">
            <a:avLst/>
          </a:prstGeom>
        </p:spPr>
        <p:txBody>
          <a:bodyPr vert="horz" wrap="square" lIns="0" tIns="0" rIns="0" bIns="0" rtlCol="0">
            <a:sp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l" defTabSz="914400">
              <a:lnSpc>
                <a:spcPct val="90000"/>
              </a:lnSpc>
              <a:spcBef>
                <a:spcPts val="0"/>
              </a:spcBef>
              <a:buNone/>
            </a:pPr>
            <a:r>
              <a:rPr lang="pt-BR" dirty="0" smtClean="0">
                <a:effectLst>
                  <a:outerShdw blurRad="50800" dist="38100" dir="2700000" algn="tl">
                    <a:prstClr val="black">
                      <a:alpha val="40000"/>
                    </a:prstClr>
                  </a:outerShdw>
                </a:effectLst>
                <a:latin typeface="Calibri"/>
                <a:cs typeface="Arial"/>
              </a:rPr>
              <a:t>GERÊNCIA DE INFRAESTRUTURA DE TI</a:t>
            </a:r>
            <a:endParaRPr lang="pt-BR" sz="5400" b="0" i="0" spc="-150" dirty="0">
              <a:effectLst>
                <a:outerShdw blurRad="50800" dist="38100" dir="2700000" algn="tl">
                  <a:prstClr val="black">
                    <a:alpha val="40000"/>
                  </a:prstClr>
                </a:outerShdw>
              </a:effectLst>
              <a:latin typeface="Calibri"/>
              <a:ea typeface="+mn-ea"/>
              <a:cs typeface="Arial"/>
            </a:endParaRPr>
          </a:p>
        </p:txBody>
      </p:sp>
      <p:sp>
        <p:nvSpPr>
          <p:cNvPr id="3" name="Subtítulo 2"/>
          <p:cNvSpPr>
            <a:spLocks noGrp="1"/>
          </p:cNvSpPr>
          <p:nvPr>
            <p:ph type="subTitle" idx="1"/>
          </p:nvPr>
        </p:nvSpPr>
        <p:spPr>
          <a:xfrm>
            <a:off x="730249" y="4344988"/>
            <a:ext cx="7681913" cy="1748308"/>
          </a:xfrm>
        </p:spPr>
        <p:txBody>
          <a:bodyPr>
            <a:normAutofit/>
          </a:bodyPr>
          <a:lstStyle/>
          <a:p>
            <a:pPr marL="0" indent="0" algn="l">
              <a:lnSpc>
                <a:spcPct val="90000"/>
              </a:lnSpc>
              <a:spcBef>
                <a:spcPts val="0"/>
              </a:spcBef>
              <a:buNone/>
            </a:pPr>
            <a:r>
              <a:rPr lang="pt-BR" sz="4000" b="0" dirty="0" smtClean="0">
                <a:solidFill>
                  <a:srgbClr val="FFFFFF">
                    <a:tint val="75000"/>
                  </a:srgbClr>
                </a:solidFill>
              </a:rPr>
              <a:t>Aula: </a:t>
            </a:r>
            <a:r>
              <a:rPr lang="pt-BR" sz="4000" b="0" dirty="0" smtClean="0">
                <a:solidFill>
                  <a:srgbClr val="FFFFFF">
                    <a:tint val="75000"/>
                  </a:srgbClr>
                </a:solidFill>
              </a:rPr>
              <a:t>16</a:t>
            </a:r>
            <a:endParaRPr lang="pt-BR" sz="4000" b="0" dirty="0" smtClean="0">
              <a:solidFill>
                <a:srgbClr val="FFFFFF">
                  <a:tint val="75000"/>
                </a:srgbClr>
              </a:solidFill>
            </a:endParaRPr>
          </a:p>
          <a:p>
            <a:pPr marL="0" indent="0" algn="l">
              <a:lnSpc>
                <a:spcPct val="90000"/>
              </a:lnSpc>
              <a:spcBef>
                <a:spcPts val="0"/>
              </a:spcBef>
              <a:buNone/>
            </a:pPr>
            <a:r>
              <a:rPr lang="pt-BR" b="0" i="0" dirty="0" smtClean="0">
                <a:solidFill>
                  <a:srgbClr val="FFFFFF">
                    <a:tint val="75000"/>
                  </a:srgbClr>
                </a:solidFill>
              </a:rPr>
              <a:t>Prof.: Fabrício </a:t>
            </a:r>
            <a:r>
              <a:rPr lang="pt-BR" b="0" i="0" dirty="0" err="1" smtClean="0">
                <a:solidFill>
                  <a:srgbClr val="FFFFFF">
                    <a:tint val="75000"/>
                  </a:srgbClr>
                </a:solidFill>
              </a:rPr>
              <a:t>Varajão</a:t>
            </a:r>
            <a:endParaRPr lang="pt-BR" b="0" i="0" dirty="0" smtClean="0">
              <a:solidFill>
                <a:srgbClr val="FFFFFF">
                  <a:tint val="75000"/>
                </a:srgbClr>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Segurança da Informação</a:t>
            </a:r>
          </a:p>
        </p:txBody>
      </p:sp>
      <p:sp>
        <p:nvSpPr>
          <p:cNvPr id="3" name="Espaço Reservado para Texto 2"/>
          <p:cNvSpPr>
            <a:spLocks noGrp="1"/>
          </p:cNvSpPr>
          <p:nvPr>
            <p:ph type="body" sz="quarter" idx="10"/>
          </p:nvPr>
        </p:nvSpPr>
        <p:spPr>
          <a:xfrm>
            <a:off x="381000" y="1411552"/>
            <a:ext cx="8382000" cy="2339102"/>
          </a:xfrm>
        </p:spPr>
        <p:txBody>
          <a:bodyPr/>
          <a:lstStyle/>
          <a:p>
            <a:pPr lvl="0"/>
            <a:r>
              <a:rPr lang="pt-BR" dirty="0" smtClean="0"/>
              <a:t>Classificação da Informação:</a:t>
            </a:r>
          </a:p>
          <a:p>
            <a:pPr lvl="1"/>
            <a:r>
              <a:rPr lang="pt-BR" dirty="0" smtClean="0">
                <a:solidFill>
                  <a:srgbClr val="FFFF00"/>
                </a:solidFill>
              </a:rPr>
              <a:t>Pública</a:t>
            </a:r>
            <a:r>
              <a:rPr lang="pt-BR" dirty="0" smtClean="0"/>
              <a:t>;</a:t>
            </a:r>
            <a:endParaRPr lang="pt-BR" dirty="0">
              <a:solidFill>
                <a:srgbClr val="FFFF00"/>
              </a:solidFill>
            </a:endParaRPr>
          </a:p>
          <a:p>
            <a:pPr lvl="1"/>
            <a:r>
              <a:rPr lang="pt-BR" dirty="0" smtClean="0"/>
              <a:t>Interna;</a:t>
            </a:r>
            <a:endParaRPr lang="pt-BR" dirty="0"/>
          </a:p>
          <a:p>
            <a:pPr lvl="1"/>
            <a:r>
              <a:rPr lang="pt-BR" dirty="0" smtClean="0"/>
              <a:t>Confidencial;</a:t>
            </a:r>
            <a:endParaRPr lang="pt-BR" dirty="0"/>
          </a:p>
          <a:p>
            <a:pPr lvl="1"/>
            <a:r>
              <a:rPr lang="pt-BR" dirty="0" smtClean="0"/>
              <a:t>Secreta.</a:t>
            </a:r>
            <a:endParaRPr lang="pt-BR" dirty="0"/>
          </a:p>
        </p:txBody>
      </p:sp>
      <p:sp>
        <p:nvSpPr>
          <p:cNvPr id="4" name="Texto explicativo retangular com cantos arredondados 3"/>
          <p:cNvSpPr/>
          <p:nvPr/>
        </p:nvSpPr>
        <p:spPr bwMode="auto">
          <a:xfrm>
            <a:off x="3059832" y="1445832"/>
            <a:ext cx="5616624" cy="1944216"/>
          </a:xfrm>
          <a:prstGeom prst="wedgeRoundRectCallout">
            <a:avLst>
              <a:gd name="adj1" fmla="val -61261"/>
              <a:gd name="adj2" fmla="val -14728"/>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lvl="0" algn="ctr"/>
            <a:r>
              <a:rPr lang="pt-BR" sz="2400" dirty="0" smtClean="0"/>
              <a:t>Informação que </a:t>
            </a:r>
            <a:r>
              <a:rPr lang="pt-BR" sz="2400" dirty="0"/>
              <a:t>pode vir a público sem maiores consequências danosas ao funcionamento normal da empresa, e cuja integridade não é </a:t>
            </a:r>
            <a:r>
              <a:rPr lang="pt-BR" sz="2400" dirty="0" smtClean="0"/>
              <a:t>vital.</a:t>
            </a:r>
            <a:endParaRPr lang="pt-BR" sz="2400" dirty="0"/>
          </a:p>
        </p:txBody>
      </p:sp>
    </p:spTree>
    <p:extLst>
      <p:ext uri="{BB962C8B-B14F-4D97-AF65-F5344CB8AC3E}">
        <p14:creationId xmlns:p14="http://schemas.microsoft.com/office/powerpoint/2010/main" val="161231871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Segurança da Informação</a:t>
            </a:r>
          </a:p>
        </p:txBody>
      </p:sp>
      <p:sp>
        <p:nvSpPr>
          <p:cNvPr id="3" name="Espaço Reservado para Texto 2"/>
          <p:cNvSpPr>
            <a:spLocks noGrp="1"/>
          </p:cNvSpPr>
          <p:nvPr>
            <p:ph type="body" sz="quarter" idx="10"/>
          </p:nvPr>
        </p:nvSpPr>
        <p:spPr>
          <a:xfrm>
            <a:off x="381000" y="1411552"/>
            <a:ext cx="8382000" cy="2339102"/>
          </a:xfrm>
        </p:spPr>
        <p:txBody>
          <a:bodyPr/>
          <a:lstStyle/>
          <a:p>
            <a:pPr lvl="0"/>
            <a:r>
              <a:rPr lang="pt-BR" dirty="0" smtClean="0"/>
              <a:t>Classificação da Informação:</a:t>
            </a:r>
          </a:p>
          <a:p>
            <a:pPr lvl="1"/>
            <a:r>
              <a:rPr lang="pt-BR" dirty="0" smtClean="0"/>
              <a:t>Pública;</a:t>
            </a:r>
            <a:endParaRPr lang="pt-BR" dirty="0">
              <a:solidFill>
                <a:srgbClr val="FFFF00"/>
              </a:solidFill>
            </a:endParaRPr>
          </a:p>
          <a:p>
            <a:pPr lvl="1"/>
            <a:r>
              <a:rPr lang="pt-BR" dirty="0" smtClean="0">
                <a:solidFill>
                  <a:srgbClr val="FFFF00"/>
                </a:solidFill>
              </a:rPr>
              <a:t>Interna</a:t>
            </a:r>
            <a:r>
              <a:rPr lang="pt-BR" dirty="0" smtClean="0"/>
              <a:t>;</a:t>
            </a:r>
            <a:endParaRPr lang="pt-BR" dirty="0"/>
          </a:p>
          <a:p>
            <a:pPr lvl="1"/>
            <a:r>
              <a:rPr lang="pt-BR" dirty="0" smtClean="0"/>
              <a:t>Confidencial;</a:t>
            </a:r>
            <a:endParaRPr lang="pt-BR" dirty="0"/>
          </a:p>
          <a:p>
            <a:pPr lvl="1"/>
            <a:r>
              <a:rPr lang="pt-BR" dirty="0" smtClean="0"/>
              <a:t>Secreta.</a:t>
            </a:r>
            <a:endParaRPr lang="pt-BR" dirty="0"/>
          </a:p>
        </p:txBody>
      </p:sp>
      <p:sp>
        <p:nvSpPr>
          <p:cNvPr id="4" name="Texto explicativo retangular com cantos arredondados 3"/>
          <p:cNvSpPr/>
          <p:nvPr/>
        </p:nvSpPr>
        <p:spPr bwMode="auto">
          <a:xfrm>
            <a:off x="3059832" y="1916832"/>
            <a:ext cx="5616624" cy="1944216"/>
          </a:xfrm>
          <a:prstGeom prst="wedgeRoundRectCallout">
            <a:avLst>
              <a:gd name="adj1" fmla="val -61261"/>
              <a:gd name="adj2" fmla="val -14728"/>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lvl="0" algn="ctr"/>
            <a:r>
              <a:rPr lang="pt-BR" sz="2400" dirty="0" smtClean="0"/>
              <a:t>O acesso </a:t>
            </a:r>
            <a:r>
              <a:rPr lang="pt-BR" sz="2400" dirty="0"/>
              <a:t>a esse tipo de informação deve ser evitado, embora as consequências do uso não autorizado não sejam por demais sérias. Sua integridade é importante, mesmo que não seja </a:t>
            </a:r>
            <a:r>
              <a:rPr lang="pt-BR" sz="2400" dirty="0" smtClean="0"/>
              <a:t>vital.</a:t>
            </a:r>
            <a:endParaRPr lang="pt-BR" sz="2400" dirty="0"/>
          </a:p>
        </p:txBody>
      </p:sp>
    </p:spTree>
    <p:extLst>
      <p:ext uri="{BB962C8B-B14F-4D97-AF65-F5344CB8AC3E}">
        <p14:creationId xmlns:p14="http://schemas.microsoft.com/office/powerpoint/2010/main" val="1653714218"/>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Segurança da Informação</a:t>
            </a:r>
          </a:p>
        </p:txBody>
      </p:sp>
      <p:sp>
        <p:nvSpPr>
          <p:cNvPr id="3" name="Espaço Reservado para Texto 2"/>
          <p:cNvSpPr>
            <a:spLocks noGrp="1"/>
          </p:cNvSpPr>
          <p:nvPr>
            <p:ph type="body" sz="quarter" idx="10"/>
          </p:nvPr>
        </p:nvSpPr>
        <p:spPr>
          <a:xfrm>
            <a:off x="381000" y="1411552"/>
            <a:ext cx="8382000" cy="2339102"/>
          </a:xfrm>
        </p:spPr>
        <p:txBody>
          <a:bodyPr/>
          <a:lstStyle/>
          <a:p>
            <a:pPr lvl="0"/>
            <a:r>
              <a:rPr lang="pt-BR" dirty="0" smtClean="0"/>
              <a:t>Classificação da Informação</a:t>
            </a:r>
          </a:p>
          <a:p>
            <a:pPr lvl="1"/>
            <a:r>
              <a:rPr lang="pt-BR" dirty="0" smtClean="0"/>
              <a:t>Pública;</a:t>
            </a:r>
            <a:endParaRPr lang="pt-BR" dirty="0">
              <a:solidFill>
                <a:srgbClr val="FFFF00"/>
              </a:solidFill>
            </a:endParaRPr>
          </a:p>
          <a:p>
            <a:pPr lvl="1"/>
            <a:r>
              <a:rPr lang="pt-BR" dirty="0" smtClean="0"/>
              <a:t>Interna;</a:t>
            </a:r>
            <a:endParaRPr lang="pt-BR" dirty="0"/>
          </a:p>
          <a:p>
            <a:pPr lvl="1"/>
            <a:r>
              <a:rPr lang="pt-BR" dirty="0" smtClean="0">
                <a:solidFill>
                  <a:srgbClr val="FFFF00"/>
                </a:solidFill>
              </a:rPr>
              <a:t>Confidencial</a:t>
            </a:r>
            <a:r>
              <a:rPr lang="pt-BR" dirty="0" smtClean="0"/>
              <a:t>;</a:t>
            </a:r>
            <a:endParaRPr lang="pt-BR" dirty="0"/>
          </a:p>
          <a:p>
            <a:pPr lvl="1"/>
            <a:r>
              <a:rPr lang="pt-BR" dirty="0" smtClean="0"/>
              <a:t>Secreta.</a:t>
            </a:r>
            <a:endParaRPr lang="pt-BR" dirty="0"/>
          </a:p>
        </p:txBody>
      </p:sp>
      <p:sp>
        <p:nvSpPr>
          <p:cNvPr id="4" name="Texto explicativo retangular com cantos arredondados 3"/>
          <p:cNvSpPr/>
          <p:nvPr/>
        </p:nvSpPr>
        <p:spPr bwMode="auto">
          <a:xfrm>
            <a:off x="3146376" y="3295112"/>
            <a:ext cx="5616624" cy="2654167"/>
          </a:xfrm>
          <a:prstGeom prst="wedgeRoundRectCallout">
            <a:avLst>
              <a:gd name="adj1" fmla="val -60521"/>
              <a:gd name="adj2" fmla="val -47330"/>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lvl="0" algn="ctr"/>
            <a:r>
              <a:rPr lang="pt-BR" sz="2400" dirty="0" smtClean="0"/>
              <a:t>Informação restrita </a:t>
            </a:r>
            <a:r>
              <a:rPr lang="pt-BR" sz="2400" dirty="0"/>
              <a:t>aos limites da empresa, cuja divulgação ou perda pode levar a desequilíbrio operacional, e eventualmente, perdas financeiras, ou de confiabilidade perante o cliente externo, além de permitir vantagem expressiva ao </a:t>
            </a:r>
            <a:r>
              <a:rPr lang="pt-BR" sz="2400" dirty="0" smtClean="0"/>
              <a:t>concorrente.</a:t>
            </a:r>
            <a:endParaRPr lang="pt-BR" sz="2400" dirty="0"/>
          </a:p>
        </p:txBody>
      </p:sp>
    </p:spTree>
    <p:extLst>
      <p:ext uri="{BB962C8B-B14F-4D97-AF65-F5344CB8AC3E}">
        <p14:creationId xmlns:p14="http://schemas.microsoft.com/office/powerpoint/2010/main" val="3195340050"/>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Segurança da Informação</a:t>
            </a:r>
          </a:p>
        </p:txBody>
      </p:sp>
      <p:sp>
        <p:nvSpPr>
          <p:cNvPr id="3" name="Espaço Reservado para Texto 2"/>
          <p:cNvSpPr>
            <a:spLocks noGrp="1"/>
          </p:cNvSpPr>
          <p:nvPr>
            <p:ph type="body" sz="quarter" idx="10"/>
          </p:nvPr>
        </p:nvSpPr>
        <p:spPr>
          <a:xfrm>
            <a:off x="381000" y="1411552"/>
            <a:ext cx="8382000" cy="2339102"/>
          </a:xfrm>
        </p:spPr>
        <p:txBody>
          <a:bodyPr/>
          <a:lstStyle/>
          <a:p>
            <a:pPr lvl="0"/>
            <a:r>
              <a:rPr lang="pt-BR" dirty="0" smtClean="0"/>
              <a:t>Classificação da Informação:</a:t>
            </a:r>
          </a:p>
          <a:p>
            <a:pPr lvl="1"/>
            <a:r>
              <a:rPr lang="pt-BR" dirty="0" smtClean="0"/>
              <a:t>Pública;</a:t>
            </a:r>
            <a:endParaRPr lang="pt-BR" dirty="0">
              <a:solidFill>
                <a:srgbClr val="FFFF00"/>
              </a:solidFill>
            </a:endParaRPr>
          </a:p>
          <a:p>
            <a:pPr lvl="1"/>
            <a:r>
              <a:rPr lang="pt-BR" dirty="0" smtClean="0"/>
              <a:t>Interna;</a:t>
            </a:r>
            <a:endParaRPr lang="pt-BR" dirty="0"/>
          </a:p>
          <a:p>
            <a:pPr lvl="1"/>
            <a:r>
              <a:rPr lang="pt-BR" dirty="0" smtClean="0"/>
              <a:t>Confidencial;</a:t>
            </a:r>
            <a:endParaRPr lang="pt-BR" dirty="0"/>
          </a:p>
          <a:p>
            <a:pPr lvl="1"/>
            <a:r>
              <a:rPr lang="pt-BR" dirty="0" smtClean="0">
                <a:solidFill>
                  <a:srgbClr val="FFFF00"/>
                </a:solidFill>
              </a:rPr>
              <a:t>Secreta</a:t>
            </a:r>
            <a:r>
              <a:rPr lang="pt-BR" dirty="0" smtClean="0"/>
              <a:t>.</a:t>
            </a:r>
            <a:endParaRPr lang="pt-BR" dirty="0"/>
          </a:p>
        </p:txBody>
      </p:sp>
      <p:sp>
        <p:nvSpPr>
          <p:cNvPr id="4" name="Texto explicativo retangular com cantos arredondados 3"/>
          <p:cNvSpPr/>
          <p:nvPr/>
        </p:nvSpPr>
        <p:spPr bwMode="auto">
          <a:xfrm>
            <a:off x="3120108" y="2852936"/>
            <a:ext cx="5616624" cy="2592288"/>
          </a:xfrm>
          <a:prstGeom prst="wedgeRoundRectCallout">
            <a:avLst>
              <a:gd name="adj1" fmla="val -59966"/>
              <a:gd name="adj2" fmla="val -21943"/>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lvl="0" algn="ctr"/>
            <a:r>
              <a:rPr lang="pt-BR" sz="2400" dirty="0" smtClean="0"/>
              <a:t>Informação crítica </a:t>
            </a:r>
            <a:r>
              <a:rPr lang="pt-BR" sz="2400" dirty="0"/>
              <a:t>para as atividades da empresa, cuja integridade deve ser preservada a qualquer custo e cujo acesso deve ser restrito a um número bastante reduzido de pessoas. A manipulação desse tipo de informação é vital para a </a:t>
            </a:r>
            <a:r>
              <a:rPr lang="pt-BR" sz="2400" dirty="0" smtClean="0"/>
              <a:t>companhia.</a:t>
            </a:r>
            <a:endParaRPr lang="pt-BR" sz="2400" dirty="0"/>
          </a:p>
        </p:txBody>
      </p:sp>
    </p:spTree>
    <p:extLst>
      <p:ext uri="{BB962C8B-B14F-4D97-AF65-F5344CB8AC3E}">
        <p14:creationId xmlns:p14="http://schemas.microsoft.com/office/powerpoint/2010/main" val="2803509489"/>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Segurança da Informação</a:t>
            </a:r>
          </a:p>
        </p:txBody>
      </p:sp>
      <p:sp>
        <p:nvSpPr>
          <p:cNvPr id="3" name="Espaço Reservado para Texto 2"/>
          <p:cNvSpPr>
            <a:spLocks noGrp="1"/>
          </p:cNvSpPr>
          <p:nvPr>
            <p:ph type="body" sz="quarter" idx="10"/>
          </p:nvPr>
        </p:nvSpPr>
        <p:spPr>
          <a:xfrm>
            <a:off x="381000" y="1411552"/>
            <a:ext cx="8382000" cy="1865126"/>
          </a:xfrm>
        </p:spPr>
        <p:txBody>
          <a:bodyPr/>
          <a:lstStyle/>
          <a:p>
            <a:pPr lvl="0"/>
            <a:r>
              <a:rPr lang="pt-BR" dirty="0" smtClean="0"/>
              <a:t>Classificação de Ameaças:</a:t>
            </a:r>
          </a:p>
          <a:p>
            <a:pPr lvl="1"/>
            <a:r>
              <a:rPr lang="pt-BR" dirty="0" smtClean="0"/>
              <a:t>Naturais;</a:t>
            </a:r>
          </a:p>
          <a:p>
            <a:pPr lvl="1"/>
            <a:r>
              <a:rPr lang="pt-BR" dirty="0" smtClean="0"/>
              <a:t>Involuntárias;</a:t>
            </a:r>
          </a:p>
          <a:p>
            <a:pPr lvl="1"/>
            <a:r>
              <a:rPr lang="pt-BR" dirty="0" smtClean="0"/>
              <a:t>Voluntárias.</a:t>
            </a:r>
            <a:endParaRPr lang="pt-BR" dirty="0"/>
          </a:p>
        </p:txBody>
      </p:sp>
    </p:spTree>
    <p:extLst>
      <p:ext uri="{BB962C8B-B14F-4D97-AF65-F5344CB8AC3E}">
        <p14:creationId xmlns:p14="http://schemas.microsoft.com/office/powerpoint/2010/main" val="3709258362"/>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Segurança da Informação</a:t>
            </a:r>
          </a:p>
        </p:txBody>
      </p:sp>
      <p:sp>
        <p:nvSpPr>
          <p:cNvPr id="3" name="Espaço Reservado para Texto 2"/>
          <p:cNvSpPr>
            <a:spLocks noGrp="1"/>
          </p:cNvSpPr>
          <p:nvPr>
            <p:ph type="body" sz="quarter" idx="10"/>
          </p:nvPr>
        </p:nvSpPr>
        <p:spPr>
          <a:xfrm>
            <a:off x="381000" y="1411552"/>
            <a:ext cx="8382000" cy="1865126"/>
          </a:xfrm>
        </p:spPr>
        <p:txBody>
          <a:bodyPr/>
          <a:lstStyle/>
          <a:p>
            <a:pPr lvl="0"/>
            <a:r>
              <a:rPr lang="pt-BR" dirty="0" smtClean="0"/>
              <a:t>Classificação de Ameaças:</a:t>
            </a:r>
          </a:p>
          <a:p>
            <a:pPr lvl="1"/>
            <a:r>
              <a:rPr lang="pt-BR" dirty="0" smtClean="0">
                <a:solidFill>
                  <a:srgbClr val="FFFF00"/>
                </a:solidFill>
              </a:rPr>
              <a:t>Naturais</a:t>
            </a:r>
            <a:r>
              <a:rPr lang="pt-BR" dirty="0" smtClean="0"/>
              <a:t>;</a:t>
            </a:r>
          </a:p>
          <a:p>
            <a:pPr lvl="1"/>
            <a:r>
              <a:rPr lang="pt-BR" dirty="0" smtClean="0"/>
              <a:t>Involuntárias;</a:t>
            </a:r>
          </a:p>
          <a:p>
            <a:pPr lvl="1"/>
            <a:r>
              <a:rPr lang="pt-BR" dirty="0" smtClean="0"/>
              <a:t>Voluntárias.</a:t>
            </a:r>
            <a:endParaRPr lang="pt-BR" dirty="0"/>
          </a:p>
        </p:txBody>
      </p:sp>
      <p:sp>
        <p:nvSpPr>
          <p:cNvPr id="4" name="Texto explicativo retangular com cantos arredondados 3"/>
          <p:cNvSpPr/>
          <p:nvPr/>
        </p:nvSpPr>
        <p:spPr bwMode="auto">
          <a:xfrm>
            <a:off x="3779912" y="1916832"/>
            <a:ext cx="4861048" cy="1726968"/>
          </a:xfrm>
          <a:prstGeom prst="wedgeRoundRectCallout">
            <a:avLst>
              <a:gd name="adj1" fmla="val -65310"/>
              <a:gd name="adj2" fmla="val -35180"/>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lvl="0" algn="ctr"/>
            <a:r>
              <a:rPr lang="pt-PT" sz="2400" dirty="0"/>
              <a:t>Ameaças decorrentes de fenômenos da natureza, como incêndios naturais, enchentes, terremotos, tempestades, </a:t>
            </a:r>
            <a:r>
              <a:rPr lang="pt-PT" sz="2400" dirty="0" smtClean="0"/>
              <a:t>poluição etc.</a:t>
            </a:r>
            <a:endParaRPr lang="pt-BR" sz="2400" dirty="0"/>
          </a:p>
        </p:txBody>
      </p:sp>
    </p:spTree>
    <p:extLst>
      <p:ext uri="{BB962C8B-B14F-4D97-AF65-F5344CB8AC3E}">
        <p14:creationId xmlns:p14="http://schemas.microsoft.com/office/powerpoint/2010/main" val="2588646273"/>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Segurança da Informação</a:t>
            </a:r>
          </a:p>
        </p:txBody>
      </p:sp>
      <p:sp>
        <p:nvSpPr>
          <p:cNvPr id="3" name="Espaço Reservado para Texto 2"/>
          <p:cNvSpPr>
            <a:spLocks noGrp="1"/>
          </p:cNvSpPr>
          <p:nvPr>
            <p:ph type="body" sz="quarter" idx="10"/>
          </p:nvPr>
        </p:nvSpPr>
        <p:spPr>
          <a:xfrm>
            <a:off x="381000" y="1411552"/>
            <a:ext cx="8382000" cy="1865126"/>
          </a:xfrm>
        </p:spPr>
        <p:txBody>
          <a:bodyPr/>
          <a:lstStyle/>
          <a:p>
            <a:pPr lvl="0"/>
            <a:r>
              <a:rPr lang="pt-BR" dirty="0" smtClean="0"/>
              <a:t>Classificação de Ameaças:</a:t>
            </a:r>
          </a:p>
          <a:p>
            <a:pPr lvl="1"/>
            <a:r>
              <a:rPr lang="pt-BR" dirty="0" smtClean="0"/>
              <a:t>Naturais;</a:t>
            </a:r>
          </a:p>
          <a:p>
            <a:pPr lvl="1"/>
            <a:r>
              <a:rPr lang="pt-BR" dirty="0" smtClean="0">
                <a:solidFill>
                  <a:srgbClr val="FFFF00"/>
                </a:solidFill>
              </a:rPr>
              <a:t>Involuntárias</a:t>
            </a:r>
            <a:r>
              <a:rPr lang="pt-BR" dirty="0" smtClean="0"/>
              <a:t>;</a:t>
            </a:r>
          </a:p>
          <a:p>
            <a:pPr lvl="1"/>
            <a:r>
              <a:rPr lang="pt-BR" dirty="0" smtClean="0"/>
              <a:t>Voluntárias.</a:t>
            </a:r>
            <a:endParaRPr lang="pt-BR" dirty="0"/>
          </a:p>
        </p:txBody>
      </p:sp>
      <p:sp>
        <p:nvSpPr>
          <p:cNvPr id="5" name="Texto explicativo retangular com cantos arredondados 4"/>
          <p:cNvSpPr/>
          <p:nvPr/>
        </p:nvSpPr>
        <p:spPr bwMode="auto">
          <a:xfrm>
            <a:off x="3851920" y="2204864"/>
            <a:ext cx="5112568" cy="1726968"/>
          </a:xfrm>
          <a:prstGeom prst="wedgeRoundRectCallout">
            <a:avLst>
              <a:gd name="adj1" fmla="val -59009"/>
              <a:gd name="adj2" fmla="val -24350"/>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lvl="0" algn="ctr"/>
            <a:r>
              <a:rPr lang="pt-PT" sz="2400" dirty="0"/>
              <a:t>Ameaças inconscientes, quase sempre causadas pelo desconhecimento. Podem ser causados por acidentes, erros, falta de </a:t>
            </a:r>
            <a:r>
              <a:rPr lang="pt-PT" sz="2400" dirty="0" smtClean="0"/>
              <a:t>energia etc.</a:t>
            </a:r>
            <a:endParaRPr lang="pt-BR" sz="2400" dirty="0"/>
          </a:p>
        </p:txBody>
      </p:sp>
    </p:spTree>
    <p:extLst>
      <p:ext uri="{BB962C8B-B14F-4D97-AF65-F5344CB8AC3E}">
        <p14:creationId xmlns:p14="http://schemas.microsoft.com/office/powerpoint/2010/main" val="1623031587"/>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Segurança da Informação</a:t>
            </a:r>
          </a:p>
        </p:txBody>
      </p:sp>
      <p:sp>
        <p:nvSpPr>
          <p:cNvPr id="3" name="Espaço Reservado para Texto 2"/>
          <p:cNvSpPr>
            <a:spLocks noGrp="1"/>
          </p:cNvSpPr>
          <p:nvPr>
            <p:ph type="body" sz="quarter" idx="10"/>
          </p:nvPr>
        </p:nvSpPr>
        <p:spPr>
          <a:xfrm>
            <a:off x="381000" y="1411552"/>
            <a:ext cx="8382000" cy="1865126"/>
          </a:xfrm>
        </p:spPr>
        <p:txBody>
          <a:bodyPr/>
          <a:lstStyle/>
          <a:p>
            <a:pPr lvl="0"/>
            <a:r>
              <a:rPr lang="pt-BR" dirty="0" smtClean="0"/>
              <a:t>Classificação de Ameaças:</a:t>
            </a:r>
          </a:p>
          <a:p>
            <a:pPr lvl="1"/>
            <a:r>
              <a:rPr lang="pt-BR" dirty="0" smtClean="0"/>
              <a:t>Naturais;</a:t>
            </a:r>
          </a:p>
          <a:p>
            <a:pPr lvl="1"/>
            <a:r>
              <a:rPr lang="pt-BR" dirty="0" smtClean="0"/>
              <a:t>Involuntárias;</a:t>
            </a:r>
          </a:p>
          <a:p>
            <a:pPr lvl="1"/>
            <a:r>
              <a:rPr lang="pt-BR" dirty="0" smtClean="0">
                <a:solidFill>
                  <a:srgbClr val="FFFF00"/>
                </a:solidFill>
              </a:rPr>
              <a:t>Voluntárias</a:t>
            </a:r>
            <a:r>
              <a:rPr lang="pt-BR" dirty="0" smtClean="0"/>
              <a:t>.</a:t>
            </a:r>
            <a:endParaRPr lang="pt-BR" dirty="0"/>
          </a:p>
        </p:txBody>
      </p:sp>
      <p:sp>
        <p:nvSpPr>
          <p:cNvPr id="5" name="Texto explicativo retangular com cantos arredondados 4"/>
          <p:cNvSpPr/>
          <p:nvPr/>
        </p:nvSpPr>
        <p:spPr bwMode="auto">
          <a:xfrm>
            <a:off x="3901952" y="2564904"/>
            <a:ext cx="4861048" cy="1872208"/>
          </a:xfrm>
          <a:prstGeom prst="wedgeRoundRectCallout">
            <a:avLst>
              <a:gd name="adj1" fmla="val -64669"/>
              <a:gd name="adj2" fmla="val -24350"/>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lvl="0" algn="ctr"/>
            <a:r>
              <a:rPr lang="pt-PT" sz="2400" dirty="0"/>
              <a:t>Ameaças propositais causadas por agentes humanos como hackers, invasores, espiões, ladrões, criadores e disseminadores de vírus de computador, incendiários.</a:t>
            </a:r>
            <a:endParaRPr lang="pt-BR" sz="2400" dirty="0"/>
          </a:p>
        </p:txBody>
      </p:sp>
    </p:spTree>
    <p:extLst>
      <p:ext uri="{BB962C8B-B14F-4D97-AF65-F5344CB8AC3E}">
        <p14:creationId xmlns:p14="http://schemas.microsoft.com/office/powerpoint/2010/main" val="1277745866"/>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Segurança da Informação</a:t>
            </a:r>
          </a:p>
        </p:txBody>
      </p:sp>
      <p:sp>
        <p:nvSpPr>
          <p:cNvPr id="3" name="Espaço Reservado para Texto 2"/>
          <p:cNvSpPr>
            <a:spLocks noGrp="1"/>
          </p:cNvSpPr>
          <p:nvPr>
            <p:ph type="body" sz="quarter" idx="10"/>
          </p:nvPr>
        </p:nvSpPr>
        <p:spPr>
          <a:xfrm>
            <a:off x="381000" y="1411552"/>
            <a:ext cx="8382000" cy="4899803"/>
          </a:xfrm>
        </p:spPr>
        <p:txBody>
          <a:bodyPr/>
          <a:lstStyle/>
          <a:p>
            <a:r>
              <a:rPr lang="pt-PT" dirty="0" smtClean="0"/>
              <a:t>Outras ameaças </a:t>
            </a:r>
            <a:r>
              <a:rPr lang="pt-PT" dirty="0"/>
              <a:t>aos sistemas de informação:</a:t>
            </a:r>
            <a:endParaRPr lang="pt-BR" dirty="0"/>
          </a:p>
          <a:p>
            <a:pPr lvl="1"/>
            <a:r>
              <a:rPr lang="pt-PT" sz="2000" dirty="0"/>
              <a:t>Falha de hardware ou </a:t>
            </a:r>
            <a:r>
              <a:rPr lang="pt-PT" sz="2000" dirty="0" smtClean="0"/>
              <a:t>software;</a:t>
            </a:r>
            <a:endParaRPr lang="pt-BR" sz="2000" dirty="0"/>
          </a:p>
          <a:p>
            <a:pPr lvl="1"/>
            <a:r>
              <a:rPr lang="pt-PT" sz="2000" dirty="0"/>
              <a:t>Ações </a:t>
            </a:r>
            <a:r>
              <a:rPr lang="pt-PT" sz="2000" dirty="0" smtClean="0"/>
              <a:t>pessoais;</a:t>
            </a:r>
            <a:endParaRPr lang="pt-BR" sz="2000" dirty="0"/>
          </a:p>
          <a:p>
            <a:pPr lvl="1"/>
            <a:r>
              <a:rPr lang="pt-PT" sz="2000" dirty="0"/>
              <a:t>Invasão pelo terminal de </a:t>
            </a:r>
            <a:r>
              <a:rPr lang="pt-PT" sz="2000" dirty="0" smtClean="0"/>
              <a:t>acesso;</a:t>
            </a:r>
            <a:endParaRPr lang="pt-BR" sz="2000" dirty="0"/>
          </a:p>
          <a:p>
            <a:pPr lvl="1"/>
            <a:r>
              <a:rPr lang="pt-PT" sz="2000" dirty="0"/>
              <a:t>Roubo de dados, serviços, </a:t>
            </a:r>
            <a:r>
              <a:rPr lang="pt-PT" sz="2000" dirty="0" smtClean="0"/>
              <a:t>equipamentos;</a:t>
            </a:r>
            <a:endParaRPr lang="pt-BR" sz="2000" dirty="0"/>
          </a:p>
          <a:p>
            <a:pPr lvl="1"/>
            <a:r>
              <a:rPr lang="pt-PT" sz="2000" dirty="0" smtClean="0"/>
              <a:t>Incêndio;</a:t>
            </a:r>
            <a:endParaRPr lang="pt-BR" sz="2000" dirty="0"/>
          </a:p>
          <a:p>
            <a:pPr lvl="1"/>
            <a:r>
              <a:rPr lang="pt-PT" sz="2000" dirty="0"/>
              <a:t>Problemas </a:t>
            </a:r>
            <a:r>
              <a:rPr lang="pt-PT" sz="2000" dirty="0" smtClean="0"/>
              <a:t>elétricos;</a:t>
            </a:r>
            <a:endParaRPr lang="pt-BR" sz="2000" dirty="0"/>
          </a:p>
          <a:p>
            <a:pPr lvl="1"/>
            <a:r>
              <a:rPr lang="pt-PT" sz="2000" dirty="0"/>
              <a:t>Erros de </a:t>
            </a:r>
            <a:r>
              <a:rPr lang="pt-PT" sz="2000" dirty="0" smtClean="0"/>
              <a:t>usuários;</a:t>
            </a:r>
            <a:endParaRPr lang="pt-BR" sz="2000" dirty="0"/>
          </a:p>
          <a:p>
            <a:pPr lvl="1"/>
            <a:r>
              <a:rPr lang="pt-PT" sz="2000" dirty="0"/>
              <a:t>Mudanças no </a:t>
            </a:r>
            <a:r>
              <a:rPr lang="pt-PT" sz="2000" dirty="0" smtClean="0"/>
              <a:t>programa;</a:t>
            </a:r>
            <a:endParaRPr lang="pt-BR" sz="2000" dirty="0"/>
          </a:p>
          <a:p>
            <a:pPr lvl="1"/>
            <a:r>
              <a:rPr lang="pt-PT" sz="2000" dirty="0"/>
              <a:t>Problemas de </a:t>
            </a:r>
            <a:r>
              <a:rPr lang="pt-PT" sz="2000" dirty="0" smtClean="0"/>
              <a:t>telecomunicação.</a:t>
            </a:r>
            <a:endParaRPr lang="pt-BR" sz="2000" dirty="0"/>
          </a:p>
          <a:p>
            <a:pPr marL="517525" lvl="1" indent="0">
              <a:buNone/>
            </a:pPr>
            <a:endParaRPr lang="pt-BR" sz="2000" dirty="0"/>
          </a:p>
          <a:p>
            <a:r>
              <a:rPr lang="pt-PT" sz="2400" dirty="0">
                <a:solidFill>
                  <a:srgbClr val="FFFF00"/>
                </a:solidFill>
              </a:rPr>
              <a:t>Elas podem se originar de fatores técnicos, organizacionais e ambientais, agravados por más decisões </a:t>
            </a:r>
            <a:r>
              <a:rPr lang="pt-PT" sz="2400" dirty="0" smtClean="0">
                <a:solidFill>
                  <a:srgbClr val="FFFF00"/>
                </a:solidFill>
              </a:rPr>
              <a:t>               administrativas</a:t>
            </a:r>
            <a:r>
              <a:rPr lang="pt-PT" sz="2400" dirty="0">
                <a:solidFill>
                  <a:srgbClr val="FFFF00"/>
                </a:solidFill>
              </a:rPr>
              <a:t>.</a:t>
            </a:r>
            <a:endParaRPr lang="pt-BR" sz="2400" dirty="0">
              <a:solidFill>
                <a:srgbClr val="FFFF00"/>
              </a:solidFill>
            </a:endParaRPr>
          </a:p>
        </p:txBody>
      </p:sp>
    </p:spTree>
    <p:extLst>
      <p:ext uri="{BB962C8B-B14F-4D97-AF65-F5344CB8AC3E}">
        <p14:creationId xmlns:p14="http://schemas.microsoft.com/office/powerpoint/2010/main" val="223739117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animEffect transition="in" filter="fade">
                                      <p:cBhvr>
                                        <p:cTn id="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Segurança da Informação</a:t>
            </a:r>
          </a:p>
        </p:txBody>
      </p:sp>
      <p:sp>
        <p:nvSpPr>
          <p:cNvPr id="3" name="Espaço Reservado para Texto 2"/>
          <p:cNvSpPr>
            <a:spLocks noGrp="1"/>
          </p:cNvSpPr>
          <p:nvPr>
            <p:ph type="body" sz="quarter" idx="10"/>
          </p:nvPr>
        </p:nvSpPr>
        <p:spPr>
          <a:xfrm>
            <a:off x="381000" y="1411552"/>
            <a:ext cx="8382000" cy="4819781"/>
          </a:xfrm>
        </p:spPr>
        <p:txBody>
          <a:bodyPr/>
          <a:lstStyle/>
          <a:p>
            <a:r>
              <a:rPr lang="pt-PT" dirty="0" smtClean="0"/>
              <a:t>Ataques</a:t>
            </a:r>
            <a:r>
              <a:rPr lang="pt-BR" dirty="0" smtClean="0"/>
              <a:t>:</a:t>
            </a:r>
          </a:p>
          <a:p>
            <a:pPr lvl="1"/>
            <a:r>
              <a:rPr lang="pt-PT" dirty="0" smtClean="0"/>
              <a:t>Pode </a:t>
            </a:r>
            <a:r>
              <a:rPr lang="pt-PT" dirty="0"/>
              <a:t>ser definido como um assalto ao sistema de segurança que deriva de uma ameaça inteligente, isto é, um ato inteligente que seja uma tentativa deliberada </a:t>
            </a:r>
            <a:r>
              <a:rPr lang="pt-PT" dirty="0" smtClean="0"/>
              <a:t>para </a:t>
            </a:r>
            <a:r>
              <a:rPr lang="pt-PT" dirty="0"/>
              <a:t>invadir serviços de segurança e violar as políticas do </a:t>
            </a:r>
            <a:r>
              <a:rPr lang="pt-PT" dirty="0" smtClean="0"/>
              <a:t>sistema.</a:t>
            </a:r>
          </a:p>
          <a:p>
            <a:r>
              <a:rPr lang="pt-PT" dirty="0" smtClean="0"/>
              <a:t>Pode ser:</a:t>
            </a:r>
          </a:p>
          <a:p>
            <a:pPr lvl="1"/>
            <a:r>
              <a:rPr lang="pt-PT" b="1" dirty="0" smtClean="0"/>
              <a:t>Ativo</a:t>
            </a:r>
            <a:r>
              <a:rPr lang="pt-PT" dirty="0" smtClean="0"/>
              <a:t>: tendo </a:t>
            </a:r>
            <a:r>
              <a:rPr lang="pt-PT" dirty="0"/>
              <a:t>por resultado a alteração dos </a:t>
            </a:r>
            <a:r>
              <a:rPr lang="pt-PT" dirty="0" smtClean="0"/>
              <a:t>dados;</a:t>
            </a:r>
          </a:p>
          <a:p>
            <a:pPr lvl="1"/>
            <a:r>
              <a:rPr lang="pt-PT" b="1" dirty="0" smtClean="0"/>
              <a:t>Passivo</a:t>
            </a:r>
            <a:r>
              <a:rPr lang="pt-PT" dirty="0" smtClean="0"/>
              <a:t>: </a:t>
            </a:r>
            <a:r>
              <a:rPr lang="pt-PT" dirty="0"/>
              <a:t>tendo por resultado a liberação dos </a:t>
            </a:r>
            <a:r>
              <a:rPr lang="pt-PT" dirty="0" smtClean="0"/>
              <a:t>dados;</a:t>
            </a:r>
          </a:p>
          <a:p>
            <a:pPr lvl="1"/>
            <a:r>
              <a:rPr lang="pt-PT" b="1" dirty="0" smtClean="0"/>
              <a:t>Destrutivo</a:t>
            </a:r>
            <a:r>
              <a:rPr lang="pt-PT" dirty="0" smtClean="0"/>
              <a:t>: </a:t>
            </a:r>
            <a:r>
              <a:rPr lang="pt-PT" dirty="0"/>
              <a:t>visando à negação do acesso aos dados ou </a:t>
            </a:r>
            <a:r>
              <a:rPr lang="pt-PT" dirty="0" smtClean="0"/>
              <a:t>serviços.</a:t>
            </a:r>
            <a:endParaRPr lang="pt-BR" dirty="0"/>
          </a:p>
        </p:txBody>
      </p:sp>
    </p:spTree>
    <p:extLst>
      <p:ext uri="{BB962C8B-B14F-4D97-AF65-F5344CB8AC3E}">
        <p14:creationId xmlns:p14="http://schemas.microsoft.com/office/powerpoint/2010/main" val="86984371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Informações e TI nas organizações</a:t>
            </a:r>
          </a:p>
        </p:txBody>
      </p:sp>
      <p:sp>
        <p:nvSpPr>
          <p:cNvPr id="3" name="Espaço Reservado para Texto 2"/>
          <p:cNvSpPr>
            <a:spLocks noGrp="1"/>
          </p:cNvSpPr>
          <p:nvPr>
            <p:ph type="body" sz="quarter" idx="10"/>
          </p:nvPr>
        </p:nvSpPr>
        <p:spPr>
          <a:xfrm>
            <a:off x="381000" y="1411552"/>
            <a:ext cx="8382000" cy="4382738"/>
          </a:xfrm>
        </p:spPr>
        <p:txBody>
          <a:bodyPr/>
          <a:lstStyle/>
          <a:p>
            <a:r>
              <a:rPr lang="pt-BR" dirty="0" smtClean="0"/>
              <a:t>A </a:t>
            </a:r>
            <a:r>
              <a:rPr lang="pt-BR" dirty="0"/>
              <a:t>informação é o principal patrimônio da empresa e está sob constante </a:t>
            </a:r>
            <a:r>
              <a:rPr lang="pt-BR" dirty="0" smtClean="0"/>
              <a:t>risco.</a:t>
            </a:r>
          </a:p>
          <a:p>
            <a:endParaRPr lang="pt-BR" dirty="0" smtClean="0"/>
          </a:p>
          <a:p>
            <a:pPr marL="0" indent="0" algn="ctr">
              <a:buNone/>
            </a:pPr>
            <a:r>
              <a:rPr lang="pt-BR" b="1" dirty="0">
                <a:solidFill>
                  <a:srgbClr val="FFFF00"/>
                </a:solidFill>
              </a:rPr>
              <a:t>Informação = Ativo </a:t>
            </a:r>
            <a:r>
              <a:rPr lang="pt-BR" b="1" dirty="0" smtClean="0">
                <a:solidFill>
                  <a:srgbClr val="FFFF00"/>
                </a:solidFill>
                <a:sym typeface="Wingdings" panose="05000000000000000000" pitchFamily="2" charset="2"/>
              </a:rPr>
              <a:t> </a:t>
            </a:r>
            <a:r>
              <a:rPr lang="pt-BR" b="1" dirty="0" smtClean="0">
                <a:solidFill>
                  <a:srgbClr val="FFFF00"/>
                </a:solidFill>
              </a:rPr>
              <a:t>Precisa </a:t>
            </a:r>
            <a:r>
              <a:rPr lang="pt-BR" b="1" dirty="0">
                <a:solidFill>
                  <a:srgbClr val="FFFF00"/>
                </a:solidFill>
              </a:rPr>
              <a:t>de </a:t>
            </a:r>
            <a:r>
              <a:rPr lang="pt-BR" b="1" dirty="0" smtClean="0">
                <a:solidFill>
                  <a:srgbClr val="FFFF00"/>
                </a:solidFill>
              </a:rPr>
              <a:t>proteção</a:t>
            </a:r>
            <a:endParaRPr lang="pt-BR" b="1" dirty="0">
              <a:solidFill>
                <a:srgbClr val="FFFF00"/>
              </a:solidFill>
            </a:endParaRPr>
          </a:p>
          <a:p>
            <a:endParaRPr lang="pt-BR" dirty="0"/>
          </a:p>
          <a:p>
            <a:pPr marL="0" indent="0" algn="ctr">
              <a:buNone/>
            </a:pPr>
            <a:r>
              <a:rPr lang="pt-BR" i="1" dirty="0" smtClean="0"/>
              <a:t>“A </a:t>
            </a:r>
            <a:r>
              <a:rPr lang="pt-BR" i="1" dirty="0"/>
              <a:t>informação representa a inteligência competitiva dos negócios e é reconhecida como ativo crítico para a continuidade operacional e saúde da </a:t>
            </a:r>
            <a:r>
              <a:rPr lang="pt-BR" i="1" dirty="0" smtClean="0"/>
              <a:t>empresa.” </a:t>
            </a:r>
            <a:r>
              <a:rPr lang="pt-BR" i="1" dirty="0"/>
              <a:t>(SEMOLA, 2003)</a:t>
            </a:r>
            <a:endParaRPr lang="pt-BR" b="1" i="1" dirty="0">
              <a:solidFill>
                <a:srgbClr val="FFFF00"/>
              </a:solidFill>
            </a:endParaRPr>
          </a:p>
        </p:txBody>
      </p:sp>
    </p:spTree>
    <p:extLst>
      <p:ext uri="{BB962C8B-B14F-4D97-AF65-F5344CB8AC3E}">
        <p14:creationId xmlns:p14="http://schemas.microsoft.com/office/powerpoint/2010/main" val="153272443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Segurança da Informação</a:t>
            </a:r>
          </a:p>
        </p:txBody>
      </p:sp>
      <p:sp>
        <p:nvSpPr>
          <p:cNvPr id="3" name="Espaço Reservado para Texto 2"/>
          <p:cNvSpPr>
            <a:spLocks noGrp="1"/>
          </p:cNvSpPr>
          <p:nvPr>
            <p:ph type="body" sz="quarter" idx="10"/>
          </p:nvPr>
        </p:nvSpPr>
        <p:spPr>
          <a:xfrm>
            <a:off x="381000" y="1411552"/>
            <a:ext cx="8382000" cy="2757678"/>
          </a:xfrm>
        </p:spPr>
        <p:txBody>
          <a:bodyPr/>
          <a:lstStyle/>
          <a:p>
            <a:r>
              <a:rPr lang="pt-PT" dirty="0" smtClean="0"/>
              <a:t>O </a:t>
            </a:r>
            <a:r>
              <a:rPr lang="pt-PT" dirty="0"/>
              <a:t>nível de sucesso depende da vulnerabilidade do sistema ou da atividade e da eficácia de contramedidas </a:t>
            </a:r>
            <a:r>
              <a:rPr lang="pt-PT" dirty="0" smtClean="0"/>
              <a:t>existentes;</a:t>
            </a:r>
          </a:p>
          <a:p>
            <a:r>
              <a:rPr lang="pt-PT" dirty="0" smtClean="0"/>
              <a:t>Para </a:t>
            </a:r>
            <a:r>
              <a:rPr lang="pt-PT" dirty="0"/>
              <a:t>implementar mecanismos de segurança faz-se necessário classificar as formas possíveis de ataques em sistemas</a:t>
            </a:r>
            <a:r>
              <a:rPr lang="pt-PT" dirty="0" smtClean="0"/>
              <a:t>:</a:t>
            </a:r>
          </a:p>
        </p:txBody>
      </p:sp>
      <p:grpSp>
        <p:nvGrpSpPr>
          <p:cNvPr id="9" name="Grupo 8"/>
          <p:cNvGrpSpPr/>
          <p:nvPr/>
        </p:nvGrpSpPr>
        <p:grpSpPr>
          <a:xfrm>
            <a:off x="259670" y="4293096"/>
            <a:ext cx="8624659" cy="1225691"/>
            <a:chOff x="284984" y="4219093"/>
            <a:chExt cx="8624659" cy="1225691"/>
          </a:xfrm>
        </p:grpSpPr>
        <p:pic>
          <p:nvPicPr>
            <p:cNvPr id="5" name="Imagem 4"/>
            <p:cNvPicPr>
              <a:picLocks noChangeAspect="1"/>
            </p:cNvPicPr>
            <p:nvPr/>
          </p:nvPicPr>
          <p:blipFill>
            <a:blip r:embed="rId2"/>
            <a:stretch>
              <a:fillRect/>
            </a:stretch>
          </p:blipFill>
          <p:spPr>
            <a:xfrm>
              <a:off x="284984" y="4261382"/>
              <a:ext cx="2061989" cy="1183402"/>
            </a:xfrm>
            <a:prstGeom prst="rect">
              <a:avLst/>
            </a:prstGeom>
          </p:spPr>
        </p:pic>
        <p:pic>
          <p:nvPicPr>
            <p:cNvPr id="6" name="Imagem 5"/>
            <p:cNvPicPr>
              <a:picLocks noChangeAspect="1"/>
            </p:cNvPicPr>
            <p:nvPr/>
          </p:nvPicPr>
          <p:blipFill>
            <a:blip r:embed="rId3"/>
            <a:stretch>
              <a:fillRect/>
            </a:stretch>
          </p:blipFill>
          <p:spPr>
            <a:xfrm>
              <a:off x="2475925" y="4261382"/>
              <a:ext cx="2061989" cy="1183402"/>
            </a:xfrm>
            <a:prstGeom prst="rect">
              <a:avLst/>
            </a:prstGeom>
          </p:spPr>
        </p:pic>
        <p:pic>
          <p:nvPicPr>
            <p:cNvPr id="7" name="Imagem 6"/>
            <p:cNvPicPr>
              <a:picLocks noChangeAspect="1"/>
            </p:cNvPicPr>
            <p:nvPr/>
          </p:nvPicPr>
          <p:blipFill>
            <a:blip r:embed="rId4"/>
            <a:stretch>
              <a:fillRect/>
            </a:stretch>
          </p:blipFill>
          <p:spPr>
            <a:xfrm>
              <a:off x="4666866" y="4235294"/>
              <a:ext cx="2061989" cy="1189379"/>
            </a:xfrm>
            <a:prstGeom prst="rect">
              <a:avLst/>
            </a:prstGeom>
          </p:spPr>
        </p:pic>
        <p:pic>
          <p:nvPicPr>
            <p:cNvPr id="8" name="Imagem 7"/>
            <p:cNvPicPr>
              <a:picLocks noChangeAspect="1"/>
            </p:cNvPicPr>
            <p:nvPr/>
          </p:nvPicPr>
          <p:blipFill>
            <a:blip r:embed="rId5"/>
            <a:stretch>
              <a:fillRect/>
            </a:stretch>
          </p:blipFill>
          <p:spPr>
            <a:xfrm>
              <a:off x="6853631" y="4219093"/>
              <a:ext cx="2056012" cy="1183402"/>
            </a:xfrm>
            <a:prstGeom prst="rect">
              <a:avLst/>
            </a:prstGeom>
          </p:spPr>
        </p:pic>
      </p:grpSp>
    </p:spTree>
    <p:extLst>
      <p:ext uri="{BB962C8B-B14F-4D97-AF65-F5344CB8AC3E}">
        <p14:creationId xmlns:p14="http://schemas.microsoft.com/office/powerpoint/2010/main" val="390224442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Segurança da Informação</a:t>
            </a:r>
          </a:p>
        </p:txBody>
      </p:sp>
      <p:sp>
        <p:nvSpPr>
          <p:cNvPr id="3" name="Espaço Reservado para Texto 2"/>
          <p:cNvSpPr>
            <a:spLocks noGrp="1"/>
          </p:cNvSpPr>
          <p:nvPr>
            <p:ph type="body" sz="quarter" idx="10"/>
          </p:nvPr>
        </p:nvSpPr>
        <p:spPr>
          <a:xfrm>
            <a:off x="381000" y="1411552"/>
            <a:ext cx="8382000" cy="2757678"/>
          </a:xfrm>
        </p:spPr>
        <p:txBody>
          <a:bodyPr/>
          <a:lstStyle/>
          <a:p>
            <a:r>
              <a:rPr lang="pt-PT" dirty="0" smtClean="0"/>
              <a:t>O </a:t>
            </a:r>
            <a:r>
              <a:rPr lang="pt-PT" dirty="0"/>
              <a:t>nível de sucesso depende da vulnerabilidade do sistema ou da atividade e da eficácia de contramedidas </a:t>
            </a:r>
            <a:r>
              <a:rPr lang="pt-PT" dirty="0" smtClean="0"/>
              <a:t>existentes;</a:t>
            </a:r>
          </a:p>
          <a:p>
            <a:r>
              <a:rPr lang="pt-PT" dirty="0" smtClean="0"/>
              <a:t>Para </a:t>
            </a:r>
            <a:r>
              <a:rPr lang="pt-PT" dirty="0"/>
              <a:t>implementar mecanismos de segurança faz-se necessário classificar as formas possíveis de ataques em sistemas</a:t>
            </a:r>
            <a:r>
              <a:rPr lang="pt-PT" dirty="0" smtClean="0"/>
              <a:t>:</a:t>
            </a:r>
          </a:p>
        </p:txBody>
      </p:sp>
      <p:grpSp>
        <p:nvGrpSpPr>
          <p:cNvPr id="9" name="Grupo 8"/>
          <p:cNvGrpSpPr/>
          <p:nvPr/>
        </p:nvGrpSpPr>
        <p:grpSpPr>
          <a:xfrm>
            <a:off x="259670" y="4293096"/>
            <a:ext cx="8624659" cy="1225691"/>
            <a:chOff x="284984" y="4219093"/>
            <a:chExt cx="8624659" cy="1225691"/>
          </a:xfrm>
        </p:grpSpPr>
        <p:pic>
          <p:nvPicPr>
            <p:cNvPr id="5" name="Imagem 4"/>
            <p:cNvPicPr>
              <a:picLocks noChangeAspect="1"/>
            </p:cNvPicPr>
            <p:nvPr/>
          </p:nvPicPr>
          <p:blipFill>
            <a:blip r:embed="rId2"/>
            <a:stretch>
              <a:fillRect/>
            </a:stretch>
          </p:blipFill>
          <p:spPr>
            <a:xfrm>
              <a:off x="284984" y="4261382"/>
              <a:ext cx="2061989" cy="1183402"/>
            </a:xfrm>
            <a:prstGeom prst="rect">
              <a:avLst/>
            </a:prstGeom>
          </p:spPr>
        </p:pic>
        <p:pic>
          <p:nvPicPr>
            <p:cNvPr id="6" name="Imagem 5"/>
            <p:cNvPicPr>
              <a:picLocks noChangeAspect="1"/>
            </p:cNvPicPr>
            <p:nvPr/>
          </p:nvPicPr>
          <p:blipFill>
            <a:blip r:embed="rId3"/>
            <a:stretch>
              <a:fillRect/>
            </a:stretch>
          </p:blipFill>
          <p:spPr>
            <a:xfrm>
              <a:off x="2475925" y="4261382"/>
              <a:ext cx="2061989" cy="1183402"/>
            </a:xfrm>
            <a:prstGeom prst="rect">
              <a:avLst/>
            </a:prstGeom>
          </p:spPr>
        </p:pic>
        <p:pic>
          <p:nvPicPr>
            <p:cNvPr id="7" name="Imagem 6"/>
            <p:cNvPicPr>
              <a:picLocks noChangeAspect="1"/>
            </p:cNvPicPr>
            <p:nvPr/>
          </p:nvPicPr>
          <p:blipFill>
            <a:blip r:embed="rId4"/>
            <a:stretch>
              <a:fillRect/>
            </a:stretch>
          </p:blipFill>
          <p:spPr>
            <a:xfrm>
              <a:off x="4666866" y="4235294"/>
              <a:ext cx="2061989" cy="1189379"/>
            </a:xfrm>
            <a:prstGeom prst="rect">
              <a:avLst/>
            </a:prstGeom>
          </p:spPr>
        </p:pic>
        <p:pic>
          <p:nvPicPr>
            <p:cNvPr id="8" name="Imagem 7"/>
            <p:cNvPicPr>
              <a:picLocks noChangeAspect="1"/>
            </p:cNvPicPr>
            <p:nvPr/>
          </p:nvPicPr>
          <p:blipFill>
            <a:blip r:embed="rId5"/>
            <a:stretch>
              <a:fillRect/>
            </a:stretch>
          </p:blipFill>
          <p:spPr>
            <a:xfrm>
              <a:off x="6853631" y="4219093"/>
              <a:ext cx="2056012" cy="1183402"/>
            </a:xfrm>
            <a:prstGeom prst="rect">
              <a:avLst/>
            </a:prstGeom>
          </p:spPr>
        </p:pic>
      </p:grpSp>
      <p:sp>
        <p:nvSpPr>
          <p:cNvPr id="10" name="Texto explicativo retangular com cantos arredondados 9"/>
          <p:cNvSpPr/>
          <p:nvPr/>
        </p:nvSpPr>
        <p:spPr bwMode="auto">
          <a:xfrm>
            <a:off x="1247024" y="1400095"/>
            <a:ext cx="6649952" cy="1872208"/>
          </a:xfrm>
          <a:prstGeom prst="wedgeRoundRectCallout">
            <a:avLst>
              <a:gd name="adj1" fmla="val -39208"/>
              <a:gd name="adj2" fmla="val 111072"/>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lvl="0" algn="ctr"/>
            <a:r>
              <a:rPr lang="pt-PT" sz="2400" b="1" dirty="0" smtClean="0"/>
              <a:t>Interceptação:</a:t>
            </a:r>
            <a:r>
              <a:rPr lang="pt-PT" sz="2400" dirty="0" smtClean="0"/>
              <a:t> Considera-se interceptação </a:t>
            </a:r>
            <a:r>
              <a:rPr lang="pt-PT" sz="2400" dirty="0"/>
              <a:t>o acesso a informações por entidades não autorizadas (violação da privacidade e confidencialidade das informações).</a:t>
            </a:r>
            <a:endParaRPr lang="pt-BR" sz="2400" dirty="0"/>
          </a:p>
        </p:txBody>
      </p:sp>
    </p:spTree>
    <p:extLst>
      <p:ext uri="{BB962C8B-B14F-4D97-AF65-F5344CB8AC3E}">
        <p14:creationId xmlns:p14="http://schemas.microsoft.com/office/powerpoint/2010/main" val="759371261"/>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Segurança da Informação</a:t>
            </a:r>
          </a:p>
        </p:txBody>
      </p:sp>
      <p:sp>
        <p:nvSpPr>
          <p:cNvPr id="3" name="Espaço Reservado para Texto 2"/>
          <p:cNvSpPr>
            <a:spLocks noGrp="1"/>
          </p:cNvSpPr>
          <p:nvPr>
            <p:ph type="body" sz="quarter" idx="10"/>
          </p:nvPr>
        </p:nvSpPr>
        <p:spPr>
          <a:xfrm>
            <a:off x="381000" y="1411552"/>
            <a:ext cx="8382000" cy="2757678"/>
          </a:xfrm>
        </p:spPr>
        <p:txBody>
          <a:bodyPr/>
          <a:lstStyle/>
          <a:p>
            <a:r>
              <a:rPr lang="pt-PT" dirty="0" smtClean="0"/>
              <a:t>O </a:t>
            </a:r>
            <a:r>
              <a:rPr lang="pt-PT" dirty="0"/>
              <a:t>nível de sucesso depende da vulnerabilidade do sistema ou da atividade e da eficácia de contramedidas </a:t>
            </a:r>
            <a:r>
              <a:rPr lang="pt-PT" dirty="0" smtClean="0"/>
              <a:t>existentes;</a:t>
            </a:r>
          </a:p>
          <a:p>
            <a:r>
              <a:rPr lang="pt-PT" dirty="0" smtClean="0"/>
              <a:t>Para </a:t>
            </a:r>
            <a:r>
              <a:rPr lang="pt-PT" dirty="0"/>
              <a:t>implementar mecanismos de segurança faz-se necessário classificar as formas possíveis de ataques em sistemas</a:t>
            </a:r>
            <a:r>
              <a:rPr lang="pt-PT" dirty="0" smtClean="0"/>
              <a:t>:</a:t>
            </a:r>
          </a:p>
        </p:txBody>
      </p:sp>
      <p:grpSp>
        <p:nvGrpSpPr>
          <p:cNvPr id="9" name="Grupo 8"/>
          <p:cNvGrpSpPr/>
          <p:nvPr/>
        </p:nvGrpSpPr>
        <p:grpSpPr>
          <a:xfrm>
            <a:off x="259670" y="4293096"/>
            <a:ext cx="8624659" cy="1225691"/>
            <a:chOff x="284984" y="4219093"/>
            <a:chExt cx="8624659" cy="1225691"/>
          </a:xfrm>
        </p:grpSpPr>
        <p:pic>
          <p:nvPicPr>
            <p:cNvPr id="5" name="Imagem 4"/>
            <p:cNvPicPr>
              <a:picLocks noChangeAspect="1"/>
            </p:cNvPicPr>
            <p:nvPr/>
          </p:nvPicPr>
          <p:blipFill>
            <a:blip r:embed="rId2"/>
            <a:stretch>
              <a:fillRect/>
            </a:stretch>
          </p:blipFill>
          <p:spPr>
            <a:xfrm>
              <a:off x="284984" y="4261382"/>
              <a:ext cx="2061989" cy="1183402"/>
            </a:xfrm>
            <a:prstGeom prst="rect">
              <a:avLst/>
            </a:prstGeom>
          </p:spPr>
        </p:pic>
        <p:pic>
          <p:nvPicPr>
            <p:cNvPr id="6" name="Imagem 5"/>
            <p:cNvPicPr>
              <a:picLocks noChangeAspect="1"/>
            </p:cNvPicPr>
            <p:nvPr/>
          </p:nvPicPr>
          <p:blipFill>
            <a:blip r:embed="rId3"/>
            <a:stretch>
              <a:fillRect/>
            </a:stretch>
          </p:blipFill>
          <p:spPr>
            <a:xfrm>
              <a:off x="2475925" y="4261382"/>
              <a:ext cx="2061989" cy="1183402"/>
            </a:xfrm>
            <a:prstGeom prst="rect">
              <a:avLst/>
            </a:prstGeom>
          </p:spPr>
        </p:pic>
        <p:pic>
          <p:nvPicPr>
            <p:cNvPr id="7" name="Imagem 6"/>
            <p:cNvPicPr>
              <a:picLocks noChangeAspect="1"/>
            </p:cNvPicPr>
            <p:nvPr/>
          </p:nvPicPr>
          <p:blipFill>
            <a:blip r:embed="rId4"/>
            <a:stretch>
              <a:fillRect/>
            </a:stretch>
          </p:blipFill>
          <p:spPr>
            <a:xfrm>
              <a:off x="4666866" y="4235294"/>
              <a:ext cx="2061989" cy="1189379"/>
            </a:xfrm>
            <a:prstGeom prst="rect">
              <a:avLst/>
            </a:prstGeom>
          </p:spPr>
        </p:pic>
        <p:pic>
          <p:nvPicPr>
            <p:cNvPr id="8" name="Imagem 7"/>
            <p:cNvPicPr>
              <a:picLocks noChangeAspect="1"/>
            </p:cNvPicPr>
            <p:nvPr/>
          </p:nvPicPr>
          <p:blipFill>
            <a:blip r:embed="rId5"/>
            <a:stretch>
              <a:fillRect/>
            </a:stretch>
          </p:blipFill>
          <p:spPr>
            <a:xfrm>
              <a:off x="6853631" y="4219093"/>
              <a:ext cx="2056012" cy="1183402"/>
            </a:xfrm>
            <a:prstGeom prst="rect">
              <a:avLst/>
            </a:prstGeom>
          </p:spPr>
        </p:pic>
      </p:grpSp>
      <p:sp>
        <p:nvSpPr>
          <p:cNvPr id="10" name="Texto explicativo retangular com cantos arredondados 9"/>
          <p:cNvSpPr/>
          <p:nvPr/>
        </p:nvSpPr>
        <p:spPr bwMode="auto">
          <a:xfrm>
            <a:off x="1247024" y="1400095"/>
            <a:ext cx="6649952" cy="1872208"/>
          </a:xfrm>
          <a:prstGeom prst="wedgeRoundRectCallout">
            <a:avLst>
              <a:gd name="adj1" fmla="val -8738"/>
              <a:gd name="adj2" fmla="val 114402"/>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lvl="0" algn="ctr"/>
            <a:r>
              <a:rPr lang="pt-PT" sz="2400" b="1" dirty="0"/>
              <a:t>Interrupção</a:t>
            </a:r>
            <a:r>
              <a:rPr lang="pt-PT" sz="2400" dirty="0"/>
              <a:t>: pode ser definida como a interrupção do fluxo normal das mensagens ao </a:t>
            </a:r>
            <a:r>
              <a:rPr lang="pt-PT" sz="2400" dirty="0" smtClean="0"/>
              <a:t>destino.</a:t>
            </a:r>
            <a:endParaRPr lang="pt-BR" sz="2400" dirty="0"/>
          </a:p>
        </p:txBody>
      </p:sp>
    </p:spTree>
    <p:extLst>
      <p:ext uri="{BB962C8B-B14F-4D97-AF65-F5344CB8AC3E}">
        <p14:creationId xmlns:p14="http://schemas.microsoft.com/office/powerpoint/2010/main" val="3452396192"/>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Segurança da Informação</a:t>
            </a:r>
          </a:p>
        </p:txBody>
      </p:sp>
      <p:sp>
        <p:nvSpPr>
          <p:cNvPr id="3" name="Espaço Reservado para Texto 2"/>
          <p:cNvSpPr>
            <a:spLocks noGrp="1"/>
          </p:cNvSpPr>
          <p:nvPr>
            <p:ph type="body" sz="quarter" idx="10"/>
          </p:nvPr>
        </p:nvSpPr>
        <p:spPr>
          <a:xfrm>
            <a:off x="381000" y="1411552"/>
            <a:ext cx="8382000" cy="2757678"/>
          </a:xfrm>
        </p:spPr>
        <p:txBody>
          <a:bodyPr/>
          <a:lstStyle/>
          <a:p>
            <a:r>
              <a:rPr lang="pt-PT" dirty="0" smtClean="0"/>
              <a:t>O </a:t>
            </a:r>
            <a:r>
              <a:rPr lang="pt-PT" dirty="0"/>
              <a:t>nível de sucesso depende da vulnerabilidade do sistema ou da atividade e da eficácia de contramedidas </a:t>
            </a:r>
            <a:r>
              <a:rPr lang="pt-PT" dirty="0" smtClean="0"/>
              <a:t>existentes;</a:t>
            </a:r>
          </a:p>
          <a:p>
            <a:r>
              <a:rPr lang="pt-PT" dirty="0" smtClean="0"/>
              <a:t>Para </a:t>
            </a:r>
            <a:r>
              <a:rPr lang="pt-PT" dirty="0"/>
              <a:t>implementar mecanismos de segurança faz-se necessário classificar as formas possíveis de ataques em sistemas</a:t>
            </a:r>
            <a:r>
              <a:rPr lang="pt-PT" dirty="0" smtClean="0"/>
              <a:t>:</a:t>
            </a:r>
          </a:p>
        </p:txBody>
      </p:sp>
      <p:grpSp>
        <p:nvGrpSpPr>
          <p:cNvPr id="9" name="Grupo 8"/>
          <p:cNvGrpSpPr/>
          <p:nvPr/>
        </p:nvGrpSpPr>
        <p:grpSpPr>
          <a:xfrm>
            <a:off x="259670" y="4293096"/>
            <a:ext cx="8624659" cy="1225691"/>
            <a:chOff x="284984" y="4219093"/>
            <a:chExt cx="8624659" cy="1225691"/>
          </a:xfrm>
        </p:grpSpPr>
        <p:pic>
          <p:nvPicPr>
            <p:cNvPr id="5" name="Imagem 4"/>
            <p:cNvPicPr>
              <a:picLocks noChangeAspect="1"/>
            </p:cNvPicPr>
            <p:nvPr/>
          </p:nvPicPr>
          <p:blipFill>
            <a:blip r:embed="rId2"/>
            <a:stretch>
              <a:fillRect/>
            </a:stretch>
          </p:blipFill>
          <p:spPr>
            <a:xfrm>
              <a:off x="284984" y="4261382"/>
              <a:ext cx="2061989" cy="1183402"/>
            </a:xfrm>
            <a:prstGeom prst="rect">
              <a:avLst/>
            </a:prstGeom>
          </p:spPr>
        </p:pic>
        <p:pic>
          <p:nvPicPr>
            <p:cNvPr id="6" name="Imagem 5"/>
            <p:cNvPicPr>
              <a:picLocks noChangeAspect="1"/>
            </p:cNvPicPr>
            <p:nvPr/>
          </p:nvPicPr>
          <p:blipFill>
            <a:blip r:embed="rId3"/>
            <a:stretch>
              <a:fillRect/>
            </a:stretch>
          </p:blipFill>
          <p:spPr>
            <a:xfrm>
              <a:off x="2475925" y="4261382"/>
              <a:ext cx="2061989" cy="1183402"/>
            </a:xfrm>
            <a:prstGeom prst="rect">
              <a:avLst/>
            </a:prstGeom>
          </p:spPr>
        </p:pic>
        <p:pic>
          <p:nvPicPr>
            <p:cNvPr id="7" name="Imagem 6"/>
            <p:cNvPicPr>
              <a:picLocks noChangeAspect="1"/>
            </p:cNvPicPr>
            <p:nvPr/>
          </p:nvPicPr>
          <p:blipFill>
            <a:blip r:embed="rId4"/>
            <a:stretch>
              <a:fillRect/>
            </a:stretch>
          </p:blipFill>
          <p:spPr>
            <a:xfrm>
              <a:off x="4666866" y="4235294"/>
              <a:ext cx="2061989" cy="1189379"/>
            </a:xfrm>
            <a:prstGeom prst="rect">
              <a:avLst/>
            </a:prstGeom>
          </p:spPr>
        </p:pic>
        <p:pic>
          <p:nvPicPr>
            <p:cNvPr id="8" name="Imagem 7"/>
            <p:cNvPicPr>
              <a:picLocks noChangeAspect="1"/>
            </p:cNvPicPr>
            <p:nvPr/>
          </p:nvPicPr>
          <p:blipFill>
            <a:blip r:embed="rId5"/>
            <a:stretch>
              <a:fillRect/>
            </a:stretch>
          </p:blipFill>
          <p:spPr>
            <a:xfrm>
              <a:off x="6853631" y="4219093"/>
              <a:ext cx="2056012" cy="1183402"/>
            </a:xfrm>
            <a:prstGeom prst="rect">
              <a:avLst/>
            </a:prstGeom>
          </p:spPr>
        </p:pic>
      </p:grpSp>
      <p:sp>
        <p:nvSpPr>
          <p:cNvPr id="10" name="Texto explicativo retangular com cantos arredondados 9"/>
          <p:cNvSpPr/>
          <p:nvPr/>
        </p:nvSpPr>
        <p:spPr bwMode="auto">
          <a:xfrm>
            <a:off x="1247024" y="1400095"/>
            <a:ext cx="6649952" cy="1872208"/>
          </a:xfrm>
          <a:prstGeom prst="wedgeRoundRectCallout">
            <a:avLst>
              <a:gd name="adj1" fmla="val 4700"/>
              <a:gd name="adj2" fmla="val 113847"/>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lvl="0" algn="ctr"/>
            <a:r>
              <a:rPr lang="pt-PT" sz="2400" b="1" dirty="0"/>
              <a:t>Modificação</a:t>
            </a:r>
            <a:r>
              <a:rPr lang="pt-PT" sz="2400" dirty="0"/>
              <a:t>: consiste na modificação de mensagens por entidades não autorizadas, violação da integridade da mensagem</a:t>
            </a:r>
            <a:r>
              <a:rPr lang="pt-PT" sz="2400" dirty="0" smtClean="0"/>
              <a:t>.</a:t>
            </a:r>
            <a:endParaRPr lang="pt-BR" sz="2400" dirty="0"/>
          </a:p>
        </p:txBody>
      </p:sp>
    </p:spTree>
    <p:extLst>
      <p:ext uri="{BB962C8B-B14F-4D97-AF65-F5344CB8AC3E}">
        <p14:creationId xmlns:p14="http://schemas.microsoft.com/office/powerpoint/2010/main" val="1180659597"/>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Segurança da Informação</a:t>
            </a:r>
          </a:p>
        </p:txBody>
      </p:sp>
      <p:sp>
        <p:nvSpPr>
          <p:cNvPr id="3" name="Espaço Reservado para Texto 2"/>
          <p:cNvSpPr>
            <a:spLocks noGrp="1"/>
          </p:cNvSpPr>
          <p:nvPr>
            <p:ph type="body" sz="quarter" idx="10"/>
          </p:nvPr>
        </p:nvSpPr>
        <p:spPr>
          <a:xfrm>
            <a:off x="381000" y="1411552"/>
            <a:ext cx="8382000" cy="2757678"/>
          </a:xfrm>
        </p:spPr>
        <p:txBody>
          <a:bodyPr/>
          <a:lstStyle/>
          <a:p>
            <a:r>
              <a:rPr lang="pt-PT" dirty="0" smtClean="0"/>
              <a:t>O </a:t>
            </a:r>
            <a:r>
              <a:rPr lang="pt-PT" dirty="0"/>
              <a:t>nível de sucesso depende da vulnerabilidade do sistema ou da atividade e da eficácia de contramedidas </a:t>
            </a:r>
            <a:r>
              <a:rPr lang="pt-PT" dirty="0" smtClean="0"/>
              <a:t>existentes;</a:t>
            </a:r>
          </a:p>
          <a:p>
            <a:r>
              <a:rPr lang="pt-PT" dirty="0" smtClean="0"/>
              <a:t>Para </a:t>
            </a:r>
            <a:r>
              <a:rPr lang="pt-PT" dirty="0"/>
              <a:t>implementar mecanismos de segurança faz-se necessário classificar as formas possíveis de ataques em sistemas</a:t>
            </a:r>
            <a:r>
              <a:rPr lang="pt-PT" dirty="0" smtClean="0"/>
              <a:t>:</a:t>
            </a:r>
          </a:p>
        </p:txBody>
      </p:sp>
      <p:grpSp>
        <p:nvGrpSpPr>
          <p:cNvPr id="9" name="Grupo 8"/>
          <p:cNvGrpSpPr/>
          <p:nvPr/>
        </p:nvGrpSpPr>
        <p:grpSpPr>
          <a:xfrm>
            <a:off x="259670" y="4293096"/>
            <a:ext cx="8624659" cy="1225691"/>
            <a:chOff x="284984" y="4219093"/>
            <a:chExt cx="8624659" cy="1225691"/>
          </a:xfrm>
        </p:grpSpPr>
        <p:pic>
          <p:nvPicPr>
            <p:cNvPr id="5" name="Imagem 4"/>
            <p:cNvPicPr>
              <a:picLocks noChangeAspect="1"/>
            </p:cNvPicPr>
            <p:nvPr/>
          </p:nvPicPr>
          <p:blipFill>
            <a:blip r:embed="rId2"/>
            <a:stretch>
              <a:fillRect/>
            </a:stretch>
          </p:blipFill>
          <p:spPr>
            <a:xfrm>
              <a:off x="284984" y="4261382"/>
              <a:ext cx="2061989" cy="1183402"/>
            </a:xfrm>
            <a:prstGeom prst="rect">
              <a:avLst/>
            </a:prstGeom>
          </p:spPr>
        </p:pic>
        <p:pic>
          <p:nvPicPr>
            <p:cNvPr id="6" name="Imagem 5"/>
            <p:cNvPicPr>
              <a:picLocks noChangeAspect="1"/>
            </p:cNvPicPr>
            <p:nvPr/>
          </p:nvPicPr>
          <p:blipFill>
            <a:blip r:embed="rId3"/>
            <a:stretch>
              <a:fillRect/>
            </a:stretch>
          </p:blipFill>
          <p:spPr>
            <a:xfrm>
              <a:off x="2475925" y="4261382"/>
              <a:ext cx="2061989" cy="1183402"/>
            </a:xfrm>
            <a:prstGeom prst="rect">
              <a:avLst/>
            </a:prstGeom>
          </p:spPr>
        </p:pic>
        <p:pic>
          <p:nvPicPr>
            <p:cNvPr id="7" name="Imagem 6"/>
            <p:cNvPicPr>
              <a:picLocks noChangeAspect="1"/>
            </p:cNvPicPr>
            <p:nvPr/>
          </p:nvPicPr>
          <p:blipFill>
            <a:blip r:embed="rId4"/>
            <a:stretch>
              <a:fillRect/>
            </a:stretch>
          </p:blipFill>
          <p:spPr>
            <a:xfrm>
              <a:off x="4666866" y="4235294"/>
              <a:ext cx="2061989" cy="1189379"/>
            </a:xfrm>
            <a:prstGeom prst="rect">
              <a:avLst/>
            </a:prstGeom>
          </p:spPr>
        </p:pic>
        <p:pic>
          <p:nvPicPr>
            <p:cNvPr id="8" name="Imagem 7"/>
            <p:cNvPicPr>
              <a:picLocks noChangeAspect="1"/>
            </p:cNvPicPr>
            <p:nvPr/>
          </p:nvPicPr>
          <p:blipFill>
            <a:blip r:embed="rId5"/>
            <a:stretch>
              <a:fillRect/>
            </a:stretch>
          </p:blipFill>
          <p:spPr>
            <a:xfrm>
              <a:off x="6853631" y="4219093"/>
              <a:ext cx="2056012" cy="1183402"/>
            </a:xfrm>
            <a:prstGeom prst="rect">
              <a:avLst/>
            </a:prstGeom>
          </p:spPr>
        </p:pic>
      </p:grpSp>
      <p:sp>
        <p:nvSpPr>
          <p:cNvPr id="10" name="Texto explicativo retangular com cantos arredondados 9"/>
          <p:cNvSpPr/>
          <p:nvPr/>
        </p:nvSpPr>
        <p:spPr bwMode="auto">
          <a:xfrm>
            <a:off x="1247024" y="1400095"/>
            <a:ext cx="6649952" cy="1872208"/>
          </a:xfrm>
          <a:prstGeom prst="wedgeRoundRectCallout">
            <a:avLst>
              <a:gd name="adj1" fmla="val 37514"/>
              <a:gd name="adj2" fmla="val 112182"/>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lvl="0" algn="ctr"/>
            <a:r>
              <a:rPr lang="pt-PT" sz="2400" b="1" dirty="0"/>
              <a:t>Personificação</a:t>
            </a:r>
            <a:r>
              <a:rPr lang="pt-PT" sz="2400" dirty="0"/>
              <a:t>: considera-se personificação a entidade que acessa as informações ou transmite mensagem se passando por uma entidade autêntica, violação da autenticidade</a:t>
            </a:r>
            <a:r>
              <a:rPr lang="pt-PT" sz="2400" dirty="0" smtClean="0"/>
              <a:t>.</a:t>
            </a:r>
            <a:endParaRPr lang="pt-BR" sz="2400" dirty="0"/>
          </a:p>
        </p:txBody>
      </p:sp>
    </p:spTree>
    <p:extLst>
      <p:ext uri="{BB962C8B-B14F-4D97-AF65-F5344CB8AC3E}">
        <p14:creationId xmlns:p14="http://schemas.microsoft.com/office/powerpoint/2010/main" val="3767373032"/>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Segurança da Informação</a:t>
            </a:r>
          </a:p>
        </p:txBody>
      </p:sp>
      <p:sp>
        <p:nvSpPr>
          <p:cNvPr id="3" name="Espaço Reservado para Texto 2"/>
          <p:cNvSpPr>
            <a:spLocks noGrp="1"/>
          </p:cNvSpPr>
          <p:nvPr>
            <p:ph type="body" sz="quarter" idx="10"/>
          </p:nvPr>
        </p:nvSpPr>
        <p:spPr>
          <a:xfrm>
            <a:off x="381000" y="1411552"/>
            <a:ext cx="8382000" cy="1772793"/>
          </a:xfrm>
        </p:spPr>
        <p:txBody>
          <a:bodyPr/>
          <a:lstStyle/>
          <a:p>
            <a:r>
              <a:rPr lang="pt-PT" dirty="0" smtClean="0"/>
              <a:t>Vulnerabilidade é o ponto </a:t>
            </a:r>
            <a:r>
              <a:rPr lang="pt-PT" dirty="0"/>
              <a:t>onde qualquer sistema é suscetível a um ataque, ou seja, é uma condição encontrada em determinados recursos, processos, </a:t>
            </a:r>
            <a:r>
              <a:rPr lang="pt-PT" dirty="0" smtClean="0"/>
              <a:t>configurações etc.</a:t>
            </a:r>
          </a:p>
        </p:txBody>
      </p:sp>
      <p:pic>
        <p:nvPicPr>
          <p:cNvPr id="11" name="Imagem 10"/>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19672" y="3501008"/>
            <a:ext cx="5916546" cy="2828022"/>
          </a:xfrm>
          <a:prstGeom prst="rect">
            <a:avLst/>
          </a:prstGeom>
          <a:ln>
            <a:noFill/>
          </a:ln>
          <a:effectLst>
            <a:outerShdw blurRad="63500" dist="63500" dir="2400000" algn="tl" rotWithShape="0">
              <a:schemeClr val="tx1">
                <a:alpha val="90000"/>
              </a:schemeClr>
            </a:outerShdw>
          </a:effectLst>
        </p:spPr>
      </p:pic>
    </p:spTree>
    <p:extLst>
      <p:ext uri="{BB962C8B-B14F-4D97-AF65-F5344CB8AC3E}">
        <p14:creationId xmlns:p14="http://schemas.microsoft.com/office/powerpoint/2010/main" val="4272533762"/>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553998"/>
          </a:xfrm>
        </p:spPr>
        <p:txBody>
          <a:bodyPr/>
          <a:lstStyle/>
          <a:p>
            <a:r>
              <a:rPr lang="pt-BR" sz="4000" dirty="0" smtClean="0"/>
              <a:t>Mecanismos para Controle da Segurança</a:t>
            </a:r>
            <a:endParaRPr lang="pt-BR" sz="4000" dirty="0"/>
          </a:p>
        </p:txBody>
      </p:sp>
      <p:sp>
        <p:nvSpPr>
          <p:cNvPr id="3" name="Espaço Reservado para Texto 2"/>
          <p:cNvSpPr>
            <a:spLocks noGrp="1"/>
          </p:cNvSpPr>
          <p:nvPr>
            <p:ph type="body" sz="quarter" idx="10"/>
          </p:nvPr>
        </p:nvSpPr>
        <p:spPr>
          <a:xfrm>
            <a:off x="381000" y="1411552"/>
            <a:ext cx="8382000" cy="1391150"/>
          </a:xfrm>
        </p:spPr>
        <p:txBody>
          <a:bodyPr/>
          <a:lstStyle/>
          <a:p>
            <a:r>
              <a:rPr lang="pt-PT" dirty="0" smtClean="0"/>
              <a:t>Mecanismos de Controle:</a:t>
            </a:r>
          </a:p>
          <a:p>
            <a:pPr lvl="1"/>
            <a:r>
              <a:rPr lang="pt-PT" dirty="0" smtClean="0"/>
              <a:t>Físicos;</a:t>
            </a:r>
          </a:p>
          <a:p>
            <a:pPr lvl="1"/>
            <a:r>
              <a:rPr lang="pt-PT" dirty="0" smtClean="0"/>
              <a:t>Lógicos.</a:t>
            </a:r>
          </a:p>
        </p:txBody>
      </p:sp>
    </p:spTree>
    <p:extLst>
      <p:ext uri="{BB962C8B-B14F-4D97-AF65-F5344CB8AC3E}">
        <p14:creationId xmlns:p14="http://schemas.microsoft.com/office/powerpoint/2010/main" val="2573431744"/>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553998"/>
          </a:xfrm>
        </p:spPr>
        <p:txBody>
          <a:bodyPr/>
          <a:lstStyle/>
          <a:p>
            <a:r>
              <a:rPr lang="pt-BR" sz="4000" dirty="0"/>
              <a:t>Mecanismos para Controle da Segurança</a:t>
            </a:r>
          </a:p>
        </p:txBody>
      </p:sp>
      <p:sp>
        <p:nvSpPr>
          <p:cNvPr id="3" name="Espaço Reservado para Texto 2"/>
          <p:cNvSpPr>
            <a:spLocks noGrp="1"/>
          </p:cNvSpPr>
          <p:nvPr>
            <p:ph type="body" sz="quarter" idx="10"/>
          </p:nvPr>
        </p:nvSpPr>
        <p:spPr>
          <a:xfrm>
            <a:off x="381000" y="1411552"/>
            <a:ext cx="8382000" cy="1391150"/>
          </a:xfrm>
        </p:spPr>
        <p:txBody>
          <a:bodyPr/>
          <a:lstStyle/>
          <a:p>
            <a:r>
              <a:rPr lang="pt-PT" dirty="0" smtClean="0"/>
              <a:t>Mecanismos de Controle:</a:t>
            </a:r>
          </a:p>
          <a:p>
            <a:pPr lvl="1"/>
            <a:r>
              <a:rPr lang="pt-PT" dirty="0" smtClean="0">
                <a:solidFill>
                  <a:srgbClr val="FFFF00"/>
                </a:solidFill>
              </a:rPr>
              <a:t>Físicos</a:t>
            </a:r>
            <a:r>
              <a:rPr lang="pt-PT" dirty="0" smtClean="0"/>
              <a:t>;</a:t>
            </a:r>
          </a:p>
          <a:p>
            <a:pPr lvl="1"/>
            <a:r>
              <a:rPr lang="pt-PT" dirty="0" smtClean="0"/>
              <a:t>Lógicos.</a:t>
            </a:r>
          </a:p>
        </p:txBody>
      </p:sp>
      <p:sp>
        <p:nvSpPr>
          <p:cNvPr id="4" name="Texto explicativo retangular com cantos arredondados 3"/>
          <p:cNvSpPr/>
          <p:nvPr/>
        </p:nvSpPr>
        <p:spPr bwMode="auto">
          <a:xfrm>
            <a:off x="3707904" y="1872041"/>
            <a:ext cx="4893018" cy="1285257"/>
          </a:xfrm>
          <a:prstGeom prst="wedgeRoundRectCallout">
            <a:avLst>
              <a:gd name="adj1" fmla="val -73846"/>
              <a:gd name="adj2" fmla="val -25801"/>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lvl="0" algn="ctr"/>
            <a:r>
              <a:rPr lang="pt-BR" sz="2400" dirty="0"/>
              <a:t>São barreiras que limitam o contato ou acesso direto a informação ou a infraestrutura que a </a:t>
            </a:r>
            <a:r>
              <a:rPr lang="pt-BR" sz="2400" dirty="0" smtClean="0"/>
              <a:t>suporta.</a:t>
            </a:r>
            <a:endParaRPr lang="pt-BR" sz="2400" dirty="0"/>
          </a:p>
        </p:txBody>
      </p:sp>
      <p:sp>
        <p:nvSpPr>
          <p:cNvPr id="5" name="Texto explicativo retangular com cantos arredondados 4"/>
          <p:cNvSpPr/>
          <p:nvPr/>
        </p:nvSpPr>
        <p:spPr bwMode="auto">
          <a:xfrm>
            <a:off x="1835696" y="3717032"/>
            <a:ext cx="6649952" cy="1872208"/>
          </a:xfrm>
          <a:prstGeom prst="wedgeRoundRectCallout">
            <a:avLst>
              <a:gd name="adj1" fmla="val -41707"/>
              <a:gd name="adj2" fmla="val -124251"/>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lvl="0" algn="ctr"/>
            <a:r>
              <a:rPr lang="pt-BR" sz="2400" dirty="0"/>
              <a:t>Considera as ameaças físicas como incêndios, desabamentos, relâmpagos, alagamento, acesso indevido de pessoas, forma inadequada de tratamento e manuseamento do material.</a:t>
            </a:r>
          </a:p>
        </p:txBody>
      </p:sp>
    </p:spTree>
    <p:extLst>
      <p:ext uri="{BB962C8B-B14F-4D97-AF65-F5344CB8AC3E}">
        <p14:creationId xmlns:p14="http://schemas.microsoft.com/office/powerpoint/2010/main" val="386704202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553998"/>
          </a:xfrm>
        </p:spPr>
        <p:txBody>
          <a:bodyPr/>
          <a:lstStyle/>
          <a:p>
            <a:r>
              <a:rPr lang="pt-BR" sz="4000" dirty="0"/>
              <a:t>Mecanismos para Controle da Segurança</a:t>
            </a:r>
          </a:p>
        </p:txBody>
      </p:sp>
      <p:sp>
        <p:nvSpPr>
          <p:cNvPr id="3" name="Espaço Reservado para Texto 2"/>
          <p:cNvSpPr>
            <a:spLocks noGrp="1"/>
          </p:cNvSpPr>
          <p:nvPr>
            <p:ph type="body" sz="quarter" idx="10"/>
          </p:nvPr>
        </p:nvSpPr>
        <p:spPr>
          <a:xfrm>
            <a:off x="381000" y="1411552"/>
            <a:ext cx="8382000" cy="1391150"/>
          </a:xfrm>
        </p:spPr>
        <p:txBody>
          <a:bodyPr/>
          <a:lstStyle/>
          <a:p>
            <a:r>
              <a:rPr lang="pt-PT" dirty="0" smtClean="0"/>
              <a:t>Mecanismos de Controle:</a:t>
            </a:r>
          </a:p>
          <a:p>
            <a:pPr lvl="1"/>
            <a:r>
              <a:rPr lang="pt-PT" dirty="0" smtClean="0"/>
              <a:t>Físicos;</a:t>
            </a:r>
          </a:p>
          <a:p>
            <a:pPr lvl="1"/>
            <a:r>
              <a:rPr lang="pt-PT" dirty="0" smtClean="0">
                <a:solidFill>
                  <a:srgbClr val="FFFF00"/>
                </a:solidFill>
              </a:rPr>
              <a:t>Lógicos</a:t>
            </a:r>
            <a:r>
              <a:rPr lang="pt-PT" dirty="0" smtClean="0"/>
              <a:t>.</a:t>
            </a:r>
          </a:p>
        </p:txBody>
      </p:sp>
      <p:sp>
        <p:nvSpPr>
          <p:cNvPr id="4" name="Texto explicativo retangular com cantos arredondados 3"/>
          <p:cNvSpPr/>
          <p:nvPr/>
        </p:nvSpPr>
        <p:spPr bwMode="auto">
          <a:xfrm>
            <a:off x="3419872" y="1872041"/>
            <a:ext cx="5544616" cy="2277039"/>
          </a:xfrm>
          <a:prstGeom prst="wedgeRoundRectCallout">
            <a:avLst>
              <a:gd name="adj1" fmla="val -65413"/>
              <a:gd name="adj2" fmla="val -18356"/>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lvl="0" algn="ctr"/>
            <a:r>
              <a:rPr lang="pt-PT" sz="2400" dirty="0"/>
              <a:t>São barreiras que impedem ou limitam o acesso à informação, que está em ambiente controlado, geralmente eletrônico, e que, de outro modo, ficaria exposta a alteração não autorizada por elemento mal-intencionado</a:t>
            </a:r>
            <a:endParaRPr lang="pt-BR" sz="2400" dirty="0"/>
          </a:p>
        </p:txBody>
      </p:sp>
      <p:sp>
        <p:nvSpPr>
          <p:cNvPr id="5" name="Texto explicativo retangular com cantos arredondados 4"/>
          <p:cNvSpPr/>
          <p:nvPr/>
        </p:nvSpPr>
        <p:spPr bwMode="auto">
          <a:xfrm>
            <a:off x="1187624" y="4609569"/>
            <a:ext cx="6649952" cy="1368152"/>
          </a:xfrm>
          <a:prstGeom prst="wedgeRoundRectCallout">
            <a:avLst>
              <a:gd name="adj1" fmla="val -34676"/>
              <a:gd name="adj2" fmla="val -178934"/>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lvl="0" algn="ctr"/>
            <a:r>
              <a:rPr lang="pt-PT" sz="2400" dirty="0"/>
              <a:t>Atenta contra ameaças ocasionadas por vírus, acessos remotos à rede, backup desatualizados, violação de senhas etc.</a:t>
            </a:r>
            <a:endParaRPr lang="pt-BR" sz="2400" dirty="0"/>
          </a:p>
        </p:txBody>
      </p:sp>
    </p:spTree>
    <p:extLst>
      <p:ext uri="{BB962C8B-B14F-4D97-AF65-F5344CB8AC3E}">
        <p14:creationId xmlns:p14="http://schemas.microsoft.com/office/powerpoint/2010/main" val="324742864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Regras e Leis sobre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655496" cy="3958007"/>
          </a:xfrm>
        </p:spPr>
        <p:txBody>
          <a:bodyPr/>
          <a:lstStyle/>
          <a:p>
            <a:pPr lvl="0"/>
            <a:r>
              <a:rPr lang="pt-PT" dirty="0" smtClean="0"/>
              <a:t>Segundo LAUREANO (2005)</a:t>
            </a:r>
          </a:p>
          <a:p>
            <a:pPr lvl="0"/>
            <a:r>
              <a:rPr lang="pt-PT" dirty="0" smtClean="0"/>
              <a:t>Segurança </a:t>
            </a:r>
            <a:r>
              <a:rPr lang="pt-PT" dirty="0"/>
              <a:t>do lado do Cliente não funciona.</a:t>
            </a:r>
            <a:endParaRPr lang="pt-BR" dirty="0"/>
          </a:p>
          <a:p>
            <a:pPr lvl="1"/>
            <a:r>
              <a:rPr lang="pt-PT" dirty="0"/>
              <a:t>Segurança do lado do cliente é segurança implementada unicamente no cliente;</a:t>
            </a:r>
            <a:endParaRPr lang="pt-BR" dirty="0"/>
          </a:p>
          <a:p>
            <a:pPr lvl="1"/>
            <a:r>
              <a:rPr lang="pt-PT" dirty="0"/>
              <a:t>O usuário sempre tem a oportunidade de quebrar a segurança, pois ele está no controle da máquina;</a:t>
            </a:r>
            <a:endParaRPr lang="pt-BR" dirty="0"/>
          </a:p>
          <a:p>
            <a:pPr lvl="1"/>
            <a:r>
              <a:rPr lang="pt-PT" dirty="0"/>
              <a:t>A segurança no lado do cliente não fornecerá segurança se tempo e recursos estiverem disponíveis ao atacante</a:t>
            </a:r>
            <a:r>
              <a:rPr lang="pt-PT" dirty="0" smtClean="0"/>
              <a:t>.</a:t>
            </a:r>
            <a:endParaRPr lang="pt-BR" dirty="0"/>
          </a:p>
        </p:txBody>
      </p:sp>
    </p:spTree>
    <p:extLst>
      <p:ext uri="{BB962C8B-B14F-4D97-AF65-F5344CB8AC3E}">
        <p14:creationId xmlns:p14="http://schemas.microsoft.com/office/powerpoint/2010/main" val="29482621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Informações e TI nas organizações</a:t>
            </a:r>
          </a:p>
        </p:txBody>
      </p:sp>
      <p:pic>
        <p:nvPicPr>
          <p:cNvPr id="4" name="Imagem 3"/>
          <p:cNvPicPr/>
          <p:nvPr/>
        </p:nvPicPr>
        <p:blipFill>
          <a:blip r:embed="rId2" cstate="print">
            <a:extLst>
              <a:ext uri="{28A0092B-C50C-407E-A947-70E740481C1C}">
                <a14:useLocalDpi xmlns:a14="http://schemas.microsoft.com/office/drawing/2010/main" val="0"/>
              </a:ext>
            </a:extLst>
          </a:blip>
          <a:stretch>
            <a:fillRect/>
          </a:stretch>
        </p:blipFill>
        <p:spPr>
          <a:xfrm>
            <a:off x="538510" y="1556792"/>
            <a:ext cx="8066980" cy="4355441"/>
          </a:xfrm>
          <a:prstGeom prst="rect">
            <a:avLst/>
          </a:prstGeom>
        </p:spPr>
      </p:pic>
    </p:spTree>
    <p:extLst>
      <p:ext uri="{BB962C8B-B14F-4D97-AF65-F5344CB8AC3E}">
        <p14:creationId xmlns:p14="http://schemas.microsoft.com/office/powerpoint/2010/main" val="1031491601"/>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Regras e Leis sobre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655496" cy="3982629"/>
          </a:xfrm>
        </p:spPr>
        <p:txBody>
          <a:bodyPr/>
          <a:lstStyle/>
          <a:p>
            <a:pPr lvl="0"/>
            <a:r>
              <a:rPr lang="pt-PT" dirty="0"/>
              <a:t>Você não pode trocar chaves de criptografia com segurança sem uma informação compartilhada.</a:t>
            </a:r>
            <a:endParaRPr lang="pt-BR" dirty="0"/>
          </a:p>
          <a:p>
            <a:pPr lvl="1"/>
            <a:r>
              <a:rPr lang="pt-PT" dirty="0"/>
              <a:t>As informações compartilhadas são usadas para validar máquinas antes da criação da sessão;</a:t>
            </a:r>
            <a:endParaRPr lang="pt-BR" dirty="0"/>
          </a:p>
          <a:p>
            <a:pPr lvl="1"/>
            <a:r>
              <a:rPr lang="pt-PT" dirty="0"/>
              <a:t>Você pode trocar chaves privadas compartilhadas ou usar SSL (</a:t>
            </a:r>
            <a:r>
              <a:rPr lang="pt-PT" i="1" dirty="0"/>
              <a:t>Secure Socket Layer</a:t>
            </a:r>
            <a:r>
              <a:rPr lang="pt-PT" dirty="0"/>
              <a:t>) através do seu navegador;</a:t>
            </a:r>
            <a:endParaRPr lang="pt-BR" dirty="0"/>
          </a:p>
          <a:p>
            <a:pPr lvl="1"/>
            <a:r>
              <a:rPr lang="pt-PT" dirty="0"/>
              <a:t>As trocas de chaves são vulneráveis a ataques do tipo </a:t>
            </a:r>
            <a:r>
              <a:rPr lang="pt-PT" i="1" dirty="0"/>
              <a:t>man-in-themiddle</a:t>
            </a:r>
            <a:r>
              <a:rPr lang="pt-PT" dirty="0"/>
              <a:t> (homem no meio).</a:t>
            </a:r>
            <a:endParaRPr lang="pt-BR" dirty="0"/>
          </a:p>
        </p:txBody>
      </p:sp>
    </p:spTree>
    <p:extLst>
      <p:ext uri="{BB962C8B-B14F-4D97-AF65-F5344CB8AC3E}">
        <p14:creationId xmlns:p14="http://schemas.microsoft.com/office/powerpoint/2010/main" val="216419846"/>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Regras e Leis sobre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655496" cy="3028521"/>
          </a:xfrm>
        </p:spPr>
        <p:txBody>
          <a:bodyPr/>
          <a:lstStyle/>
          <a:p>
            <a:pPr lvl="0"/>
            <a:r>
              <a:rPr lang="pt-PT" dirty="0"/>
              <a:t>Não existe proteção total contra código malicioso.</a:t>
            </a:r>
            <a:endParaRPr lang="pt-BR" dirty="0"/>
          </a:p>
          <a:p>
            <a:pPr lvl="1"/>
            <a:r>
              <a:rPr lang="pt-PT" dirty="0"/>
              <a:t>Os produtos de software não são perfeitos;</a:t>
            </a:r>
            <a:endParaRPr lang="pt-BR" dirty="0"/>
          </a:p>
          <a:p>
            <a:pPr lvl="1"/>
            <a:r>
              <a:rPr lang="pt-PT" dirty="0"/>
              <a:t>Os programas de detecção de vírus e cavalo de Tróia se baseiam em arquivos de assinatura;</a:t>
            </a:r>
            <a:endParaRPr lang="pt-BR" dirty="0"/>
          </a:p>
          <a:p>
            <a:pPr lvl="1"/>
            <a:r>
              <a:rPr lang="pt-PT" dirty="0"/>
              <a:t>Pequenas mudanças na assinatura de código podem produzir uma variação não detectável (até que a nova assinatura seja publicada).</a:t>
            </a:r>
            <a:endParaRPr lang="pt-BR" dirty="0"/>
          </a:p>
        </p:txBody>
      </p:sp>
    </p:spTree>
    <p:extLst>
      <p:ext uri="{BB962C8B-B14F-4D97-AF65-F5344CB8AC3E}">
        <p14:creationId xmlns:p14="http://schemas.microsoft.com/office/powerpoint/2010/main" val="1345457391"/>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Regras e Leis sobre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655496" cy="4038029"/>
          </a:xfrm>
        </p:spPr>
        <p:txBody>
          <a:bodyPr/>
          <a:lstStyle/>
          <a:p>
            <a:pPr lvl="0"/>
            <a:r>
              <a:rPr lang="pt-PT" dirty="0"/>
              <a:t>Qualquer código malicioso pode ser completamente modificado para evitar detecção de assinatura.</a:t>
            </a:r>
            <a:endParaRPr lang="pt-BR" dirty="0"/>
          </a:p>
          <a:p>
            <a:pPr lvl="1"/>
            <a:r>
              <a:rPr lang="pt-PT" dirty="0"/>
              <a:t>Os atacantes podem mudar a identidade ou assinatura de um arquivo rapidamente;</a:t>
            </a:r>
            <a:endParaRPr lang="pt-BR" dirty="0"/>
          </a:p>
          <a:p>
            <a:pPr lvl="1"/>
            <a:r>
              <a:rPr lang="pt-PT" dirty="0"/>
              <a:t>Os atacantes podem usar compactação, criptografia e senhas para mudar a aparência do código;</a:t>
            </a:r>
            <a:endParaRPr lang="pt-BR" dirty="0"/>
          </a:p>
          <a:p>
            <a:pPr lvl="1"/>
            <a:r>
              <a:rPr lang="pt-PT" dirty="0"/>
              <a:t>Você não tem como se proteger contra cada modificação possível.</a:t>
            </a:r>
            <a:endParaRPr lang="pt-BR" dirty="0"/>
          </a:p>
        </p:txBody>
      </p:sp>
    </p:spTree>
    <p:extLst>
      <p:ext uri="{BB962C8B-B14F-4D97-AF65-F5344CB8AC3E}">
        <p14:creationId xmlns:p14="http://schemas.microsoft.com/office/powerpoint/2010/main" val="396323450"/>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Regras e Leis sobre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655496" cy="3859518"/>
          </a:xfrm>
        </p:spPr>
        <p:txBody>
          <a:bodyPr/>
          <a:lstStyle/>
          <a:p>
            <a:pPr lvl="0"/>
            <a:r>
              <a:rPr lang="pt-PT" dirty="0"/>
              <a:t>Os firewalls não podem protegê-lo cem por cento contra ataques.</a:t>
            </a:r>
            <a:endParaRPr lang="pt-BR" dirty="0"/>
          </a:p>
          <a:p>
            <a:pPr lvl="1"/>
            <a:r>
              <a:rPr lang="pt-PT" dirty="0"/>
              <a:t>Os firewalls podem ser software ou hardware, ou ambos;</a:t>
            </a:r>
            <a:endParaRPr lang="pt-BR" dirty="0"/>
          </a:p>
          <a:p>
            <a:pPr lvl="1"/>
            <a:r>
              <a:rPr lang="pt-PT" dirty="0"/>
              <a:t>A principal função de um firewall é filtrar pacotes que chegam e saem;</a:t>
            </a:r>
            <a:endParaRPr lang="pt-BR" dirty="0"/>
          </a:p>
          <a:p>
            <a:pPr lvl="1"/>
            <a:r>
              <a:rPr lang="pt-PT" dirty="0"/>
              <a:t>Ataques sucessivos são possíveis como resultado de regras e políticas incorretas, e de problemas de manutenção.</a:t>
            </a:r>
            <a:endParaRPr lang="pt-BR" dirty="0"/>
          </a:p>
        </p:txBody>
      </p:sp>
    </p:spTree>
    <p:extLst>
      <p:ext uri="{BB962C8B-B14F-4D97-AF65-F5344CB8AC3E}">
        <p14:creationId xmlns:p14="http://schemas.microsoft.com/office/powerpoint/2010/main" val="564040923"/>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Regras e Leis sobre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655496" cy="3890296"/>
          </a:xfrm>
        </p:spPr>
        <p:txBody>
          <a:bodyPr/>
          <a:lstStyle/>
          <a:p>
            <a:pPr lvl="0"/>
            <a:r>
              <a:rPr lang="pt-PT" dirty="0"/>
              <a:t>Qualquer IDS pode ser burlado.</a:t>
            </a:r>
            <a:endParaRPr lang="pt-BR" dirty="0"/>
          </a:p>
          <a:p>
            <a:pPr lvl="1"/>
            <a:r>
              <a:rPr lang="pt-PT" dirty="0"/>
              <a:t>Os sistemas de detecção de intrusão (IDS) frequentemente são projetos passivos;</a:t>
            </a:r>
            <a:endParaRPr lang="pt-BR" dirty="0"/>
          </a:p>
          <a:p>
            <a:pPr lvl="1"/>
            <a:r>
              <a:rPr lang="pt-PT" dirty="0"/>
              <a:t>É difícil para um atacante detectar a presença de um IDS quando está sondando;</a:t>
            </a:r>
            <a:endParaRPr lang="pt-BR" dirty="0"/>
          </a:p>
          <a:p>
            <a:pPr lvl="1"/>
            <a:r>
              <a:rPr lang="pt-PT" dirty="0"/>
              <a:t>Um IDS está sujeito à configuração incorreta e falta de manutenção.</a:t>
            </a:r>
            <a:endParaRPr lang="pt-BR" dirty="0"/>
          </a:p>
          <a:p>
            <a:pPr lvl="1"/>
            <a:r>
              <a:rPr lang="pt-PT" dirty="0"/>
              <a:t>Essas condições podem criar oportunidades de ataque.</a:t>
            </a:r>
            <a:endParaRPr lang="pt-BR" dirty="0"/>
          </a:p>
        </p:txBody>
      </p:sp>
    </p:spTree>
    <p:extLst>
      <p:ext uri="{BB962C8B-B14F-4D97-AF65-F5344CB8AC3E}">
        <p14:creationId xmlns:p14="http://schemas.microsoft.com/office/powerpoint/2010/main" val="2487727219"/>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Regras e Leis sobre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655496" cy="3083921"/>
          </a:xfrm>
        </p:spPr>
        <p:txBody>
          <a:bodyPr/>
          <a:lstStyle/>
          <a:p>
            <a:pPr lvl="0"/>
            <a:r>
              <a:rPr lang="pt-PT" dirty="0"/>
              <a:t>Algoritmos criptográficos secretos não são seguros.</a:t>
            </a:r>
            <a:endParaRPr lang="pt-BR" dirty="0"/>
          </a:p>
          <a:p>
            <a:pPr lvl="1"/>
            <a:r>
              <a:rPr lang="pt-PT" dirty="0"/>
              <a:t>Criptografia é difícil;</a:t>
            </a:r>
            <a:endParaRPr lang="pt-BR" dirty="0"/>
          </a:p>
          <a:p>
            <a:pPr lvl="1"/>
            <a:r>
              <a:rPr lang="pt-PT" dirty="0"/>
              <a:t>A maioria da criptografia não é revisada e testada o bastante antes de ser lançada;</a:t>
            </a:r>
            <a:endParaRPr lang="pt-BR" dirty="0"/>
          </a:p>
          <a:p>
            <a:pPr lvl="1"/>
            <a:r>
              <a:rPr lang="pt-PT" dirty="0"/>
              <a:t>Algoritmos comuns estão em uso em diversas áreas. Eles são difíceis, mas não impossíveis de atacar.</a:t>
            </a:r>
            <a:endParaRPr lang="pt-BR" dirty="0"/>
          </a:p>
        </p:txBody>
      </p:sp>
    </p:spTree>
    <p:extLst>
      <p:ext uri="{BB962C8B-B14F-4D97-AF65-F5344CB8AC3E}">
        <p14:creationId xmlns:p14="http://schemas.microsoft.com/office/powerpoint/2010/main" val="2399842107"/>
      </p:ext>
    </p:extLst>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Regras e Leis sobre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655496" cy="4887492"/>
          </a:xfrm>
        </p:spPr>
        <p:txBody>
          <a:bodyPr/>
          <a:lstStyle/>
          <a:p>
            <a:pPr lvl="0"/>
            <a:r>
              <a:rPr lang="pt-PT" dirty="0"/>
              <a:t>Se uma chave não for necessária, você não tem criptografia – você tem codificação.</a:t>
            </a:r>
            <a:endParaRPr lang="pt-BR" dirty="0"/>
          </a:p>
          <a:p>
            <a:pPr lvl="1"/>
            <a:r>
              <a:rPr lang="pt-PT" sz="2600" dirty="0" smtClean="0"/>
              <a:t>A </a:t>
            </a:r>
            <a:r>
              <a:rPr lang="pt-PT" sz="2600" dirty="0"/>
              <a:t>criptografia é usada para proteger a codificação. Se não </a:t>
            </a:r>
            <a:r>
              <a:rPr lang="pt-PT" sz="2600" dirty="0" smtClean="0"/>
              <a:t>existe uma </a:t>
            </a:r>
            <a:r>
              <a:rPr lang="pt-PT" sz="2600" dirty="0"/>
              <a:t>chave, você não pode criptografar;</a:t>
            </a:r>
            <a:endParaRPr lang="pt-BR" sz="2600" dirty="0"/>
          </a:p>
          <a:p>
            <a:pPr lvl="1"/>
            <a:r>
              <a:rPr lang="pt-PT" sz="2600" dirty="0"/>
              <a:t>As chaves precisam ser mantidas em </a:t>
            </a:r>
            <a:r>
              <a:rPr lang="pt-PT" sz="2600" dirty="0" smtClean="0"/>
              <a:t>segredo;</a:t>
            </a:r>
            <a:endParaRPr lang="pt-BR" sz="2600" dirty="0"/>
          </a:p>
          <a:p>
            <a:pPr lvl="1"/>
            <a:r>
              <a:rPr lang="pt-PT" sz="2600" dirty="0"/>
              <a:t>As senhas não podem ser armazenadas com segurança no cliente a menos que haja outra senha para protegê-las;</a:t>
            </a:r>
            <a:endParaRPr lang="pt-BR" sz="2600" dirty="0"/>
          </a:p>
          <a:p>
            <a:pPr lvl="1"/>
            <a:r>
              <a:rPr lang="pt-PT" sz="2600" dirty="0"/>
              <a:t>É fácil detectar informações de senha armazenadas em máquinas clientes;</a:t>
            </a:r>
            <a:endParaRPr lang="pt-BR" sz="2600" dirty="0"/>
          </a:p>
          <a:p>
            <a:pPr lvl="1"/>
            <a:r>
              <a:rPr lang="pt-PT" sz="2600" dirty="0"/>
              <a:t>Se uma senha não é criptografada ou não está protegida quando armazenada, ele não é </a:t>
            </a:r>
            <a:r>
              <a:rPr lang="pt-PT" sz="2600" dirty="0" smtClean="0"/>
              <a:t>segura</a:t>
            </a:r>
            <a:r>
              <a:rPr lang="pt-PT" sz="2600" dirty="0"/>
              <a:t>.</a:t>
            </a:r>
            <a:endParaRPr lang="pt-BR" sz="2600" dirty="0"/>
          </a:p>
        </p:txBody>
      </p:sp>
    </p:spTree>
    <p:extLst>
      <p:ext uri="{BB962C8B-B14F-4D97-AF65-F5344CB8AC3E}">
        <p14:creationId xmlns:p14="http://schemas.microsoft.com/office/powerpoint/2010/main" val="2900897399"/>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Regras e Leis sobre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655496" cy="4425827"/>
          </a:xfrm>
        </p:spPr>
        <p:txBody>
          <a:bodyPr/>
          <a:lstStyle/>
          <a:p>
            <a:pPr lvl="0"/>
            <a:r>
              <a:rPr lang="pt-PT" dirty="0"/>
              <a:t>Para que um sistema comece a ser considerado seguro, ele precisa submeter-se a uma auditoria de segurança independente.</a:t>
            </a:r>
            <a:endParaRPr lang="pt-BR" dirty="0"/>
          </a:p>
          <a:p>
            <a:pPr lvl="1"/>
            <a:r>
              <a:rPr lang="pt-PT" dirty="0"/>
              <a:t>A auditoria é o começo de uma boa análise de sistemas de segurança;</a:t>
            </a:r>
            <a:endParaRPr lang="pt-BR" dirty="0"/>
          </a:p>
          <a:p>
            <a:pPr lvl="1"/>
            <a:r>
              <a:rPr lang="pt-PT" dirty="0"/>
              <a:t>Os sistemas de segurança, muitas vezes, não são revisados correta ou completamente, permitindo furos;</a:t>
            </a:r>
            <a:endParaRPr lang="pt-BR" dirty="0"/>
          </a:p>
          <a:p>
            <a:pPr lvl="1"/>
            <a:r>
              <a:rPr lang="pt-PT" dirty="0"/>
              <a:t>Verificação externa é vital para a defesa; a falta dela é um convite a ataques.</a:t>
            </a:r>
            <a:endParaRPr lang="pt-BR" dirty="0"/>
          </a:p>
        </p:txBody>
      </p:sp>
    </p:spTree>
    <p:extLst>
      <p:ext uri="{BB962C8B-B14F-4D97-AF65-F5344CB8AC3E}">
        <p14:creationId xmlns:p14="http://schemas.microsoft.com/office/powerpoint/2010/main" val="1012789393"/>
      </p:ext>
    </p:extLst>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Regras e Leis sobre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655496" cy="1391150"/>
          </a:xfrm>
        </p:spPr>
        <p:txBody>
          <a:bodyPr/>
          <a:lstStyle/>
          <a:p>
            <a:pPr lvl="0"/>
            <a:r>
              <a:rPr lang="pt-PT" dirty="0"/>
              <a:t>Segurança através de obscuridade não funciona.</a:t>
            </a:r>
            <a:endParaRPr lang="pt-BR" dirty="0"/>
          </a:p>
          <a:p>
            <a:pPr lvl="1"/>
            <a:r>
              <a:rPr lang="pt-PT" dirty="0"/>
              <a:t>Ocultar não é proteger;</a:t>
            </a:r>
            <a:endParaRPr lang="pt-BR" dirty="0"/>
          </a:p>
          <a:p>
            <a:pPr lvl="1"/>
            <a:r>
              <a:rPr lang="pt-PT" dirty="0"/>
              <a:t>É necessária proteção </a:t>
            </a:r>
            <a:r>
              <a:rPr lang="pt-PT" dirty="0" smtClean="0"/>
              <a:t>ativa</a:t>
            </a:r>
            <a:r>
              <a:rPr lang="pt-PT" dirty="0"/>
              <a:t>.</a:t>
            </a:r>
            <a:endParaRPr lang="pt-BR" dirty="0"/>
          </a:p>
        </p:txBody>
      </p:sp>
    </p:spTree>
    <p:extLst>
      <p:ext uri="{BB962C8B-B14F-4D97-AF65-F5344CB8AC3E}">
        <p14:creationId xmlns:p14="http://schemas.microsoft.com/office/powerpoint/2010/main" val="1573960426"/>
      </p:ext>
    </p:extLst>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smtClean="0">
                <a:effectLst>
                  <a:outerShdw blurRad="50800" dist="38100" dir="2700000" algn="tl">
                    <a:prstClr val="black">
                      <a:alpha val="40000"/>
                    </a:prstClr>
                  </a:outerShdw>
                </a:effectLst>
                <a:cs typeface="Arial"/>
              </a:rPr>
              <a:t>Política de </a:t>
            </a:r>
            <a:r>
              <a:rPr lang="pt-BR" dirty="0">
                <a:effectLst>
                  <a:outerShdw blurRad="50800" dist="38100" dir="2700000" algn="tl">
                    <a:prstClr val="black">
                      <a:alpha val="40000"/>
                    </a:prstClr>
                  </a:outerShdw>
                </a:effectLst>
                <a:cs typeface="Arial"/>
              </a:rPr>
              <a:t>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154984"/>
          </a:xfrm>
        </p:spPr>
        <p:txBody>
          <a:bodyPr/>
          <a:lstStyle/>
          <a:p>
            <a:pPr marL="393192" indent="-393192" algn="just" defTabSz="914400">
              <a:spcBef>
                <a:spcPts val="768"/>
              </a:spcBef>
              <a:buClr>
                <a:srgbClr val="FFFFFF"/>
              </a:buClr>
            </a:pPr>
            <a:r>
              <a:rPr lang="pt-PT" sz="2000" dirty="0"/>
              <a:t>Um guarda de segurança que trabalha no turno da noite em uma fábrica vê um homem baixinho sair do prédio, empurrando um carrinho de mão vazio. O guarda, com uma suspeita repentina, pára o homem, que pergunta por que está sendo parado. “Apenas quero ter certeza de que você não está roubando nada”, diz o guarda grosseiramente. “Confira tudo o que quiser”, responde o homem, e o guarda procura, mas não encontra nada suspeito e permite que o homem vá embora. Na noite seguinte, acontece à mesma coisa. Isso se repete por algumas semanas e então o baixinho não aparece mais no portão. Passam vinte anos e o guarda, já aposentado, está sentado em um bar, quando o baixinho entra. Reconhecendo-o, o guarda aposentado se aproxima, explica quem é e oferece pagar uma bebida, se o baixinho responder a uma pergunta. O homem concorda e o guarda diz: “Tenho certeza de que você estava levando algo, mas nunca consegui descobrir o que você estava roubando”. O baixinho pegou a bebida e, enquanto levava o copo à boca, disse: </a:t>
            </a:r>
            <a:r>
              <a:rPr lang="pt-PT" sz="2000" dirty="0" smtClean="0"/>
              <a:t>“Eu </a:t>
            </a:r>
            <a:r>
              <a:rPr lang="pt-PT" sz="2000" dirty="0"/>
              <a:t>estava roubando carrinhos de mão”.</a:t>
            </a:r>
            <a:endParaRPr lang="pt-BR" sz="2000" dirty="0"/>
          </a:p>
        </p:txBody>
      </p:sp>
    </p:spTree>
    <p:extLst>
      <p:ext uri="{BB962C8B-B14F-4D97-AF65-F5344CB8AC3E}">
        <p14:creationId xmlns:p14="http://schemas.microsoft.com/office/powerpoint/2010/main" val="26434063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Informações e TI nas organizações</a:t>
            </a:r>
          </a:p>
        </p:txBody>
      </p:sp>
      <p:grpSp>
        <p:nvGrpSpPr>
          <p:cNvPr id="24" name="Grupo 23"/>
          <p:cNvGrpSpPr/>
          <p:nvPr/>
        </p:nvGrpSpPr>
        <p:grpSpPr>
          <a:xfrm>
            <a:off x="1979712" y="830693"/>
            <a:ext cx="6192688" cy="5976664"/>
            <a:chOff x="1475656" y="830693"/>
            <a:chExt cx="6192688" cy="5976664"/>
          </a:xfrm>
        </p:grpSpPr>
        <p:sp>
          <p:nvSpPr>
            <p:cNvPr id="5" name="Elipse 4"/>
            <p:cNvSpPr/>
            <p:nvPr/>
          </p:nvSpPr>
          <p:spPr bwMode="auto">
            <a:xfrm>
              <a:off x="2123726" y="1370752"/>
              <a:ext cx="4896546" cy="4896546"/>
            </a:xfrm>
            <a:prstGeom prst="ellipse">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pt-BR"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6" name="Elipse 5"/>
            <p:cNvSpPr/>
            <p:nvPr/>
          </p:nvSpPr>
          <p:spPr bwMode="auto">
            <a:xfrm>
              <a:off x="2568897" y="1838805"/>
              <a:ext cx="3960440" cy="3960440"/>
            </a:xfrm>
            <a:prstGeom prst="ellipse">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pt-BR"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7" name="Elipse 6"/>
            <p:cNvSpPr/>
            <p:nvPr/>
          </p:nvSpPr>
          <p:spPr bwMode="auto">
            <a:xfrm>
              <a:off x="3937048" y="830693"/>
              <a:ext cx="1296144" cy="1296144"/>
            </a:xfrm>
            <a:prstGeom prst="ellipse">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pt-BR" sz="1200" dirty="0" smtClean="0">
                  <a:ln w="0">
                    <a:noFill/>
                  </a:ln>
                  <a:solidFill>
                    <a:schemeClr val="bg1"/>
                  </a:solidFill>
                  <a:effectLst>
                    <a:outerShdw blurRad="38100" dist="25400" dir="5400000" algn="ctr" rotWithShape="0">
                      <a:srgbClr val="6E747A">
                        <a:alpha val="43000"/>
                      </a:srgbClr>
                    </a:outerShdw>
                  </a:effectLst>
                  <a:latin typeface="Segoe" pitchFamily="34" charset="0"/>
                </a:rPr>
                <a:t>Manuseio</a:t>
              </a:r>
            </a:p>
          </p:txBody>
        </p:sp>
        <p:sp>
          <p:nvSpPr>
            <p:cNvPr id="8" name="Elipse 7"/>
            <p:cNvSpPr/>
            <p:nvPr/>
          </p:nvSpPr>
          <p:spPr bwMode="auto">
            <a:xfrm>
              <a:off x="3072952" y="2319977"/>
              <a:ext cx="2998096" cy="2998096"/>
            </a:xfrm>
            <a:prstGeom prst="ellipse">
              <a:avLst/>
            </a:prstGeom>
            <a:ln>
              <a:headEnd type="none" w="med" len="med"/>
              <a:tailEnd type="none" w="med" len="med"/>
            </a:ln>
          </p:spPr>
          <p:style>
            <a:lnRef idx="3">
              <a:schemeClr val="lt1"/>
            </a:lnRef>
            <a:fillRef idx="1">
              <a:schemeClr val="accent2"/>
            </a:fillRef>
            <a:effectRef idx="1">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pt-BR"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9" name="Elipse 8"/>
            <p:cNvSpPr/>
            <p:nvPr/>
          </p:nvSpPr>
          <p:spPr bwMode="auto">
            <a:xfrm>
              <a:off x="3748644" y="2982549"/>
              <a:ext cx="1672952" cy="1672952"/>
            </a:xfrm>
            <a:prstGeom prst="ellipse">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pt-BR"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0" name="CaixaDeTexto 9"/>
            <p:cNvSpPr txBox="1"/>
            <p:nvPr/>
          </p:nvSpPr>
          <p:spPr>
            <a:xfrm>
              <a:off x="3822339" y="2516647"/>
              <a:ext cx="1499321" cy="369332"/>
            </a:xfrm>
            <a:prstGeom prst="rect">
              <a:avLst/>
            </a:prstGeom>
            <a:noFill/>
          </p:spPr>
          <p:txBody>
            <a:bodyPr wrap="none" rtlCol="0">
              <a:spAutoFit/>
            </a:bodyPr>
            <a:lstStyle/>
            <a:p>
              <a:r>
                <a:rPr lang="pt-BR" dirty="0" smtClean="0"/>
                <a:t>Autenticidade</a:t>
              </a:r>
              <a:endParaRPr lang="pt-BR" dirty="0"/>
            </a:p>
          </p:txBody>
        </p:sp>
        <p:sp>
          <p:nvSpPr>
            <p:cNvPr id="11" name="CaixaDeTexto 10"/>
            <p:cNvSpPr txBox="1"/>
            <p:nvPr/>
          </p:nvSpPr>
          <p:spPr>
            <a:xfrm>
              <a:off x="3990790" y="4747470"/>
              <a:ext cx="1188659" cy="369332"/>
            </a:xfrm>
            <a:prstGeom prst="rect">
              <a:avLst/>
            </a:prstGeom>
            <a:noFill/>
          </p:spPr>
          <p:txBody>
            <a:bodyPr wrap="none" rtlCol="0">
              <a:spAutoFit/>
            </a:bodyPr>
            <a:lstStyle/>
            <a:p>
              <a:r>
                <a:rPr lang="pt-BR" dirty="0" smtClean="0"/>
                <a:t>Legalidade</a:t>
              </a:r>
              <a:endParaRPr lang="pt-BR" dirty="0"/>
            </a:p>
          </p:txBody>
        </p:sp>
        <p:sp>
          <p:nvSpPr>
            <p:cNvPr id="12" name="Elipse 11"/>
            <p:cNvSpPr/>
            <p:nvPr/>
          </p:nvSpPr>
          <p:spPr bwMode="auto">
            <a:xfrm>
              <a:off x="3923927" y="5511213"/>
              <a:ext cx="1296144" cy="1296144"/>
            </a:xfrm>
            <a:prstGeom prst="ellipse">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pt-BR" sz="1200" dirty="0" smtClean="0">
                  <a:ln w="0">
                    <a:noFill/>
                  </a:ln>
                  <a:solidFill>
                    <a:schemeClr val="bg1"/>
                  </a:solidFill>
                  <a:effectLst>
                    <a:outerShdw blurRad="38100" dist="25400" dir="5400000" algn="ctr" rotWithShape="0">
                      <a:srgbClr val="6E747A">
                        <a:alpha val="43000"/>
                      </a:srgbClr>
                    </a:outerShdw>
                  </a:effectLst>
                  <a:latin typeface="Segoe" pitchFamily="34" charset="0"/>
                </a:rPr>
                <a:t>Transporte</a:t>
              </a:r>
            </a:p>
          </p:txBody>
        </p:sp>
        <p:sp>
          <p:nvSpPr>
            <p:cNvPr id="13" name="Elipse 12"/>
            <p:cNvSpPr/>
            <p:nvPr/>
          </p:nvSpPr>
          <p:spPr bwMode="auto">
            <a:xfrm>
              <a:off x="6372200" y="3170953"/>
              <a:ext cx="1296144" cy="1296144"/>
            </a:xfrm>
            <a:prstGeom prst="ellipse">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pt-BR" sz="1200" dirty="0" smtClean="0">
                  <a:ln w="0">
                    <a:noFill/>
                  </a:ln>
                  <a:solidFill>
                    <a:schemeClr val="bg1"/>
                  </a:solidFill>
                  <a:effectLst>
                    <a:outerShdw blurRad="38100" dist="25400" dir="5400000" algn="ctr" rotWithShape="0">
                      <a:srgbClr val="6E747A">
                        <a:alpha val="43000"/>
                      </a:srgbClr>
                    </a:outerShdw>
                  </a:effectLst>
                  <a:latin typeface="Segoe" pitchFamily="34" charset="0"/>
                </a:rPr>
                <a:t>Armazenamento</a:t>
              </a:r>
            </a:p>
          </p:txBody>
        </p:sp>
        <p:sp>
          <p:nvSpPr>
            <p:cNvPr id="14" name="Elipse 13"/>
            <p:cNvSpPr/>
            <p:nvPr/>
          </p:nvSpPr>
          <p:spPr bwMode="auto">
            <a:xfrm>
              <a:off x="1475656" y="3170953"/>
              <a:ext cx="1296144" cy="1296144"/>
            </a:xfrm>
            <a:prstGeom prst="ellipse">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pt-BR" sz="1200" dirty="0" smtClean="0">
                  <a:ln w="0">
                    <a:noFill/>
                  </a:ln>
                  <a:solidFill>
                    <a:schemeClr val="bg1"/>
                  </a:solidFill>
                  <a:effectLst>
                    <a:outerShdw blurRad="38100" dist="25400" dir="5400000" algn="ctr" rotWithShape="0">
                      <a:srgbClr val="6E747A">
                        <a:alpha val="43000"/>
                      </a:srgbClr>
                    </a:outerShdw>
                  </a:effectLst>
                  <a:latin typeface="Segoe" pitchFamily="34" charset="0"/>
                </a:rPr>
                <a:t>Descarte</a:t>
              </a:r>
            </a:p>
          </p:txBody>
        </p:sp>
        <p:sp>
          <p:nvSpPr>
            <p:cNvPr id="15" name="CaixaDeTexto 14"/>
            <p:cNvSpPr txBox="1"/>
            <p:nvPr/>
          </p:nvSpPr>
          <p:spPr>
            <a:xfrm rot="18080350">
              <a:off x="3522995" y="3480402"/>
              <a:ext cx="1302664" cy="276999"/>
            </a:xfrm>
            <a:prstGeom prst="rect">
              <a:avLst/>
            </a:prstGeom>
            <a:noFill/>
          </p:spPr>
          <p:txBody>
            <a:bodyPr wrap="none" rtlCol="0">
              <a:spAutoFit/>
            </a:bodyPr>
            <a:lstStyle/>
            <a:p>
              <a:r>
                <a:rPr lang="pt-BR" sz="1200" dirty="0" smtClean="0">
                  <a:solidFill>
                    <a:schemeClr val="bg1"/>
                  </a:solidFill>
                </a:rPr>
                <a:t>Confidencialidade</a:t>
              </a:r>
              <a:endParaRPr lang="pt-BR" sz="1200" dirty="0">
                <a:solidFill>
                  <a:schemeClr val="bg1"/>
                </a:solidFill>
              </a:endParaRPr>
            </a:p>
          </p:txBody>
        </p:sp>
        <p:sp>
          <p:nvSpPr>
            <p:cNvPr id="16" name="CaixaDeTexto 15"/>
            <p:cNvSpPr txBox="1"/>
            <p:nvPr/>
          </p:nvSpPr>
          <p:spPr>
            <a:xfrm rot="3370287">
              <a:off x="4553018" y="3435373"/>
              <a:ext cx="899733" cy="276999"/>
            </a:xfrm>
            <a:prstGeom prst="rect">
              <a:avLst/>
            </a:prstGeom>
            <a:noFill/>
          </p:spPr>
          <p:txBody>
            <a:bodyPr wrap="none" rtlCol="0">
              <a:spAutoFit/>
            </a:bodyPr>
            <a:lstStyle/>
            <a:p>
              <a:r>
                <a:rPr lang="pt-BR" sz="1200" dirty="0" smtClean="0">
                  <a:solidFill>
                    <a:schemeClr val="bg1"/>
                  </a:solidFill>
                </a:rPr>
                <a:t>Integridade</a:t>
              </a:r>
              <a:endParaRPr lang="pt-BR" sz="1200" dirty="0">
                <a:solidFill>
                  <a:schemeClr val="bg1"/>
                </a:solidFill>
              </a:endParaRPr>
            </a:p>
          </p:txBody>
        </p:sp>
        <p:sp>
          <p:nvSpPr>
            <p:cNvPr id="17" name="CaixaDeTexto 16"/>
            <p:cNvSpPr txBox="1"/>
            <p:nvPr/>
          </p:nvSpPr>
          <p:spPr>
            <a:xfrm>
              <a:off x="4004608" y="4177893"/>
              <a:ext cx="1149674" cy="276999"/>
            </a:xfrm>
            <a:prstGeom prst="rect">
              <a:avLst/>
            </a:prstGeom>
            <a:noFill/>
          </p:spPr>
          <p:txBody>
            <a:bodyPr wrap="none" rtlCol="0">
              <a:spAutoFit/>
            </a:bodyPr>
            <a:lstStyle/>
            <a:p>
              <a:r>
                <a:rPr lang="pt-BR" sz="1200" dirty="0" smtClean="0">
                  <a:solidFill>
                    <a:schemeClr val="bg1"/>
                  </a:solidFill>
                </a:rPr>
                <a:t>Disponibilidade</a:t>
              </a:r>
              <a:endParaRPr lang="pt-BR" sz="1200" dirty="0">
                <a:solidFill>
                  <a:schemeClr val="bg1"/>
                </a:solidFill>
              </a:endParaRPr>
            </a:p>
          </p:txBody>
        </p:sp>
        <p:cxnSp>
          <p:nvCxnSpPr>
            <p:cNvPr id="18" name="Conector reto 17"/>
            <p:cNvCxnSpPr>
              <a:endCxn id="9" idx="0"/>
            </p:cNvCxnSpPr>
            <p:nvPr/>
          </p:nvCxnSpPr>
          <p:spPr>
            <a:xfrm flipV="1">
              <a:off x="4585119" y="2982549"/>
              <a:ext cx="1" cy="836476"/>
            </a:xfrm>
            <a:prstGeom prst="line">
              <a:avLst/>
            </a:prstGeom>
          </p:spPr>
          <p:style>
            <a:lnRef idx="1">
              <a:schemeClr val="dk1"/>
            </a:lnRef>
            <a:fillRef idx="0">
              <a:schemeClr val="dk1"/>
            </a:fillRef>
            <a:effectRef idx="0">
              <a:schemeClr val="dk1"/>
            </a:effectRef>
            <a:fontRef idx="minor">
              <a:schemeClr val="tx1"/>
            </a:fontRef>
          </p:style>
        </p:cxnSp>
        <p:cxnSp>
          <p:nvCxnSpPr>
            <p:cNvPr id="19" name="Conector reto 18"/>
            <p:cNvCxnSpPr/>
            <p:nvPr/>
          </p:nvCxnSpPr>
          <p:spPr>
            <a:xfrm flipH="1" flipV="1">
              <a:off x="4579445" y="3832324"/>
              <a:ext cx="720349" cy="430296"/>
            </a:xfrm>
            <a:prstGeom prst="line">
              <a:avLst/>
            </a:prstGeom>
          </p:spPr>
          <p:style>
            <a:lnRef idx="1">
              <a:schemeClr val="dk1"/>
            </a:lnRef>
            <a:fillRef idx="0">
              <a:schemeClr val="dk1"/>
            </a:fillRef>
            <a:effectRef idx="0">
              <a:schemeClr val="dk1"/>
            </a:effectRef>
            <a:fontRef idx="minor">
              <a:schemeClr val="tx1"/>
            </a:fontRef>
          </p:style>
        </p:cxnSp>
        <p:cxnSp>
          <p:nvCxnSpPr>
            <p:cNvPr id="20" name="Conector reto 19"/>
            <p:cNvCxnSpPr/>
            <p:nvPr/>
          </p:nvCxnSpPr>
          <p:spPr>
            <a:xfrm flipV="1">
              <a:off x="3864386" y="3828156"/>
              <a:ext cx="720349" cy="430296"/>
            </a:xfrm>
            <a:prstGeom prst="line">
              <a:avLst/>
            </a:prstGeom>
          </p:spPr>
          <p:style>
            <a:lnRef idx="1">
              <a:schemeClr val="dk1"/>
            </a:lnRef>
            <a:fillRef idx="0">
              <a:schemeClr val="dk1"/>
            </a:fillRef>
            <a:effectRef idx="0">
              <a:schemeClr val="dk1"/>
            </a:effectRef>
            <a:fontRef idx="minor">
              <a:schemeClr val="tx1"/>
            </a:fontRef>
          </p:style>
        </p:cxnSp>
        <p:sp>
          <p:nvSpPr>
            <p:cNvPr id="21" name="Arco 20"/>
            <p:cNvSpPr/>
            <p:nvPr/>
          </p:nvSpPr>
          <p:spPr>
            <a:xfrm>
              <a:off x="2383703" y="1125599"/>
              <a:ext cx="4896545" cy="4896546"/>
            </a:xfrm>
            <a:prstGeom prst="arc">
              <a:avLst>
                <a:gd name="adj1" fmla="val 17222736"/>
                <a:gd name="adj2" fmla="val 20605654"/>
              </a:avLst>
            </a:prstGeom>
            <a:ln w="76200">
              <a:solidFill>
                <a:srgbClr val="FF0000"/>
              </a:solidFill>
              <a:headEnd type="none" w="lg" len="lg"/>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22" name="Arco 21"/>
            <p:cNvSpPr/>
            <p:nvPr/>
          </p:nvSpPr>
          <p:spPr>
            <a:xfrm rot="5400000">
              <a:off x="2383702" y="1640782"/>
              <a:ext cx="4896545" cy="4896546"/>
            </a:xfrm>
            <a:prstGeom prst="arc">
              <a:avLst>
                <a:gd name="adj1" fmla="val 17222736"/>
                <a:gd name="adj2" fmla="val 20605654"/>
              </a:avLst>
            </a:prstGeom>
            <a:ln w="76200">
              <a:solidFill>
                <a:srgbClr val="FF0000"/>
              </a:solidFill>
              <a:headEnd type="none" w="lg" len="lg"/>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23" name="Arco 22"/>
            <p:cNvSpPr/>
            <p:nvPr/>
          </p:nvSpPr>
          <p:spPr>
            <a:xfrm rot="10800000">
              <a:off x="1776287" y="1640782"/>
              <a:ext cx="4896545" cy="4896546"/>
            </a:xfrm>
            <a:prstGeom prst="arc">
              <a:avLst>
                <a:gd name="adj1" fmla="val 17222736"/>
                <a:gd name="adj2" fmla="val 20605654"/>
              </a:avLst>
            </a:prstGeom>
            <a:ln w="76200">
              <a:solidFill>
                <a:srgbClr val="FF0000"/>
              </a:solidFill>
              <a:headEnd type="none" w="lg" len="lg"/>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grpSp>
      <p:sp>
        <p:nvSpPr>
          <p:cNvPr id="25" name="Espaço Reservado para Texto 2"/>
          <p:cNvSpPr>
            <a:spLocks noGrp="1"/>
          </p:cNvSpPr>
          <p:nvPr>
            <p:ph type="body" sz="quarter" idx="10"/>
          </p:nvPr>
        </p:nvSpPr>
        <p:spPr>
          <a:xfrm>
            <a:off x="381000" y="1411552"/>
            <a:ext cx="8382000" cy="984885"/>
          </a:xfrm>
        </p:spPr>
        <p:txBody>
          <a:bodyPr/>
          <a:lstStyle/>
          <a:p>
            <a:pPr lvl="0"/>
            <a:r>
              <a:rPr lang="pt-BR" dirty="0" smtClean="0"/>
              <a:t>Ciclo de Vida</a:t>
            </a:r>
          </a:p>
          <a:p>
            <a:pPr marL="0" lvl="0" indent="0">
              <a:buNone/>
            </a:pPr>
            <a:r>
              <a:rPr lang="pt-BR" dirty="0" smtClean="0"/>
              <a:t>da Informação</a:t>
            </a:r>
            <a:endParaRPr lang="pt-BR" dirty="0"/>
          </a:p>
        </p:txBody>
      </p:sp>
    </p:spTree>
    <p:extLst>
      <p:ext uri="{BB962C8B-B14F-4D97-AF65-F5344CB8AC3E}">
        <p14:creationId xmlns:p14="http://schemas.microsoft.com/office/powerpoint/2010/main" val="194487923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circle(out)">
                                      <p:cBhvr>
                                        <p:cTn id="7"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smtClean="0">
                <a:effectLst>
                  <a:outerShdw blurRad="50800" dist="38100" dir="2700000" algn="tl">
                    <a:prstClr val="black">
                      <a:alpha val="40000"/>
                    </a:prstClr>
                  </a:outerShdw>
                </a:effectLst>
                <a:cs typeface="Arial"/>
              </a:rPr>
              <a:t>Política de </a:t>
            </a:r>
            <a:r>
              <a:rPr lang="pt-BR" dirty="0">
                <a:effectLst>
                  <a:outerShdw blurRad="50800" dist="38100" dir="2700000" algn="tl">
                    <a:prstClr val="black">
                      <a:alpha val="40000"/>
                    </a:prstClr>
                  </a:outerShdw>
                </a:effectLst>
                <a:cs typeface="Arial"/>
              </a:rPr>
              <a:t>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154984"/>
          </a:xfrm>
        </p:spPr>
        <p:txBody>
          <a:bodyPr/>
          <a:lstStyle/>
          <a:p>
            <a:pPr marL="393192" indent="-393192" algn="just" defTabSz="914400">
              <a:spcBef>
                <a:spcPts val="768"/>
              </a:spcBef>
              <a:buClr>
                <a:srgbClr val="FFFFFF"/>
              </a:buClr>
            </a:pPr>
            <a:r>
              <a:rPr lang="pt-PT" sz="2000" dirty="0"/>
              <a:t>Um guarda de segurança que trabalha no turno da noite em uma fábrica vê um homem baixinho sair do prédio, empurrando um carrinho de mão vazio. O guarda, com uma suspeita repentina, pára o homem, que pergunta por que está sendo parado. “Apenas quero ter certeza de que você não está roubando nada”, diz o guarda grosseiramente. “Confira tudo o que quiser”, responde o homem, e o guarda procura, mas não encontra nada suspeito e permite que o homem vá embora. Na noite seguinte, acontece à mesma coisa. Isso se repete por algumas semanas e então o baixinho não aparece mais no portão. Passam vinte anos e o guarda, já aposentado, está sentado em um bar, quando o baixinho entra. Reconhecendo-o, o guarda aposentado se aproxima, explica quem é e oferece pagar uma bebida, se o baixinho responder a uma pergunta. O homem concorda e o guarda diz: “Tenho certeza de que você estava levando algo, mas nunca consegui descobrir o que você estava roubando”. O baixinho pegou a bebida e, enquanto levava o copo à boca, disse: </a:t>
            </a:r>
            <a:r>
              <a:rPr lang="pt-PT" sz="2000" dirty="0" smtClean="0"/>
              <a:t>“Eu </a:t>
            </a:r>
            <a:r>
              <a:rPr lang="pt-PT" sz="2000" dirty="0"/>
              <a:t>estava roubando carrinhos de mão”.</a:t>
            </a:r>
            <a:endParaRPr lang="pt-BR" sz="2000" dirty="0"/>
          </a:p>
        </p:txBody>
      </p:sp>
      <p:sp>
        <p:nvSpPr>
          <p:cNvPr id="4" name="Retângulo 3"/>
          <p:cNvSpPr/>
          <p:nvPr/>
        </p:nvSpPr>
        <p:spPr bwMode="auto">
          <a:xfrm>
            <a:off x="0" y="0"/>
            <a:ext cx="9144000" cy="6858000"/>
          </a:xfrm>
          <a:prstGeom prst="rect">
            <a:avLst/>
          </a:prstGeom>
          <a:solidFill>
            <a:schemeClr val="bg1">
              <a:alpha val="75000"/>
            </a:schemeClr>
          </a:solidFill>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pt-BR"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7" name="Retângulo de cantos arredondados 6"/>
          <p:cNvSpPr/>
          <p:nvPr/>
        </p:nvSpPr>
        <p:spPr bwMode="auto">
          <a:xfrm>
            <a:off x="1691680" y="1411552"/>
            <a:ext cx="5760640" cy="4176464"/>
          </a:xfrm>
          <a:prstGeom prst="round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a:spcBef>
                <a:spcPts val="768"/>
              </a:spcBef>
              <a:buClr>
                <a:srgbClr val="FFFFFF"/>
              </a:buClr>
            </a:pPr>
            <a:r>
              <a:rPr lang="pt-PT" sz="3600" dirty="0">
                <a:solidFill>
                  <a:schemeClr val="bg1"/>
                </a:solidFill>
              </a:rPr>
              <a:t>A ideia dessa piada sugere, é claro, que as medidas de segurança nada representarão se os guardas não souberem o que deverão proteger</a:t>
            </a:r>
            <a:r>
              <a:rPr lang="pt-PT" sz="3600" dirty="0" smtClean="0">
                <a:solidFill>
                  <a:schemeClr val="bg1"/>
                </a:solidFill>
              </a:rPr>
              <a:t>.</a:t>
            </a:r>
            <a:endParaRPr lang="pt-BR" sz="3600" dirty="0">
              <a:solidFill>
                <a:schemeClr val="bg1"/>
              </a:solidFill>
            </a:endParaRPr>
          </a:p>
        </p:txBody>
      </p:sp>
    </p:spTree>
    <p:extLst>
      <p:ext uri="{BB962C8B-B14F-4D97-AF65-F5344CB8AC3E}">
        <p14:creationId xmlns:p14="http://schemas.microsoft.com/office/powerpoint/2010/main" val="1866794638"/>
      </p:ext>
    </p:extLst>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Política de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193969"/>
          </a:xfrm>
        </p:spPr>
        <p:txBody>
          <a:bodyPr/>
          <a:lstStyle/>
          <a:p>
            <a:pPr marL="393192" indent="-393192" defTabSz="914400">
              <a:spcBef>
                <a:spcPts val="768"/>
              </a:spcBef>
              <a:buClr>
                <a:srgbClr val="FFFFFF"/>
              </a:buClr>
            </a:pPr>
            <a:r>
              <a:rPr lang="pt-BR" dirty="0" smtClean="0">
                <a:solidFill>
                  <a:srgbClr val="FFFFFF"/>
                </a:solidFill>
              </a:rPr>
              <a:t>Pergunte </a:t>
            </a:r>
            <a:r>
              <a:rPr lang="pt-BR" dirty="0">
                <a:solidFill>
                  <a:srgbClr val="FFFFFF"/>
                </a:solidFill>
              </a:rPr>
              <a:t>ao executivo da organização quais os objetivos das equipes de segurança. </a:t>
            </a:r>
            <a:r>
              <a:rPr lang="pt-BR" dirty="0" smtClean="0">
                <a:solidFill>
                  <a:srgbClr val="FFFFFF"/>
                </a:solidFill>
              </a:rPr>
              <a:t>Ele deve </a:t>
            </a:r>
            <a:r>
              <a:rPr lang="pt-BR" dirty="0">
                <a:solidFill>
                  <a:srgbClr val="FFFFFF"/>
                </a:solidFill>
              </a:rPr>
              <a:t>responder: “são eles que nos mantém </a:t>
            </a:r>
            <a:r>
              <a:rPr lang="pt-BR" dirty="0" smtClean="0">
                <a:solidFill>
                  <a:srgbClr val="FFFFFF"/>
                </a:solidFill>
              </a:rPr>
              <a:t>seguros”; talvez fale algo sobre </a:t>
            </a:r>
            <a:r>
              <a:rPr lang="pt-BR" dirty="0">
                <a:solidFill>
                  <a:srgbClr val="FFFFFF"/>
                </a:solidFill>
              </a:rPr>
              <a:t>o lado </a:t>
            </a:r>
            <a:r>
              <a:rPr lang="pt-BR" dirty="0" smtClean="0">
                <a:solidFill>
                  <a:srgbClr val="FFFFFF"/>
                </a:solidFill>
              </a:rPr>
              <a:t>físico como, trancas das portas, câmeras de monitoramento...</a:t>
            </a:r>
          </a:p>
          <a:p>
            <a:pPr marL="393192" indent="-393192" defTabSz="914400">
              <a:spcBef>
                <a:spcPts val="768"/>
              </a:spcBef>
              <a:buClr>
                <a:srgbClr val="FFFFFF"/>
              </a:buClr>
            </a:pPr>
            <a:r>
              <a:rPr lang="pt-BR" dirty="0" smtClean="0">
                <a:solidFill>
                  <a:srgbClr val="FFFFFF"/>
                </a:solidFill>
              </a:rPr>
              <a:t>Improvável que fale sobre segurança dos computadores e o máximo que vai dizer sobre isso é “manter </a:t>
            </a:r>
            <a:r>
              <a:rPr lang="pt-BR" dirty="0">
                <a:solidFill>
                  <a:srgbClr val="FFFFFF"/>
                </a:solidFill>
              </a:rPr>
              <a:t>os hackers fora da nossa rede</a:t>
            </a:r>
            <a:r>
              <a:rPr lang="pt-BR" dirty="0" smtClean="0">
                <a:solidFill>
                  <a:srgbClr val="FFFFFF"/>
                </a:solidFill>
              </a:rPr>
              <a:t>”;</a:t>
            </a:r>
          </a:p>
          <a:p>
            <a:pPr marL="393192" indent="-393192" defTabSz="914400">
              <a:spcBef>
                <a:spcPts val="768"/>
              </a:spcBef>
              <a:buClr>
                <a:srgbClr val="FFFFFF"/>
              </a:buClr>
            </a:pPr>
            <a:endParaRPr lang="pt-BR" dirty="0">
              <a:solidFill>
                <a:srgbClr val="FFFFFF"/>
              </a:solidFill>
            </a:endParaRPr>
          </a:p>
        </p:txBody>
      </p:sp>
    </p:spTree>
    <p:extLst>
      <p:ext uri="{BB962C8B-B14F-4D97-AF65-F5344CB8AC3E}">
        <p14:creationId xmlns:p14="http://schemas.microsoft.com/office/powerpoint/2010/main" val="61171276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Política de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530471"/>
          </a:xfrm>
        </p:spPr>
        <p:txBody>
          <a:bodyPr/>
          <a:lstStyle/>
          <a:p>
            <a:r>
              <a:rPr lang="pt-PT" dirty="0"/>
              <a:t>Cabe à equipe de segurança da rede partir dessa descrição vaga e mostrar que seu trabalho é mais amplo, até o ponto em que possa fixar prioridades e merecer estar incluído nos orçamentos.</a:t>
            </a:r>
            <a:endParaRPr lang="pt-BR" dirty="0"/>
          </a:p>
          <a:p>
            <a:r>
              <a:rPr lang="pt-PT" dirty="0"/>
              <a:t>Se você perguntar a profissionais de segurança o que poderá fazer de mais importante para proteger sua rede, eles responderão, sem hesitar, que é escrever uma boa política de segurança.</a:t>
            </a:r>
            <a:endParaRPr lang="pt-BR" dirty="0">
              <a:solidFill>
                <a:srgbClr val="FFFFFF"/>
              </a:solidFill>
            </a:endParaRPr>
          </a:p>
        </p:txBody>
      </p:sp>
    </p:spTree>
    <p:extLst>
      <p:ext uri="{BB962C8B-B14F-4D97-AF65-F5344CB8AC3E}">
        <p14:creationId xmlns:p14="http://schemas.microsoft.com/office/powerpoint/2010/main" val="249529199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Política de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763000" cy="4884414"/>
          </a:xfrm>
        </p:spPr>
        <p:txBody>
          <a:bodyPr/>
          <a:lstStyle/>
          <a:p>
            <a:r>
              <a:rPr lang="pt-PT" dirty="0" smtClean="0"/>
              <a:t>Atende a vários propósitos:</a:t>
            </a:r>
          </a:p>
          <a:p>
            <a:pPr lvl="1"/>
            <a:r>
              <a:rPr lang="pt-PT" sz="2600" dirty="0" smtClean="0"/>
              <a:t>Descreve </a:t>
            </a:r>
            <a:r>
              <a:rPr lang="pt-PT" sz="2600" dirty="0"/>
              <a:t>o que está sendo protegido e por quê;</a:t>
            </a:r>
            <a:endParaRPr lang="pt-BR" sz="2600" dirty="0"/>
          </a:p>
          <a:p>
            <a:pPr lvl="1"/>
            <a:r>
              <a:rPr lang="pt-PT" sz="2600" dirty="0"/>
              <a:t>Define prioridades sobre o que precisa ser protegido em primeiro lugar e com qual custo;</a:t>
            </a:r>
            <a:endParaRPr lang="pt-BR" sz="2600" dirty="0"/>
          </a:p>
          <a:p>
            <a:pPr lvl="1"/>
            <a:r>
              <a:rPr lang="pt-PT" sz="2600" dirty="0"/>
              <a:t>Permite estabelecer um acordo explícito com várias partes da empresa em relação ao valor da segurança;</a:t>
            </a:r>
            <a:endParaRPr lang="pt-BR" sz="2600" dirty="0"/>
          </a:p>
          <a:p>
            <a:pPr lvl="1"/>
            <a:r>
              <a:rPr lang="pt-PT" sz="2600" dirty="0"/>
              <a:t>Fornece ao departamento de segurança um motivo válido para dizer “não” quando necessário;</a:t>
            </a:r>
            <a:endParaRPr lang="pt-BR" sz="2600" dirty="0"/>
          </a:p>
          <a:p>
            <a:pPr lvl="1"/>
            <a:r>
              <a:rPr lang="pt-PT" sz="2600" dirty="0"/>
              <a:t>Proporciona ao departamento de segurança a autoridade necessária para sustentar o “não”;</a:t>
            </a:r>
            <a:endParaRPr lang="pt-BR" sz="2600" dirty="0"/>
          </a:p>
          <a:p>
            <a:pPr lvl="1"/>
            <a:r>
              <a:rPr lang="pt-PT" sz="2600" dirty="0"/>
              <a:t>Impede que o departamento de segurança tenha um desempenho fútil.</a:t>
            </a:r>
            <a:endParaRPr lang="pt-BR" sz="2600" dirty="0"/>
          </a:p>
        </p:txBody>
      </p:sp>
    </p:spTree>
    <p:extLst>
      <p:ext uri="{BB962C8B-B14F-4D97-AF65-F5344CB8AC3E}">
        <p14:creationId xmlns:p14="http://schemas.microsoft.com/office/powerpoint/2010/main" val="4243295117"/>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Política de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pic>
        <p:nvPicPr>
          <p:cNvPr id="5" name="Imagem 4"/>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55576" y="1124744"/>
            <a:ext cx="7632848" cy="5112568"/>
          </a:xfrm>
          <a:prstGeom prst="rect">
            <a:avLst/>
          </a:prstGeom>
          <a:ln>
            <a:noFill/>
          </a:ln>
          <a:effectLst>
            <a:outerShdw blurRad="152400" dist="76200" algn="tl" rotWithShape="0">
              <a:schemeClr val="tx1">
                <a:alpha val="65000"/>
              </a:schemeClr>
            </a:outerShdw>
          </a:effectLst>
        </p:spPr>
      </p:pic>
      <p:sp>
        <p:nvSpPr>
          <p:cNvPr id="3" name="Retângulo 2"/>
          <p:cNvSpPr/>
          <p:nvPr/>
        </p:nvSpPr>
        <p:spPr bwMode="auto">
          <a:xfrm>
            <a:off x="5415314" y="2708920"/>
            <a:ext cx="1944216" cy="1224136"/>
          </a:xfrm>
          <a:prstGeom prst="rect">
            <a:avLst/>
          </a:prstGeom>
          <a:solidFill>
            <a:srgbClr val="FF0000">
              <a:alpha val="30000"/>
            </a:srgbClr>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pt-BR"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3996629253"/>
      </p:ext>
    </p:extLst>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Política de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2468368"/>
          </a:xfrm>
        </p:spPr>
        <p:txBody>
          <a:bodyPr/>
          <a:lstStyle/>
          <a:p>
            <a:r>
              <a:rPr lang="pt-BR" dirty="0" smtClean="0"/>
              <a:t>Método rápido (7 passos):</a:t>
            </a:r>
          </a:p>
          <a:p>
            <a:pPr lvl="1"/>
            <a:r>
              <a:rPr lang="pt-PT" dirty="0"/>
              <a:t>Existe uma forma de estabelecer uma política decente em sua empresa. Não é perfeita nem sem riscos, mas se conseguir administrá-la, você economizará muito tempo e dificuldades. O processo é o seguinte</a:t>
            </a:r>
            <a:r>
              <a:rPr lang="pt-PT" dirty="0" smtClean="0"/>
              <a:t>:</a:t>
            </a:r>
            <a:endParaRPr lang="pt-BR" dirty="0">
              <a:solidFill>
                <a:srgbClr val="FFFFFF"/>
              </a:solidFill>
            </a:endParaRPr>
          </a:p>
        </p:txBody>
      </p:sp>
    </p:spTree>
    <p:extLst>
      <p:ext uri="{BB962C8B-B14F-4D97-AF65-F5344CB8AC3E}">
        <p14:creationId xmlns:p14="http://schemas.microsoft.com/office/powerpoint/2010/main" val="2647733664"/>
      </p:ext>
    </p:extLst>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a:effectLst>
                  <a:outerShdw blurRad="50800" dist="38100" dir="2700000" algn="tl">
                    <a:prstClr val="black">
                      <a:alpha val="40000"/>
                    </a:prstClr>
                  </a:outerShdw>
                </a:effectLst>
                <a:cs typeface="Arial"/>
              </a:rPr>
              <a:t>Política de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2468368"/>
          </a:xfrm>
        </p:spPr>
        <p:txBody>
          <a:bodyPr/>
          <a:lstStyle/>
          <a:p>
            <a:r>
              <a:rPr lang="pt-BR" dirty="0" smtClean="0"/>
              <a:t>Método rápido (7 passos):</a:t>
            </a:r>
          </a:p>
          <a:p>
            <a:pPr lvl="1"/>
            <a:r>
              <a:rPr lang="pt-PT" dirty="0"/>
              <a:t>Existe uma forma de estabelecer uma política decente em sua empresa. Não é perfeita nem sem riscos, mas se conseguir administrá-la, você economizará muito tempo e dificuldades. O processo é o seguinte</a:t>
            </a:r>
            <a:r>
              <a:rPr lang="pt-PT" dirty="0" smtClean="0"/>
              <a:t>:</a:t>
            </a:r>
            <a:endParaRPr lang="pt-BR" dirty="0">
              <a:solidFill>
                <a:srgbClr val="FFFFFF"/>
              </a:solidFill>
            </a:endParaRPr>
          </a:p>
        </p:txBody>
      </p:sp>
    </p:spTree>
    <p:extLst>
      <p:ext uri="{BB962C8B-B14F-4D97-AF65-F5344CB8AC3E}">
        <p14:creationId xmlns:p14="http://schemas.microsoft.com/office/powerpoint/2010/main" val="24491288"/>
      </p:ext>
    </p:extLst>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smtClean="0">
                <a:effectLst>
                  <a:outerShdw blurRad="50800" dist="38100" dir="2700000" algn="tl">
                    <a:prstClr val="black">
                      <a:alpha val="40000"/>
                    </a:prstClr>
                  </a:outerShdw>
                </a:effectLst>
                <a:cs typeface="Arial"/>
              </a:rPr>
              <a:t>Política </a:t>
            </a:r>
            <a:r>
              <a:rPr lang="pt-BR" dirty="0">
                <a:effectLst>
                  <a:outerShdw blurRad="50800" dist="38100" dir="2700000" algn="tl">
                    <a:prstClr val="black">
                      <a:alpha val="40000"/>
                    </a:prstClr>
                  </a:outerShdw>
                </a:effectLst>
                <a:cs typeface="Arial"/>
              </a:rPr>
              <a:t>de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3508653"/>
          </a:xfrm>
        </p:spPr>
        <p:txBody>
          <a:bodyPr/>
          <a:lstStyle/>
          <a:p>
            <a:r>
              <a:rPr lang="pt-PT" dirty="0" smtClean="0"/>
              <a:t>1:</a:t>
            </a:r>
          </a:p>
          <a:p>
            <a:pPr lvl="1"/>
            <a:r>
              <a:rPr lang="pt-PT" sz="2400" dirty="0" smtClean="0"/>
              <a:t>Escreva </a:t>
            </a:r>
            <a:r>
              <a:rPr lang="pt-PT" sz="2400" dirty="0"/>
              <a:t>uma política de segurança para sua empresa. Não inclua nada específico. Afirme generalidades. Essa política não deverá ocupar mais de cinco páginas. Nem serão necessários mais de dois dias para escrevê-la. Pense em escrevê-la durante o fim de semana, assim não será perturbado. Não peça ajuda. Faça de acordo com suas próprias ideias. Não tente torná-la perfeita, procure apenas reunir alguma ideias essenciais. Não é necessário que esteja completa e não precisa ser de uma clareza </a:t>
            </a:r>
            <a:r>
              <a:rPr lang="pt-PT" sz="2400" dirty="0" smtClean="0"/>
              <a:t>absoluta;</a:t>
            </a:r>
            <a:endParaRPr lang="pt-BR" sz="2400" dirty="0">
              <a:solidFill>
                <a:srgbClr val="FFFFFF"/>
              </a:solidFill>
            </a:endParaRPr>
          </a:p>
        </p:txBody>
      </p:sp>
    </p:spTree>
    <p:extLst>
      <p:ext uri="{BB962C8B-B14F-4D97-AF65-F5344CB8AC3E}">
        <p14:creationId xmlns:p14="http://schemas.microsoft.com/office/powerpoint/2010/main" val="1113334451"/>
      </p:ext>
    </p:extLst>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smtClean="0">
                <a:effectLst>
                  <a:outerShdw blurRad="50800" dist="38100" dir="2700000" algn="tl">
                    <a:prstClr val="black">
                      <a:alpha val="40000"/>
                    </a:prstClr>
                  </a:outerShdw>
                </a:effectLst>
                <a:cs typeface="Arial"/>
              </a:rPr>
              <a:t>Política </a:t>
            </a:r>
            <a:r>
              <a:rPr lang="pt-BR" dirty="0">
                <a:effectLst>
                  <a:outerShdw blurRad="50800" dist="38100" dir="2700000" algn="tl">
                    <a:prstClr val="black">
                      <a:alpha val="40000"/>
                    </a:prstClr>
                  </a:outerShdw>
                </a:effectLst>
                <a:cs typeface="Arial"/>
              </a:rPr>
              <a:t>de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4173450"/>
          </a:xfrm>
        </p:spPr>
        <p:txBody>
          <a:bodyPr/>
          <a:lstStyle/>
          <a:p>
            <a:r>
              <a:rPr lang="pt-PT" dirty="0"/>
              <a:t>2</a:t>
            </a:r>
            <a:r>
              <a:rPr lang="pt-PT" dirty="0" smtClean="0"/>
              <a:t>:</a:t>
            </a:r>
          </a:p>
          <a:p>
            <a:pPr lvl="1"/>
            <a:r>
              <a:rPr lang="pt-PT" sz="2400" dirty="0"/>
              <a:t>Descubra três pessoas dispostas a fazer parte do “comitê de política de segurança”. A tarefa dessas pessoas será criar regras e emendas para a política, sem modificá-la. As pessoas do comitê deverão estar interessadas na existência de uma política de segurança,pertencer a partes diferentes da empresa, se possível, e estar dispostas a se encontrarem rapidamente uma ou duas vezes por trimestre. Deixe claro que a aplicação da política e a solução de qualquer problema relacionado são sua responsabilidade e não delas. O trabalho do comitê será o de legisladores e não de </a:t>
            </a:r>
            <a:r>
              <a:rPr lang="pt-PT" sz="2400" dirty="0" smtClean="0"/>
              <a:t>executores</a:t>
            </a:r>
            <a:r>
              <a:rPr lang="pt-PT" sz="2400" dirty="0"/>
              <a:t>;</a:t>
            </a:r>
            <a:endParaRPr lang="pt-BR" sz="2400" dirty="0">
              <a:solidFill>
                <a:srgbClr val="FFFFFF"/>
              </a:solidFill>
            </a:endParaRPr>
          </a:p>
        </p:txBody>
      </p:sp>
    </p:spTree>
    <p:extLst>
      <p:ext uri="{BB962C8B-B14F-4D97-AF65-F5344CB8AC3E}">
        <p14:creationId xmlns:p14="http://schemas.microsoft.com/office/powerpoint/2010/main" val="1009181044"/>
      </p:ext>
    </p:extLst>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smtClean="0">
                <a:effectLst>
                  <a:outerShdw blurRad="50800" dist="38100" dir="2700000" algn="tl">
                    <a:prstClr val="black">
                      <a:alpha val="40000"/>
                    </a:prstClr>
                  </a:outerShdw>
                </a:effectLst>
                <a:cs typeface="Arial"/>
              </a:rPr>
              <a:t>Política </a:t>
            </a:r>
            <a:r>
              <a:rPr lang="pt-BR" dirty="0">
                <a:effectLst>
                  <a:outerShdw blurRad="50800" dist="38100" dir="2700000" algn="tl">
                    <a:prstClr val="black">
                      <a:alpha val="40000"/>
                    </a:prstClr>
                  </a:outerShdw>
                </a:effectLst>
                <a:cs typeface="Arial"/>
              </a:rPr>
              <a:t>de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1846659"/>
          </a:xfrm>
        </p:spPr>
        <p:txBody>
          <a:bodyPr/>
          <a:lstStyle/>
          <a:p>
            <a:r>
              <a:rPr lang="pt-PT" dirty="0" smtClean="0"/>
              <a:t>3:</a:t>
            </a:r>
          </a:p>
          <a:p>
            <a:pPr lvl="1"/>
            <a:r>
              <a:rPr lang="pt-PT" sz="2400" dirty="0"/>
              <a:t>Crie um site interno sobre a política e inclua uma página para entrar em contato com o comitê. À medida que as emendas forem escritas e aprovadas, acrescente-as ao site tão depressa quanto </a:t>
            </a:r>
            <a:r>
              <a:rPr lang="pt-PT" sz="2400" dirty="0" smtClean="0"/>
              <a:t>possível;</a:t>
            </a:r>
            <a:endParaRPr lang="pt-BR" sz="2400" dirty="0">
              <a:solidFill>
                <a:srgbClr val="FFFFFF"/>
              </a:solidFill>
            </a:endParaRPr>
          </a:p>
        </p:txBody>
      </p:sp>
    </p:spTree>
    <p:extLst>
      <p:ext uri="{BB962C8B-B14F-4D97-AF65-F5344CB8AC3E}">
        <p14:creationId xmlns:p14="http://schemas.microsoft.com/office/powerpoint/2010/main" val="417683476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smtClean="0"/>
              <a:t>Segurança da Informação</a:t>
            </a:r>
            <a:endParaRPr lang="pt-BR" dirty="0"/>
          </a:p>
        </p:txBody>
      </p:sp>
      <p:sp>
        <p:nvSpPr>
          <p:cNvPr id="3" name="Espaço Reservado para Texto 2"/>
          <p:cNvSpPr>
            <a:spLocks noGrp="1"/>
          </p:cNvSpPr>
          <p:nvPr>
            <p:ph type="body" sz="quarter" idx="10"/>
          </p:nvPr>
        </p:nvSpPr>
        <p:spPr>
          <a:xfrm>
            <a:off x="381000" y="1411552"/>
            <a:ext cx="8382000" cy="2308324"/>
          </a:xfrm>
        </p:spPr>
        <p:txBody>
          <a:bodyPr/>
          <a:lstStyle/>
          <a:p>
            <a:pPr lvl="0"/>
            <a:r>
              <a:rPr lang="pt-BR" dirty="0" smtClean="0"/>
              <a:t>Princípios básicos para garantir a segurança da informação:</a:t>
            </a:r>
          </a:p>
          <a:p>
            <a:pPr lvl="1"/>
            <a:r>
              <a:rPr lang="pt-BR" dirty="0" smtClean="0"/>
              <a:t>Confidencialidade;</a:t>
            </a:r>
          </a:p>
          <a:p>
            <a:pPr lvl="1"/>
            <a:r>
              <a:rPr lang="pt-BR" dirty="0" smtClean="0"/>
              <a:t>Disponibilidade;</a:t>
            </a:r>
          </a:p>
          <a:p>
            <a:pPr lvl="1"/>
            <a:r>
              <a:rPr lang="pt-BR" dirty="0" smtClean="0"/>
              <a:t>Integridade.</a:t>
            </a:r>
            <a:endParaRPr lang="pt-BR" dirty="0"/>
          </a:p>
        </p:txBody>
      </p:sp>
    </p:spTree>
    <p:extLst>
      <p:ext uri="{BB962C8B-B14F-4D97-AF65-F5344CB8AC3E}">
        <p14:creationId xmlns:p14="http://schemas.microsoft.com/office/powerpoint/2010/main" val="2956623538"/>
      </p:ext>
    </p:extLst>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smtClean="0">
                <a:effectLst>
                  <a:outerShdw blurRad="50800" dist="38100" dir="2700000" algn="tl">
                    <a:prstClr val="black">
                      <a:alpha val="40000"/>
                    </a:prstClr>
                  </a:outerShdw>
                </a:effectLst>
                <a:cs typeface="Arial"/>
              </a:rPr>
              <a:t>Política </a:t>
            </a:r>
            <a:r>
              <a:rPr lang="pt-BR" dirty="0">
                <a:effectLst>
                  <a:outerShdw blurRad="50800" dist="38100" dir="2700000" algn="tl">
                    <a:prstClr val="black">
                      <a:alpha val="40000"/>
                    </a:prstClr>
                  </a:outerShdw>
                </a:effectLst>
                <a:cs typeface="Arial"/>
              </a:rPr>
              <a:t>de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763000" cy="4838248"/>
          </a:xfrm>
        </p:spPr>
        <p:txBody>
          <a:bodyPr/>
          <a:lstStyle/>
          <a:p>
            <a:r>
              <a:rPr lang="pt-PT" dirty="0"/>
              <a:t>4</a:t>
            </a:r>
            <a:r>
              <a:rPr lang="pt-PT" dirty="0" smtClean="0"/>
              <a:t>:</a:t>
            </a:r>
          </a:p>
          <a:p>
            <a:pPr lvl="1"/>
            <a:r>
              <a:rPr lang="pt-PT" sz="2400" dirty="0"/>
              <a:t>Trate a política </a:t>
            </a:r>
            <a:r>
              <a:rPr lang="pt-PT" sz="2400" dirty="0" smtClean="0"/>
              <a:t>e as emendas como </a:t>
            </a:r>
            <a:r>
              <a:rPr lang="pt-PT" sz="2400" dirty="0"/>
              <a:t>regras absolutas com força de lei. Não faça nada que possa violar a política e não permita que ocorram violações. Em algum momento, a gestão </a:t>
            </a:r>
            <a:r>
              <a:rPr lang="pt-PT" sz="2400" dirty="0" smtClean="0"/>
              <a:t>geral notará </a:t>
            </a:r>
            <a:r>
              <a:rPr lang="pt-PT" sz="2400" dirty="0"/>
              <a:t>o que está acontecendo. Permita e incentive que </a:t>
            </a:r>
            <a:r>
              <a:rPr lang="pt-PT" sz="2400" dirty="0" smtClean="0"/>
              <a:t>se envolvam </a:t>
            </a:r>
            <a:r>
              <a:rPr lang="pt-PT" sz="2400" dirty="0"/>
              <a:t>no processo tanto quanto possível, a não ser que o pessoal da gestão </a:t>
            </a:r>
            <a:r>
              <a:rPr lang="pt-PT" sz="2400" dirty="0" smtClean="0"/>
              <a:t>pretenda </a:t>
            </a:r>
            <a:r>
              <a:rPr lang="pt-PT" sz="2400" dirty="0"/>
              <a:t>simplesmente eliminar a sua política e deixá-lo com nada. Oriente-os para a criação de uma política nova e melhor. Não será possível engajá-los a menos que realmente o queiram e este é um método excelente para envolvê-los. Se eles continuarem interessados, você será capaz de estabelecer uma política com o aval da </a:t>
            </a:r>
            <a:r>
              <a:rPr lang="pt-PT" sz="2400" dirty="0" smtClean="0"/>
              <a:t>gestão. </a:t>
            </a:r>
            <a:r>
              <a:rPr lang="pt-PT" sz="2400" dirty="0"/>
              <a:t>Se eles passarem a se ocupar de outras coisas, sua política seguirá no processo em </a:t>
            </a:r>
            <a:r>
              <a:rPr lang="pt-PT" sz="2400" dirty="0" smtClean="0"/>
              <a:t>andamento.</a:t>
            </a:r>
            <a:endParaRPr lang="pt-BR" sz="2400" dirty="0">
              <a:solidFill>
                <a:srgbClr val="FFFFFF"/>
              </a:solidFill>
            </a:endParaRPr>
          </a:p>
        </p:txBody>
      </p:sp>
    </p:spTree>
    <p:extLst>
      <p:ext uri="{BB962C8B-B14F-4D97-AF65-F5344CB8AC3E}">
        <p14:creationId xmlns:p14="http://schemas.microsoft.com/office/powerpoint/2010/main" val="2654770180"/>
      </p:ext>
    </p:extLst>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smtClean="0">
                <a:effectLst>
                  <a:outerShdw blurRad="50800" dist="38100" dir="2700000" algn="tl">
                    <a:prstClr val="black">
                      <a:alpha val="40000"/>
                    </a:prstClr>
                  </a:outerShdw>
                </a:effectLst>
                <a:cs typeface="Arial"/>
              </a:rPr>
              <a:t>Política </a:t>
            </a:r>
            <a:r>
              <a:rPr lang="pt-BR" dirty="0">
                <a:effectLst>
                  <a:outerShdw blurRad="50800" dist="38100" dir="2700000" algn="tl">
                    <a:prstClr val="black">
                      <a:alpha val="40000"/>
                    </a:prstClr>
                  </a:outerShdw>
                </a:effectLst>
                <a:cs typeface="Arial"/>
              </a:rPr>
              <a:t>de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2179058"/>
          </a:xfrm>
        </p:spPr>
        <p:txBody>
          <a:bodyPr/>
          <a:lstStyle/>
          <a:p>
            <a:r>
              <a:rPr lang="pt-PT" dirty="0" smtClean="0"/>
              <a:t>5:</a:t>
            </a:r>
          </a:p>
          <a:p>
            <a:pPr lvl="1"/>
            <a:r>
              <a:rPr lang="pt-PT" sz="2400" dirty="0"/>
              <a:t>Se alguém tiver algum problema com a política, faça com que a pessoa proponha uma emenda. A emenda poderá ter apenas uma página. Deverá ser tão genérica quanto possível. Para se tornar uma emenda, será necessário que dois dos três (ou mais) membros do comitê de política concordem</a:t>
            </a:r>
            <a:r>
              <a:rPr lang="pt-PT" sz="2400" dirty="0" smtClean="0"/>
              <a:t>.</a:t>
            </a:r>
            <a:endParaRPr lang="pt-BR" sz="2400" dirty="0">
              <a:solidFill>
                <a:srgbClr val="FFFFFF"/>
              </a:solidFill>
            </a:endParaRPr>
          </a:p>
        </p:txBody>
      </p:sp>
    </p:spTree>
    <p:extLst>
      <p:ext uri="{BB962C8B-B14F-4D97-AF65-F5344CB8AC3E}">
        <p14:creationId xmlns:p14="http://schemas.microsoft.com/office/powerpoint/2010/main" val="2378505078"/>
      </p:ext>
    </p:extLst>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smtClean="0">
                <a:effectLst>
                  <a:outerShdw blurRad="50800" dist="38100" dir="2700000" algn="tl">
                    <a:prstClr val="black">
                      <a:alpha val="40000"/>
                    </a:prstClr>
                  </a:outerShdw>
                </a:effectLst>
                <a:cs typeface="Arial"/>
              </a:rPr>
              <a:t>Política </a:t>
            </a:r>
            <a:r>
              <a:rPr lang="pt-BR" dirty="0">
                <a:effectLst>
                  <a:outerShdw blurRad="50800" dist="38100" dir="2700000" algn="tl">
                    <a:prstClr val="black">
                      <a:alpha val="40000"/>
                    </a:prstClr>
                  </a:outerShdw>
                </a:effectLst>
                <a:cs typeface="Arial"/>
              </a:rPr>
              <a:t>de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1552"/>
            <a:ext cx="8382000" cy="3508653"/>
          </a:xfrm>
        </p:spPr>
        <p:txBody>
          <a:bodyPr/>
          <a:lstStyle/>
          <a:p>
            <a:r>
              <a:rPr lang="pt-PT" dirty="0"/>
              <a:t>6</a:t>
            </a:r>
            <a:r>
              <a:rPr lang="pt-PT" dirty="0" smtClean="0"/>
              <a:t>:</a:t>
            </a:r>
          </a:p>
          <a:p>
            <a:pPr lvl="1"/>
            <a:r>
              <a:rPr lang="pt-PT" sz="2400" dirty="0"/>
              <a:t>Programe um encontro regular para consolidar a política e as emendas. Esse encontro deverá acontecer uma vez por ano e deverá envolver você e o comitê de política de segurança. O propósito desse encontro é, considerando a política e possíveis emendas, combiná-los em uma nova declaração de política de cinco páginas. Incentive o próprio comitê a redigi-la, se preferir, mas provavelmente o melhor procedimento será dedicar um fim de semana para escrever outro rascunho da política, incluindo todas as emendas</a:t>
            </a:r>
            <a:r>
              <a:rPr lang="pt-PT" sz="2400" dirty="0" smtClean="0"/>
              <a:t>.</a:t>
            </a:r>
            <a:endParaRPr lang="pt-BR" sz="2400" dirty="0">
              <a:solidFill>
                <a:srgbClr val="FFFFFF"/>
              </a:solidFill>
            </a:endParaRPr>
          </a:p>
        </p:txBody>
      </p:sp>
    </p:spTree>
    <p:extLst>
      <p:ext uri="{BB962C8B-B14F-4D97-AF65-F5344CB8AC3E}">
        <p14:creationId xmlns:p14="http://schemas.microsoft.com/office/powerpoint/2010/main" val="3441430965"/>
      </p:ext>
    </p:extLst>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pPr defTabSz="914400">
              <a:spcBef>
                <a:spcPts val="0"/>
              </a:spcBef>
            </a:pPr>
            <a:r>
              <a:rPr lang="pt-BR" dirty="0" smtClean="0">
                <a:effectLst>
                  <a:outerShdw blurRad="50800" dist="38100" dir="2700000" algn="tl">
                    <a:prstClr val="black">
                      <a:alpha val="40000"/>
                    </a:prstClr>
                  </a:outerShdw>
                </a:effectLst>
                <a:cs typeface="Arial"/>
              </a:rPr>
              <a:t>Política </a:t>
            </a:r>
            <a:r>
              <a:rPr lang="pt-BR" dirty="0">
                <a:effectLst>
                  <a:outerShdw blurRad="50800" dist="38100" dir="2700000" algn="tl">
                    <a:prstClr val="black">
                      <a:alpha val="40000"/>
                    </a:prstClr>
                  </a:outerShdw>
                </a:effectLst>
                <a:cs typeface="Arial"/>
              </a:rPr>
              <a:t>de Segurança</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381000" y="1412776"/>
            <a:ext cx="8511480" cy="2179058"/>
          </a:xfrm>
        </p:spPr>
        <p:txBody>
          <a:bodyPr/>
          <a:lstStyle/>
          <a:p>
            <a:r>
              <a:rPr lang="pt-PT" dirty="0" smtClean="0"/>
              <a:t>7:</a:t>
            </a:r>
          </a:p>
          <a:p>
            <a:pPr lvl="1"/>
            <a:r>
              <a:rPr lang="pt-PT" sz="2400" dirty="0"/>
              <a:t>Repita o processo novamente. (item 3 em diante). Exponha a política no site, trate-a como uma lei, envolva as pessoas da administração, se desejarem ser envolvidas, acrescente emendas conforme seja necessário e revise tudo a cada ano. Continue repetindo esse processo, enquanto for possível</a:t>
            </a:r>
            <a:r>
              <a:rPr lang="pt-PT" sz="2400" dirty="0" smtClean="0"/>
              <a:t>.</a:t>
            </a:r>
            <a:endParaRPr lang="pt-BR" sz="2400" dirty="0">
              <a:solidFill>
                <a:srgbClr val="FFFFFF"/>
              </a:solidFill>
            </a:endParaRPr>
          </a:p>
        </p:txBody>
      </p:sp>
    </p:spTree>
    <p:extLst>
      <p:ext uri="{BB962C8B-B14F-4D97-AF65-F5344CB8AC3E}">
        <p14:creationId xmlns:p14="http://schemas.microsoft.com/office/powerpoint/2010/main" val="171921245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Segurança da Informação</a:t>
            </a:r>
          </a:p>
        </p:txBody>
      </p:sp>
      <p:sp>
        <p:nvSpPr>
          <p:cNvPr id="3" name="Espaço Reservado para Texto 2"/>
          <p:cNvSpPr>
            <a:spLocks noGrp="1"/>
          </p:cNvSpPr>
          <p:nvPr>
            <p:ph type="body" sz="quarter" idx="10"/>
          </p:nvPr>
        </p:nvSpPr>
        <p:spPr>
          <a:xfrm>
            <a:off x="381000" y="1411552"/>
            <a:ext cx="8382000" cy="2308324"/>
          </a:xfrm>
        </p:spPr>
        <p:txBody>
          <a:bodyPr/>
          <a:lstStyle/>
          <a:p>
            <a:pPr lvl="0"/>
            <a:r>
              <a:rPr lang="pt-BR" dirty="0" smtClean="0"/>
              <a:t>Princípios básicos para garantir a segurança da informação:</a:t>
            </a:r>
          </a:p>
          <a:p>
            <a:pPr lvl="1"/>
            <a:r>
              <a:rPr lang="pt-BR" dirty="0" smtClean="0">
                <a:solidFill>
                  <a:srgbClr val="FFFF00"/>
                </a:solidFill>
              </a:rPr>
              <a:t>Confidencialidade</a:t>
            </a:r>
            <a:r>
              <a:rPr lang="pt-BR" dirty="0" smtClean="0"/>
              <a:t>;</a:t>
            </a:r>
          </a:p>
          <a:p>
            <a:pPr lvl="1"/>
            <a:r>
              <a:rPr lang="pt-BR" dirty="0" smtClean="0"/>
              <a:t>Disponibilidade;</a:t>
            </a:r>
          </a:p>
          <a:p>
            <a:pPr lvl="1"/>
            <a:r>
              <a:rPr lang="pt-BR" dirty="0" smtClean="0"/>
              <a:t>Integridade.</a:t>
            </a:r>
            <a:endParaRPr lang="pt-BR" dirty="0"/>
          </a:p>
        </p:txBody>
      </p:sp>
      <p:sp>
        <p:nvSpPr>
          <p:cNvPr id="4" name="Texto explicativo retangular com cantos arredondados 3"/>
          <p:cNvSpPr/>
          <p:nvPr/>
        </p:nvSpPr>
        <p:spPr bwMode="auto">
          <a:xfrm>
            <a:off x="4283968" y="1916832"/>
            <a:ext cx="4608512" cy="4089101"/>
          </a:xfrm>
          <a:prstGeom prst="wedgeRoundRectCallout">
            <a:avLst>
              <a:gd name="adj1" fmla="val -56301"/>
              <a:gd name="adj2" fmla="val -33180"/>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lvl="0" algn="ctr"/>
            <a:r>
              <a:rPr lang="pt-BR" sz="2400" dirty="0"/>
              <a:t>A informação somente pode ser acessada por pessoas explicitamente autorizadas. É a proteção de sistemas de informação para impedir que pessoas não autorizadas tenham acesso ao mesmo. O aspecto mais importante deste item é garantir a identificação e autenticação das partes envolvidas</a:t>
            </a:r>
            <a:r>
              <a:rPr lang="pt-BR" sz="2400" dirty="0" smtClean="0"/>
              <a:t>.</a:t>
            </a:r>
            <a:endParaRPr lang="pt-BR" sz="2400" dirty="0"/>
          </a:p>
        </p:txBody>
      </p:sp>
    </p:spTree>
    <p:extLst>
      <p:ext uri="{BB962C8B-B14F-4D97-AF65-F5344CB8AC3E}">
        <p14:creationId xmlns:p14="http://schemas.microsoft.com/office/powerpoint/2010/main" val="319947283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Segurança da Informação</a:t>
            </a:r>
          </a:p>
        </p:txBody>
      </p:sp>
      <p:sp>
        <p:nvSpPr>
          <p:cNvPr id="3" name="Espaço Reservado para Texto 2"/>
          <p:cNvSpPr>
            <a:spLocks noGrp="1"/>
          </p:cNvSpPr>
          <p:nvPr>
            <p:ph type="body" sz="quarter" idx="10"/>
          </p:nvPr>
        </p:nvSpPr>
        <p:spPr>
          <a:xfrm>
            <a:off x="381000" y="1411552"/>
            <a:ext cx="8382000" cy="2308324"/>
          </a:xfrm>
        </p:spPr>
        <p:txBody>
          <a:bodyPr/>
          <a:lstStyle/>
          <a:p>
            <a:pPr lvl="0"/>
            <a:r>
              <a:rPr lang="pt-BR" dirty="0" smtClean="0"/>
              <a:t>Princípios básicos para garantir a segurança da informação:</a:t>
            </a:r>
          </a:p>
          <a:p>
            <a:pPr lvl="1"/>
            <a:r>
              <a:rPr lang="pt-BR" dirty="0" smtClean="0"/>
              <a:t>Confidencialidade;</a:t>
            </a:r>
          </a:p>
          <a:p>
            <a:pPr lvl="1"/>
            <a:r>
              <a:rPr lang="pt-BR" dirty="0" smtClean="0">
                <a:solidFill>
                  <a:srgbClr val="FFFF00"/>
                </a:solidFill>
              </a:rPr>
              <a:t>Disponibilidade</a:t>
            </a:r>
            <a:r>
              <a:rPr lang="pt-BR" dirty="0" smtClean="0"/>
              <a:t>;</a:t>
            </a:r>
          </a:p>
          <a:p>
            <a:pPr lvl="1"/>
            <a:r>
              <a:rPr lang="pt-BR" dirty="0" smtClean="0"/>
              <a:t>Integridade.</a:t>
            </a:r>
            <a:endParaRPr lang="pt-BR" dirty="0"/>
          </a:p>
        </p:txBody>
      </p:sp>
      <p:sp>
        <p:nvSpPr>
          <p:cNvPr id="4" name="Texto explicativo retangular com cantos arredondados 3"/>
          <p:cNvSpPr/>
          <p:nvPr/>
        </p:nvSpPr>
        <p:spPr bwMode="auto">
          <a:xfrm>
            <a:off x="4283968" y="2534347"/>
            <a:ext cx="4608512" cy="1803044"/>
          </a:xfrm>
          <a:prstGeom prst="wedgeRoundRectCallout">
            <a:avLst>
              <a:gd name="adj1" fmla="val -61712"/>
              <a:gd name="adj2" fmla="val -19925"/>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lvl="0" algn="ctr"/>
            <a:r>
              <a:rPr lang="pt-BR" sz="2400" dirty="0"/>
              <a:t>A informação ou sistema de computador deve estar disponível no momento em que a mesma for necessária</a:t>
            </a:r>
            <a:r>
              <a:rPr lang="pt-BR" sz="2400" dirty="0" smtClean="0"/>
              <a:t>.</a:t>
            </a:r>
            <a:endParaRPr lang="pt-BR" sz="2400" dirty="0"/>
          </a:p>
        </p:txBody>
      </p:sp>
    </p:spTree>
    <p:extLst>
      <p:ext uri="{BB962C8B-B14F-4D97-AF65-F5344CB8AC3E}">
        <p14:creationId xmlns:p14="http://schemas.microsoft.com/office/powerpoint/2010/main" val="339997873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Segurança da Informação</a:t>
            </a:r>
          </a:p>
        </p:txBody>
      </p:sp>
      <p:sp>
        <p:nvSpPr>
          <p:cNvPr id="3" name="Espaço Reservado para Texto 2"/>
          <p:cNvSpPr>
            <a:spLocks noGrp="1"/>
          </p:cNvSpPr>
          <p:nvPr>
            <p:ph type="body" sz="quarter" idx="10"/>
          </p:nvPr>
        </p:nvSpPr>
        <p:spPr>
          <a:xfrm>
            <a:off x="381000" y="1411552"/>
            <a:ext cx="8382000" cy="2308324"/>
          </a:xfrm>
        </p:spPr>
        <p:txBody>
          <a:bodyPr/>
          <a:lstStyle/>
          <a:p>
            <a:pPr lvl="0"/>
            <a:r>
              <a:rPr lang="pt-BR" dirty="0" smtClean="0"/>
              <a:t>Princípios básicos para garantir a segurança da informação:</a:t>
            </a:r>
          </a:p>
          <a:p>
            <a:pPr lvl="1"/>
            <a:r>
              <a:rPr lang="pt-BR" dirty="0" smtClean="0"/>
              <a:t>Confidencialidade;</a:t>
            </a:r>
          </a:p>
          <a:p>
            <a:pPr lvl="1"/>
            <a:r>
              <a:rPr lang="pt-BR" dirty="0" smtClean="0"/>
              <a:t>Disponibilidade;</a:t>
            </a:r>
          </a:p>
          <a:p>
            <a:pPr lvl="1"/>
            <a:r>
              <a:rPr lang="pt-BR" dirty="0" smtClean="0">
                <a:solidFill>
                  <a:srgbClr val="FFFF00"/>
                </a:solidFill>
              </a:rPr>
              <a:t>Integridade</a:t>
            </a:r>
            <a:r>
              <a:rPr lang="pt-BR" dirty="0" smtClean="0"/>
              <a:t>.</a:t>
            </a:r>
            <a:endParaRPr lang="pt-BR" dirty="0"/>
          </a:p>
        </p:txBody>
      </p:sp>
      <p:sp>
        <p:nvSpPr>
          <p:cNvPr id="4" name="Texto explicativo retangular com cantos arredondados 3"/>
          <p:cNvSpPr/>
          <p:nvPr/>
        </p:nvSpPr>
        <p:spPr bwMode="auto">
          <a:xfrm>
            <a:off x="3995936" y="2852936"/>
            <a:ext cx="4896544" cy="2448272"/>
          </a:xfrm>
          <a:prstGeom prst="wedgeRoundRectCallout">
            <a:avLst>
              <a:gd name="adj1" fmla="val -61712"/>
              <a:gd name="adj2" fmla="val -19925"/>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lvl="0" algn="ctr"/>
            <a:r>
              <a:rPr lang="pt-BR" sz="2400" dirty="0"/>
              <a:t>A informação deve ser retornada em sua forma original no momento em que foi armazenada. É a proteção dos dados ou informações contra modificações intencionais ou acidentais não-autorizadas</a:t>
            </a:r>
            <a:r>
              <a:rPr lang="pt-BR" sz="2400" dirty="0" smtClean="0"/>
              <a:t>.</a:t>
            </a:r>
            <a:endParaRPr lang="pt-BR" sz="2400" dirty="0"/>
          </a:p>
        </p:txBody>
      </p:sp>
    </p:spTree>
    <p:extLst>
      <p:ext uri="{BB962C8B-B14F-4D97-AF65-F5344CB8AC3E}">
        <p14:creationId xmlns:p14="http://schemas.microsoft.com/office/powerpoint/2010/main" val="1807488210"/>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1000" y="230188"/>
            <a:ext cx="8382000" cy="664797"/>
          </a:xfrm>
        </p:spPr>
        <p:txBody>
          <a:bodyPr/>
          <a:lstStyle/>
          <a:p>
            <a:r>
              <a:rPr lang="pt-BR" dirty="0"/>
              <a:t>Segurança da Informação</a:t>
            </a:r>
          </a:p>
        </p:txBody>
      </p:sp>
      <p:sp>
        <p:nvSpPr>
          <p:cNvPr id="3" name="Espaço Reservado para Texto 2"/>
          <p:cNvSpPr>
            <a:spLocks noGrp="1"/>
          </p:cNvSpPr>
          <p:nvPr>
            <p:ph type="body" sz="quarter" idx="10"/>
          </p:nvPr>
        </p:nvSpPr>
        <p:spPr>
          <a:xfrm>
            <a:off x="381000" y="1411552"/>
            <a:ext cx="8382000" cy="2339102"/>
          </a:xfrm>
        </p:spPr>
        <p:txBody>
          <a:bodyPr/>
          <a:lstStyle/>
          <a:p>
            <a:pPr lvl="0"/>
            <a:r>
              <a:rPr lang="pt-BR" dirty="0" smtClean="0"/>
              <a:t>Classificação da Informação:</a:t>
            </a:r>
          </a:p>
          <a:p>
            <a:pPr lvl="1"/>
            <a:r>
              <a:rPr lang="pt-BR" dirty="0" smtClean="0"/>
              <a:t>Pública;</a:t>
            </a:r>
            <a:endParaRPr lang="pt-BR" dirty="0"/>
          </a:p>
          <a:p>
            <a:pPr lvl="1"/>
            <a:r>
              <a:rPr lang="pt-BR" dirty="0" smtClean="0"/>
              <a:t>Interna;</a:t>
            </a:r>
            <a:endParaRPr lang="pt-BR" dirty="0"/>
          </a:p>
          <a:p>
            <a:pPr lvl="1"/>
            <a:r>
              <a:rPr lang="pt-BR" dirty="0" smtClean="0"/>
              <a:t>Confidencial;</a:t>
            </a:r>
            <a:endParaRPr lang="pt-BR" dirty="0"/>
          </a:p>
          <a:p>
            <a:pPr lvl="1"/>
            <a:r>
              <a:rPr lang="pt-BR" dirty="0" smtClean="0"/>
              <a:t>Secreta.</a:t>
            </a:r>
            <a:endParaRPr lang="pt-BR" dirty="0"/>
          </a:p>
        </p:txBody>
      </p:sp>
    </p:spTree>
    <p:extLst>
      <p:ext uri="{BB962C8B-B14F-4D97-AF65-F5344CB8AC3E}">
        <p14:creationId xmlns:p14="http://schemas.microsoft.com/office/powerpoint/2010/main" val="371412817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7-00134_MS_Qwest_template_Segoe">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Branco com fonte Courier para slides de código">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8D45093-9C65-46FB-9332-B88902DC52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Amostra de slides de apresentação (Design azul com borda de nuvem branca)</Template>
  <TotalTime>223</TotalTime>
  <Words>6051</Words>
  <Application>Microsoft Office PowerPoint</Application>
  <PresentationFormat>Apresentação na tela (4:3)</PresentationFormat>
  <Paragraphs>363</Paragraphs>
  <Slides>53</Slides>
  <Notes>26</Notes>
  <HiddenSlides>0</HiddenSlides>
  <MMClips>0</MMClips>
  <ScaleCrop>false</ScaleCrop>
  <HeadingPairs>
    <vt:vector size="6" baseType="variant">
      <vt:variant>
        <vt:lpstr>Fontes usadas</vt:lpstr>
      </vt:variant>
      <vt:variant>
        <vt:i4>5</vt:i4>
      </vt:variant>
      <vt:variant>
        <vt:lpstr>Tema</vt:lpstr>
      </vt:variant>
      <vt:variant>
        <vt:i4>2</vt:i4>
      </vt:variant>
      <vt:variant>
        <vt:lpstr>Títulos de slides</vt:lpstr>
      </vt:variant>
      <vt:variant>
        <vt:i4>53</vt:i4>
      </vt:variant>
    </vt:vector>
  </HeadingPairs>
  <TitlesOfParts>
    <vt:vector size="60" baseType="lpstr">
      <vt:lpstr>Arial</vt:lpstr>
      <vt:lpstr>Calibri</vt:lpstr>
      <vt:lpstr>Courier New</vt:lpstr>
      <vt:lpstr>Segoe</vt:lpstr>
      <vt:lpstr>Wingdings</vt:lpstr>
      <vt:lpstr>7-00134_MS_Qwest_template_Segoe</vt:lpstr>
      <vt:lpstr>Branco com fonte Courier para slides de código</vt:lpstr>
      <vt:lpstr>GERÊNCIA DE INFRAESTRUTURA DE TI</vt:lpstr>
      <vt:lpstr>Informações e TI nas organizações</vt:lpstr>
      <vt:lpstr>Informações e TI nas organizações</vt:lpstr>
      <vt:lpstr>Informações e TI nas organizações</vt:lpstr>
      <vt:lpstr>Segurança da Informação</vt:lpstr>
      <vt:lpstr>Segurança da Informação</vt:lpstr>
      <vt:lpstr>Segurança da Informação</vt:lpstr>
      <vt:lpstr>Segurança da Informação</vt:lpstr>
      <vt:lpstr>Segurança da Informação</vt:lpstr>
      <vt:lpstr>Segurança da Informação</vt:lpstr>
      <vt:lpstr>Segurança da Informação</vt:lpstr>
      <vt:lpstr>Segurança da Informação</vt:lpstr>
      <vt:lpstr>Segurança da Informação</vt:lpstr>
      <vt:lpstr>Segurança da Informação</vt:lpstr>
      <vt:lpstr>Segurança da Informação</vt:lpstr>
      <vt:lpstr>Segurança da Informação</vt:lpstr>
      <vt:lpstr>Segurança da Informação</vt:lpstr>
      <vt:lpstr>Segurança da Informação</vt:lpstr>
      <vt:lpstr>Segurança da Informação</vt:lpstr>
      <vt:lpstr>Segurança da Informação</vt:lpstr>
      <vt:lpstr>Segurança da Informação</vt:lpstr>
      <vt:lpstr>Segurança da Informação</vt:lpstr>
      <vt:lpstr>Segurança da Informação</vt:lpstr>
      <vt:lpstr>Segurança da Informação</vt:lpstr>
      <vt:lpstr>Segurança da Informação</vt:lpstr>
      <vt:lpstr>Mecanismos para Controle da Segurança</vt:lpstr>
      <vt:lpstr>Mecanismos para Controle da Segurança</vt:lpstr>
      <vt:lpstr>Mecanismos para Controle da Segurança</vt:lpstr>
      <vt:lpstr>Regras e Leis sobre Segurança</vt:lpstr>
      <vt:lpstr>Regras e Leis sobre Segurança</vt:lpstr>
      <vt:lpstr>Regras e Leis sobre Segurança</vt:lpstr>
      <vt:lpstr>Regras e Leis sobre Segurança</vt:lpstr>
      <vt:lpstr>Regras e Leis sobre Segurança</vt:lpstr>
      <vt:lpstr>Regras e Leis sobre Segurança</vt:lpstr>
      <vt:lpstr>Regras e Leis sobre Segurança</vt:lpstr>
      <vt:lpstr>Regras e Leis sobre Segurança</vt:lpstr>
      <vt:lpstr>Regras e Leis sobre Segurança</vt:lpstr>
      <vt:lpstr>Regras e Leis sobre Segurança</vt:lpstr>
      <vt:lpstr>Política de Segurança</vt:lpstr>
      <vt:lpstr>Política de Segurança</vt:lpstr>
      <vt:lpstr>Política de Segurança</vt:lpstr>
      <vt:lpstr>Política de Segurança</vt:lpstr>
      <vt:lpstr>Política de Segurança</vt:lpstr>
      <vt:lpstr>Política de Segurança</vt:lpstr>
      <vt:lpstr>Política de Segurança</vt:lpstr>
      <vt:lpstr>Política de Segurança</vt:lpstr>
      <vt:lpstr>Política de Segurança</vt:lpstr>
      <vt:lpstr>Política de Segurança</vt:lpstr>
      <vt:lpstr>Política de Segurança</vt:lpstr>
      <vt:lpstr>Política de Segurança</vt:lpstr>
      <vt:lpstr>Política de Segurança</vt:lpstr>
      <vt:lpstr>Política de Segurança</vt:lpstr>
      <vt:lpstr>Política de Segurança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Gerência de Infraestrutura de TI</dc:title>
  <dc:creator>varajao</dc:creator>
  <cp:keywords/>
  <cp:lastModifiedBy>varajao</cp:lastModifiedBy>
  <cp:revision>20</cp:revision>
  <dcterms:created xsi:type="dcterms:W3CDTF">2015-06-30T13:28:46Z</dcterms:created>
  <dcterms:modified xsi:type="dcterms:W3CDTF">2017-06-06T22:19:39Z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TC102867179990</vt:lpwstr>
  </property>
</Properties>
</file>