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47"/>
  </p:notesMasterIdLst>
  <p:sldIdLst>
    <p:sldId id="257" r:id="rId4"/>
    <p:sldId id="258" r:id="rId5"/>
    <p:sldId id="350" r:id="rId6"/>
    <p:sldId id="326" r:id="rId7"/>
    <p:sldId id="327" r:id="rId8"/>
    <p:sldId id="328" r:id="rId9"/>
    <p:sldId id="329" r:id="rId10"/>
    <p:sldId id="330" r:id="rId11"/>
    <p:sldId id="331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3" r:id="rId25"/>
    <p:sldId id="364" r:id="rId26"/>
    <p:sldId id="365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374" r:id="rId36"/>
    <p:sldId id="375" r:id="rId37"/>
    <p:sldId id="376" r:id="rId38"/>
    <p:sldId id="377" r:id="rId39"/>
    <p:sldId id="378" r:id="rId40"/>
    <p:sldId id="379" r:id="rId41"/>
    <p:sldId id="380" r:id="rId42"/>
    <p:sldId id="381" r:id="rId43"/>
    <p:sldId id="382" r:id="rId44"/>
    <p:sldId id="383" r:id="rId45"/>
    <p:sldId id="384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8" autoAdjust="0"/>
    <p:restoredTop sz="94660"/>
  </p:normalViewPr>
  <p:slideViewPr>
    <p:cSldViewPr>
      <p:cViewPr varScale="1">
        <p:scale>
          <a:sx n="92" d="100"/>
          <a:sy n="92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7/3/2017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11:18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10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558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530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11:18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11:18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034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1254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378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9708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893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264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7/3/2017 11:53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936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INFRAESTRUTURA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18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(Revisão)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Virtualização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828740"/>
          </a:xfrm>
        </p:spPr>
        <p:txBody>
          <a:bodyPr/>
          <a:lstStyle/>
          <a:p>
            <a:r>
              <a:rPr lang="pt-BR" altLang="pt-BR" dirty="0"/>
              <a:t>É a simulação de uma plataforma de hardware, sistema operacional, dispositivo de armazenamento ou recursos de rede</a:t>
            </a:r>
            <a:r>
              <a:rPr lang="pt-BR" altLang="pt-BR" dirty="0" smtClean="0"/>
              <a:t>.</a:t>
            </a:r>
          </a:p>
          <a:p>
            <a:pPr lvl="1"/>
            <a:r>
              <a:rPr lang="pt-BR" altLang="pt-BR" dirty="0"/>
              <a:t>É a técnica de separar aplicação e sistema operacional dos componentes físicos.</a:t>
            </a:r>
          </a:p>
          <a:p>
            <a:pPr lvl="1"/>
            <a:r>
              <a:rPr lang="pt-BR" altLang="pt-BR" dirty="0"/>
              <a:t>Por exemplo, uma máquina virtual possui aplicação e sistema operacional como um servidor físico, mas estes não estão vinculados ao software e pode ser disponibilizado onde for mais conveniente</a:t>
            </a:r>
            <a:r>
              <a:rPr lang="pt-BR" altLang="pt-BR" dirty="0" smtClean="0"/>
              <a:t>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24588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/>
              <a:t>No </a:t>
            </a:r>
            <a:r>
              <a:rPr lang="pt-BR" altLang="pt-BR" dirty="0" smtClean="0"/>
              <a:t>que </a:t>
            </a:r>
            <a:r>
              <a:rPr lang="pt-BR" altLang="pt-BR" dirty="0"/>
              <a:t>consiste?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1053"/>
            <a:ext cx="8655496" cy="886397"/>
          </a:xfrm>
        </p:spPr>
        <p:txBody>
          <a:bodyPr/>
          <a:lstStyle/>
          <a:p>
            <a:r>
              <a:rPr lang="pt-BR" altLang="pt-BR" dirty="0"/>
              <a:t>Uma aplicação deve ser executada n</a:t>
            </a:r>
            <a:r>
              <a:rPr lang="pt-BR" altLang="pt-BR" dirty="0" smtClean="0"/>
              <a:t>um </a:t>
            </a:r>
            <a:r>
              <a:rPr lang="pt-BR" altLang="pt-BR" dirty="0"/>
              <a:t>sistema operacional em um determinado </a:t>
            </a:r>
            <a:r>
              <a:rPr lang="pt-BR" altLang="pt-BR" dirty="0" smtClean="0"/>
              <a:t>software;</a:t>
            </a:r>
            <a:endParaRPr lang="pt-BR" altLang="pt-B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2531320"/>
            <a:ext cx="6063208" cy="2659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t-BR" altLang="pt-BR" b="0" dirty="0" smtClean="0"/>
              <a:t>Com virtualização de aplicação ou apresentação, estas aplicações podem rodar em um servidor ou ambiente centralizado e ser deportada para outros sistemas operacionais e hardwares.</a:t>
            </a:r>
            <a:endParaRPr lang="pt-BR" altLang="pt-BR" b="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902" y="2437450"/>
            <a:ext cx="2853092" cy="332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3429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 txBox="1">
            <a:spLocks noChangeArrowheads="1"/>
          </p:cNvSpPr>
          <p:nvPr/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/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altLang="pt-BR" dirty="0"/>
              <a:t>No que consiste?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2056827" y="1196752"/>
            <a:ext cx="5030346" cy="4515792"/>
            <a:chOff x="179512" y="1124744"/>
            <a:chExt cx="5030346" cy="4515792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512" y="1124744"/>
              <a:ext cx="5030346" cy="3988709"/>
            </a:xfrm>
            <a:prstGeom prst="rect">
              <a:avLst/>
            </a:prstGeom>
          </p:spPr>
        </p:pic>
        <p:sp>
          <p:nvSpPr>
            <p:cNvPr id="4" name="Retângulo 3"/>
            <p:cNvSpPr/>
            <p:nvPr/>
          </p:nvSpPr>
          <p:spPr>
            <a:xfrm>
              <a:off x="1384070" y="5271204"/>
              <a:ext cx="26212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dirty="0" smtClean="0"/>
                <a:t>Antes da virtualização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5449982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 txBox="1">
            <a:spLocks noChangeArrowheads="1"/>
          </p:cNvSpPr>
          <p:nvPr/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/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altLang="pt-BR" dirty="0"/>
              <a:t>No que consiste?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179512" y="1845840"/>
            <a:ext cx="2448272" cy="2462925"/>
            <a:chOff x="179512" y="1124744"/>
            <a:chExt cx="5030346" cy="4542386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512" y="1124744"/>
              <a:ext cx="5030346" cy="3988709"/>
            </a:xfrm>
            <a:prstGeom prst="rect">
              <a:avLst/>
            </a:prstGeom>
          </p:spPr>
        </p:pic>
        <p:sp>
          <p:nvSpPr>
            <p:cNvPr id="4" name="Retângulo 3"/>
            <p:cNvSpPr/>
            <p:nvPr/>
          </p:nvSpPr>
          <p:spPr>
            <a:xfrm>
              <a:off x="1384070" y="5271204"/>
              <a:ext cx="2464744" cy="3959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sz="1000" dirty="0" smtClean="0"/>
                <a:t>Antes da virtualização</a:t>
              </a:r>
              <a:endParaRPr lang="pt-BR" sz="1000" dirty="0"/>
            </a:p>
          </p:txBody>
        </p:sp>
      </p:grpSp>
      <p:sp>
        <p:nvSpPr>
          <p:cNvPr id="8" name="Retângulo 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2078860" y="1196752"/>
            <a:ext cx="4986279" cy="4656414"/>
            <a:chOff x="5508104" y="1048526"/>
            <a:chExt cx="4986279" cy="465641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1048526"/>
              <a:ext cx="4986279" cy="4141143"/>
            </a:xfrm>
            <a:prstGeom prst="rect">
              <a:avLst/>
            </a:prstGeom>
          </p:spPr>
        </p:pic>
        <p:sp>
          <p:nvSpPr>
            <p:cNvPr id="10" name="Retângulo 9"/>
            <p:cNvSpPr/>
            <p:nvPr/>
          </p:nvSpPr>
          <p:spPr>
            <a:xfrm>
              <a:off x="6626508" y="5335608"/>
              <a:ext cx="27494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dirty="0" smtClean="0"/>
                <a:t>Depois da virtualização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0858622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Componente crítico</a:t>
            </a:r>
            <a:endParaRPr lang="pt-BR" altLang="pt-BR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4"/>
            <a:ext cx="8382000" cy="4087273"/>
          </a:xfrm>
        </p:spPr>
        <p:txBody>
          <a:bodyPr/>
          <a:lstStyle/>
          <a:p>
            <a:r>
              <a:rPr lang="pt-BR" altLang="pt-BR" dirty="0"/>
              <a:t>Um dos componentes críticos para a implantação de um projeto de virtualização, independente da tecnologia utilizada, são as </a:t>
            </a:r>
            <a:r>
              <a:rPr lang="pt-BR" altLang="pt-BR" dirty="0">
                <a:solidFill>
                  <a:srgbClr val="FFFF00"/>
                </a:solidFill>
              </a:rPr>
              <a:t>ferramentas de </a:t>
            </a:r>
            <a:r>
              <a:rPr lang="pt-BR" altLang="pt-BR" dirty="0" smtClean="0">
                <a:solidFill>
                  <a:srgbClr val="FFFF00"/>
                </a:solidFill>
              </a:rPr>
              <a:t>gerenciamento</a:t>
            </a:r>
            <a:r>
              <a:rPr lang="pt-BR" altLang="pt-BR" dirty="0" smtClean="0"/>
              <a:t> também conhecido como </a:t>
            </a:r>
            <a:r>
              <a:rPr lang="pt-BR" altLang="pt-BR" i="1" dirty="0" err="1" smtClean="0">
                <a:solidFill>
                  <a:srgbClr val="FFFF00"/>
                </a:solidFill>
              </a:rPr>
              <a:t>hypervisor</a:t>
            </a:r>
            <a:r>
              <a:rPr lang="pt-BR" altLang="pt-BR" dirty="0" smtClean="0"/>
              <a:t>;</a:t>
            </a:r>
          </a:p>
          <a:p>
            <a:r>
              <a:rPr lang="pt-BR" altLang="pt-BR" dirty="0" smtClean="0"/>
              <a:t>As </a:t>
            </a:r>
            <a:r>
              <a:rPr lang="pt-BR" altLang="pt-BR" dirty="0"/>
              <a:t>ferramentas que gerenciam o ambiente virtual devem gerenciar tanto o ambiente físico como o virtual, assim como sistema operacional e aplicações.</a:t>
            </a:r>
          </a:p>
        </p:txBody>
      </p:sp>
    </p:spTree>
    <p:extLst>
      <p:ext uri="{BB962C8B-B14F-4D97-AF65-F5344CB8AC3E}">
        <p14:creationId xmlns:p14="http://schemas.microsoft.com/office/powerpoint/2010/main" val="1322539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solução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09945"/>
          </a:xfrm>
        </p:spPr>
        <p:txBody>
          <a:bodyPr/>
          <a:lstStyle/>
          <a:p>
            <a:r>
              <a:rPr lang="pt-BR" altLang="pt-BR" dirty="0"/>
              <a:t>Virtualização de </a:t>
            </a:r>
            <a:r>
              <a:rPr lang="pt-BR" altLang="pt-BR" dirty="0" smtClean="0"/>
              <a:t>servidor;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aplicação;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desktop;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apresentação;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perfil.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9410589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solução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09945"/>
          </a:xfrm>
        </p:spPr>
        <p:txBody>
          <a:bodyPr/>
          <a:lstStyle/>
          <a:p>
            <a:r>
              <a:rPr lang="pt-BR" altLang="pt-BR" dirty="0">
                <a:solidFill>
                  <a:srgbClr val="FFFF00"/>
                </a:solidFill>
              </a:rPr>
              <a:t>Virtualização de </a:t>
            </a:r>
            <a:r>
              <a:rPr lang="pt-BR" altLang="pt-BR" dirty="0" smtClean="0">
                <a:solidFill>
                  <a:srgbClr val="FFFF00"/>
                </a:solidFill>
              </a:rPr>
              <a:t>servidor</a:t>
            </a:r>
            <a:r>
              <a:rPr lang="pt-BR" altLang="pt-BR" dirty="0" smtClean="0"/>
              <a:t>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aplicação;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desktop;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apresentação;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perfil.</a:t>
            </a:r>
            <a:endParaRPr lang="pt-BR" alt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3717032"/>
            <a:ext cx="7359352" cy="2319120"/>
          </a:xfrm>
          <a:prstGeom prst="wedgeRoundRectCallout">
            <a:avLst>
              <a:gd name="adj1" fmla="val -56779"/>
              <a:gd name="adj2" fmla="val -13481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Técnica de execução de um ou mais servidores virtuais sobre um servidor físico; permite maior densidade de utilização de recursos (hardware, espaço etc.), enquanto permite que isolamento e segurança sejam </a:t>
            </a:r>
            <a:r>
              <a:rPr lang="pt-BR" sz="2400" b="0" dirty="0" smtClean="0"/>
              <a:t>mantidos.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9445432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solução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09945"/>
          </a:xfrm>
        </p:spPr>
        <p:txBody>
          <a:bodyPr/>
          <a:lstStyle/>
          <a:p>
            <a:r>
              <a:rPr lang="pt-BR" altLang="pt-BR" dirty="0"/>
              <a:t>Virtualização de </a:t>
            </a:r>
            <a:r>
              <a:rPr lang="pt-BR" altLang="pt-BR" dirty="0" smtClean="0"/>
              <a:t>servidor;</a:t>
            </a:r>
            <a:endParaRPr lang="pt-BR" altLang="pt-BR" dirty="0"/>
          </a:p>
          <a:p>
            <a:r>
              <a:rPr lang="pt-BR" altLang="pt-BR" dirty="0">
                <a:solidFill>
                  <a:srgbClr val="FFFF00"/>
                </a:solidFill>
              </a:rPr>
              <a:t>Virtualização de </a:t>
            </a:r>
            <a:r>
              <a:rPr lang="pt-BR" altLang="pt-BR" dirty="0" smtClean="0">
                <a:solidFill>
                  <a:srgbClr val="FFFF00"/>
                </a:solidFill>
              </a:rPr>
              <a:t>aplicação</a:t>
            </a:r>
            <a:r>
              <a:rPr lang="pt-BR" altLang="pt-BR" dirty="0" smtClean="0"/>
              <a:t>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desktop;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apresentação;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perfil.</a:t>
            </a:r>
            <a:endParaRPr lang="pt-BR" alt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27584" y="3717032"/>
            <a:ext cx="7719392" cy="2319120"/>
          </a:xfrm>
          <a:prstGeom prst="wedgeRoundRectCallout">
            <a:avLst>
              <a:gd name="adj1" fmla="val -51485"/>
              <a:gd name="adj2" fmla="val -1110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Permite executar aplicações em um ambiente virtualizado no desktop do usuário, isolando a aplicação do Sistema Operacional; isso é possível através do encapsulamento da aplicação no ambiente virtual - quando a solução completa de virtualização de aplicações é implantada, é possível distribuir aplicações de um servidor central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38214387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solução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09945"/>
          </a:xfrm>
        </p:spPr>
        <p:txBody>
          <a:bodyPr/>
          <a:lstStyle/>
          <a:p>
            <a:r>
              <a:rPr lang="pt-BR" altLang="pt-BR" dirty="0"/>
              <a:t>Virtualização de </a:t>
            </a:r>
            <a:r>
              <a:rPr lang="pt-BR" altLang="pt-BR" dirty="0" smtClean="0"/>
              <a:t>servidor;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aplicação;</a:t>
            </a:r>
            <a:endParaRPr lang="pt-BR" altLang="pt-BR" dirty="0"/>
          </a:p>
          <a:p>
            <a:r>
              <a:rPr lang="pt-BR" altLang="pt-BR" dirty="0">
                <a:solidFill>
                  <a:srgbClr val="FFFF00"/>
                </a:solidFill>
              </a:rPr>
              <a:t>Virtualização de </a:t>
            </a:r>
            <a:r>
              <a:rPr lang="pt-BR" altLang="pt-BR" dirty="0" smtClean="0">
                <a:solidFill>
                  <a:srgbClr val="FFFF00"/>
                </a:solidFill>
              </a:rPr>
              <a:t>desktop</a:t>
            </a:r>
            <a:r>
              <a:rPr lang="pt-BR" altLang="pt-BR" dirty="0" smtClean="0"/>
              <a:t>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apresentação;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perfil.</a:t>
            </a:r>
            <a:endParaRPr lang="pt-BR" alt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4022820"/>
            <a:ext cx="7359352" cy="2013332"/>
          </a:xfrm>
          <a:prstGeom prst="wedgeRoundRectCallout">
            <a:avLst>
              <a:gd name="adj1" fmla="val -57078"/>
              <a:gd name="adj2" fmla="val -10989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Consiste na execução de múltiplos sistemas operacionais em uma única workstation e permitindo que uma aplicação de linha de negócio seja executada em um sistema operacional não compatível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40025635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solução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09945"/>
          </a:xfrm>
        </p:spPr>
        <p:txBody>
          <a:bodyPr/>
          <a:lstStyle/>
          <a:p>
            <a:r>
              <a:rPr lang="pt-BR" altLang="pt-BR" dirty="0"/>
              <a:t>Virtualização de </a:t>
            </a:r>
            <a:r>
              <a:rPr lang="pt-BR" altLang="pt-BR" dirty="0" smtClean="0"/>
              <a:t>servidor;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aplicação;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desktop;</a:t>
            </a:r>
            <a:endParaRPr lang="pt-BR" altLang="pt-BR" dirty="0"/>
          </a:p>
          <a:p>
            <a:r>
              <a:rPr lang="pt-BR" altLang="pt-BR" dirty="0">
                <a:solidFill>
                  <a:srgbClr val="FFFF00"/>
                </a:solidFill>
              </a:rPr>
              <a:t>Virtualização de </a:t>
            </a:r>
            <a:r>
              <a:rPr lang="pt-BR" altLang="pt-BR" dirty="0" smtClean="0">
                <a:solidFill>
                  <a:srgbClr val="FFFF00"/>
                </a:solidFill>
              </a:rPr>
              <a:t>apresentação</a:t>
            </a:r>
            <a:r>
              <a:rPr lang="pt-BR" altLang="pt-BR" dirty="0" smtClean="0"/>
              <a:t>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perfil.</a:t>
            </a:r>
            <a:endParaRPr lang="pt-BR" alt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99592" y="4869160"/>
            <a:ext cx="7359352" cy="1599040"/>
          </a:xfrm>
          <a:prstGeom prst="wedgeRoundRectCallout">
            <a:avLst>
              <a:gd name="adj1" fmla="val -52587"/>
              <a:gd name="adj2" fmla="val -14652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Permite executar e manter o armazenamento das aplicações em servidores centralizados, enquanto provê uma interface familiar para o usuário em sua estação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8870721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26373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ITIL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Virtualização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Disponibilidade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Redundância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Tolerância a falha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err="1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Cloud</a:t>
            </a: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</a:t>
            </a:r>
            <a:r>
              <a:rPr lang="pt-BR" sz="3200" b="0" i="0" dirty="0" err="1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computing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Cluster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Grid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Tipos de solução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09945"/>
          </a:xfrm>
        </p:spPr>
        <p:txBody>
          <a:bodyPr/>
          <a:lstStyle/>
          <a:p>
            <a:r>
              <a:rPr lang="pt-BR" altLang="pt-BR" dirty="0"/>
              <a:t>Virtualização de </a:t>
            </a:r>
            <a:r>
              <a:rPr lang="pt-BR" altLang="pt-BR" dirty="0" smtClean="0"/>
              <a:t>servidor;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aplicação;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desktop;</a:t>
            </a:r>
            <a:endParaRPr lang="pt-BR" altLang="pt-BR" dirty="0"/>
          </a:p>
          <a:p>
            <a:r>
              <a:rPr lang="pt-BR" altLang="pt-BR" dirty="0"/>
              <a:t>Virtualização de </a:t>
            </a:r>
            <a:r>
              <a:rPr lang="pt-BR" altLang="pt-BR" dirty="0" smtClean="0"/>
              <a:t>apresentação;</a:t>
            </a:r>
            <a:endParaRPr lang="pt-BR" altLang="pt-BR" dirty="0"/>
          </a:p>
          <a:p>
            <a:r>
              <a:rPr lang="pt-BR" altLang="pt-BR" dirty="0">
                <a:solidFill>
                  <a:srgbClr val="FFFF00"/>
                </a:solidFill>
              </a:rPr>
              <a:t>Virtualização de </a:t>
            </a:r>
            <a:r>
              <a:rPr lang="pt-BR" altLang="pt-BR" dirty="0" smtClean="0">
                <a:solidFill>
                  <a:srgbClr val="FFFF00"/>
                </a:solidFill>
              </a:rPr>
              <a:t>perfil</a:t>
            </a:r>
            <a:r>
              <a:rPr lang="pt-BR" altLang="pt-BR" dirty="0" smtClean="0"/>
              <a:t>.</a:t>
            </a:r>
            <a:endParaRPr lang="pt-BR" alt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27584" y="4725144"/>
            <a:ext cx="7359352" cy="1743056"/>
          </a:xfrm>
          <a:prstGeom prst="wedgeRoundRectCallout">
            <a:avLst>
              <a:gd name="adj1" fmla="val -51689"/>
              <a:gd name="adj2" fmla="val -9815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Os usuários podem ter os seus documentos e perfil separados de uma máquina específica, o que permite a fácil movimentação do usuário para novas estações em caso de roubo ou quebra de equipamento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978651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Vantagens</a:t>
            </a:r>
            <a:endParaRPr lang="pt-BR" altLang="pt-BR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24745"/>
            <a:ext cx="8583488" cy="5022914"/>
          </a:xfrm>
        </p:spPr>
        <p:txBody>
          <a:bodyPr/>
          <a:lstStyle/>
          <a:p>
            <a:r>
              <a:rPr lang="pt-BR" dirty="0"/>
              <a:t>Segundo MARSHALL (2006) os benefícios são inúmeros e destaca as seguintes vantagens: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Portabilidade</a:t>
            </a:r>
            <a:r>
              <a:rPr lang="pt-BR" dirty="0"/>
              <a:t>: Capacidade de ter uma plataforma de </a:t>
            </a:r>
            <a:r>
              <a:rPr lang="pt-BR" dirty="0" smtClean="0"/>
              <a:t>hardware (hw) consistente</a:t>
            </a:r>
            <a:r>
              <a:rPr lang="pt-BR" dirty="0"/>
              <a:t>, mesmo que o </a:t>
            </a:r>
            <a:r>
              <a:rPr lang="pt-BR" dirty="0" smtClean="0"/>
              <a:t>hw seja </a:t>
            </a:r>
            <a:r>
              <a:rPr lang="pt-BR" dirty="0"/>
              <a:t>de diferentes fabricantes; 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Gerenciamento</a:t>
            </a:r>
            <a:r>
              <a:rPr lang="pt-BR" dirty="0"/>
              <a:t>: Ambientes virtuais podem ser gerenciados facilmente e oferecem acesso ao </a:t>
            </a:r>
            <a:r>
              <a:rPr lang="pt-BR" dirty="0" smtClean="0"/>
              <a:t>hw virtual</a:t>
            </a:r>
            <a:r>
              <a:rPr lang="pt-BR" dirty="0"/>
              <a:t>. 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Eficiência</a:t>
            </a:r>
            <a:r>
              <a:rPr lang="pt-BR" dirty="0"/>
              <a:t>: Quando implementado corretamente, permite que o servidor de virtualização de </a:t>
            </a:r>
            <a:r>
              <a:rPr lang="pt-BR" dirty="0" smtClean="0"/>
              <a:t>hw físico </a:t>
            </a:r>
            <a:r>
              <a:rPr lang="pt-BR" dirty="0"/>
              <a:t>seja usado mais eficientemente, permitindo maior utilização dos recursos de </a:t>
            </a:r>
            <a:r>
              <a:rPr lang="pt-BR" dirty="0" smtClean="0"/>
              <a:t>hw.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05577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Estratégia</a:t>
            </a:r>
            <a:endParaRPr lang="pt-BR" altLang="pt-BR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757678"/>
          </a:xfrm>
        </p:spPr>
        <p:txBody>
          <a:bodyPr/>
          <a:lstStyle/>
          <a:p>
            <a:r>
              <a:rPr lang="pt-BR" altLang="pt-BR" dirty="0"/>
              <a:t>Cada vez mais empresas estão buscando formas de </a:t>
            </a:r>
            <a:r>
              <a:rPr lang="pt-BR" altLang="pt-BR" dirty="0">
                <a:solidFill>
                  <a:srgbClr val="FFFF00"/>
                </a:solidFill>
              </a:rPr>
              <a:t>reduzir os custos e complexidade com o ambiente de </a:t>
            </a:r>
            <a:r>
              <a:rPr lang="pt-BR" altLang="pt-BR" dirty="0" smtClean="0">
                <a:solidFill>
                  <a:srgbClr val="FFFF00"/>
                </a:solidFill>
              </a:rPr>
              <a:t>TI</a:t>
            </a:r>
            <a:r>
              <a:rPr lang="pt-BR" altLang="pt-BR" dirty="0" smtClean="0"/>
              <a:t>;</a:t>
            </a:r>
          </a:p>
          <a:p>
            <a:r>
              <a:rPr lang="pt-BR" altLang="pt-BR" dirty="0" smtClean="0"/>
              <a:t>A</a:t>
            </a:r>
            <a:r>
              <a:rPr lang="pt-BR" altLang="pt-BR" dirty="0"/>
              <a:t> virtualização se tornou um componente chave para o desenvolvimento de uma estratégia eficiente na busca destes objetivos</a:t>
            </a:r>
            <a:r>
              <a:rPr lang="pt-BR" alt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726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r>
              <a:rPr lang="pt-BR" dirty="0"/>
              <a:t>O termo redundância, associado às redes informáticas, pode significar a existência de vários métodos para efetuar uma determinada função ou de equipamento alternativo que, em caso de falha, assegura automaticamente o acesso aos serviços prestados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53486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 smtClean="0"/>
              <a:t>Numa </a:t>
            </a:r>
            <a:r>
              <a:rPr lang="pt-BR" dirty="0"/>
              <a:t>rede podem existir diferentes caminhos para chegar ao mesmo destino, com dois ou mais equipamentos idênticos a efetuar a mesma </a:t>
            </a:r>
            <a:r>
              <a:rPr lang="pt-BR" dirty="0" smtClean="0"/>
              <a:t>função.</a:t>
            </a:r>
          </a:p>
        </p:txBody>
      </p:sp>
    </p:spTree>
    <p:extLst>
      <p:ext uri="{BB962C8B-B14F-4D97-AF65-F5344CB8AC3E}">
        <p14:creationId xmlns:p14="http://schemas.microsoft.com/office/powerpoint/2010/main" val="11307338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284984"/>
            <a:ext cx="7639796" cy="2788146"/>
          </a:xfrm>
          <a:prstGeom prst="rect">
            <a:avLst/>
          </a:prstGeom>
        </p:spPr>
      </p:pic>
      <p:sp>
        <p:nvSpPr>
          <p:cNvPr id="7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/>
              <a:t>V</a:t>
            </a:r>
            <a:r>
              <a:rPr lang="pt-BR" dirty="0" smtClean="0"/>
              <a:t>ários </a:t>
            </a:r>
            <a:r>
              <a:rPr lang="pt-BR" dirty="0"/>
              <a:t>caminhos possíveis para alcançar o mesmo destino: para os pacotes que passam pelo </a:t>
            </a:r>
            <a:r>
              <a:rPr lang="pt-BR" i="1" dirty="0"/>
              <a:t>switch </a:t>
            </a:r>
            <a:r>
              <a:rPr lang="pt-BR" dirty="0"/>
              <a:t>A alcançarem o </a:t>
            </a:r>
            <a:r>
              <a:rPr lang="pt-BR" i="1" dirty="0"/>
              <a:t>switch </a:t>
            </a:r>
            <a:r>
              <a:rPr lang="pt-BR" dirty="0"/>
              <a:t>B podem seguir pelo </a:t>
            </a:r>
            <a:r>
              <a:rPr lang="pt-BR" i="1" dirty="0" err="1"/>
              <a:t>router</a:t>
            </a:r>
            <a:r>
              <a:rPr lang="pt-BR" i="1" dirty="0"/>
              <a:t> </a:t>
            </a:r>
            <a:r>
              <a:rPr lang="pt-BR" dirty="0"/>
              <a:t>1 ou pelo </a:t>
            </a:r>
            <a:r>
              <a:rPr lang="pt-BR" i="1" dirty="0" err="1"/>
              <a:t>router</a:t>
            </a:r>
            <a:r>
              <a:rPr lang="pt-BR" i="1" dirty="0"/>
              <a:t> </a:t>
            </a:r>
            <a:r>
              <a:rPr lang="pt-BR" dirty="0"/>
              <a:t>2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47047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457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 conceito de disponibilidade numa rede refere-se </a:t>
            </a:r>
            <a:r>
              <a:rPr lang="pt-BR" dirty="0"/>
              <a:t>ao período de tempo em que os serviços estão disponíveis ou ao tempo assumido como razoável para o sistema responder a um pedido do </a:t>
            </a:r>
            <a:r>
              <a:rPr lang="pt-BR" dirty="0" smtClean="0"/>
              <a:t>utilizador;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Podem ocorrer interrupções planejadas com custo para o utilizador, como o </a:t>
            </a:r>
            <a:r>
              <a:rPr lang="pt-BR" i="1" dirty="0"/>
              <a:t>upgrade </a:t>
            </a:r>
            <a:r>
              <a:rPr lang="pt-BR" dirty="0"/>
              <a:t>de um sistema operacional, podendo implicar a retomada dos serviços por parte de uma outra máquina destinada para o efeito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73437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4277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disponibilidade de um serviço é calculada com base na percentagem que quantifica a probabilidade de encontrar o serviço operacional em determinado momento</a:t>
            </a:r>
            <a:r>
              <a:rPr lang="pt-BR" dirty="0" smtClean="0"/>
              <a:t>.</a:t>
            </a:r>
            <a:endParaRPr lang="pt-BR" b="0" i="1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400" b="0" i="1" dirty="0" err="1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Uptime</a:t>
            </a:r>
            <a:r>
              <a:rPr lang="pt-BR" sz="2400" b="0" i="1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</a:t>
            </a:r>
            <a:r>
              <a:rPr lang="pt-BR" sz="24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– Tempo que o serviço se encontra operacional;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400" i="1" dirty="0" err="1" smtClean="0">
                <a:solidFill>
                  <a:srgbClr val="FFFFFF"/>
                </a:solidFill>
                <a:latin typeface="Calibri"/>
              </a:rPr>
              <a:t>Downtime</a:t>
            </a:r>
            <a:r>
              <a:rPr lang="pt-BR" sz="2400" i="1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400" dirty="0" smtClean="0">
                <a:solidFill>
                  <a:srgbClr val="FFFFFF"/>
                </a:solidFill>
                <a:latin typeface="Calibri"/>
              </a:rPr>
              <a:t>– Tempo em que se encontra fora de serviço.</a:t>
            </a:r>
            <a:endParaRPr lang="pt-BR" sz="2400" b="0" i="0" dirty="0" smtClean="0">
              <a:solidFill>
                <a:srgbClr val="FFFFFF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1007604" y="4570894"/>
                <a:ext cx="7128792" cy="7938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>
                          <a:latin typeface="Cambria Math" panose="02040503050406030204" pitchFamily="18" charset="0"/>
                        </a:rPr>
                        <m:t>𝑫𝒊𝒔𝒑𝒐𝒏𝒊𝒃𝒊𝒍𝒊𝒅𝒂𝒅𝒆</m:t>
                      </m:r>
                      <m:d>
                        <m:d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pt-BR" sz="24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𝑻𝒐𝒕𝒂𝒍</m:t>
                          </m:r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𝑫𝒊𝒔𝒑𝒐𝒏𝒊𝒃𝒊𝒍𝒊𝒅𝒂𝒅𝒆</m:t>
                          </m:r>
                        </m:num>
                        <m:den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𝑻𝒐𝒕𝒂𝒍</m:t>
                          </m:r>
                        </m:den>
                      </m:f>
                    </m:oMath>
                  </m:oMathPara>
                </a14:m>
                <a:endParaRPr lang="pt-BR" sz="2400" b="1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570894"/>
                <a:ext cx="7128792" cy="7938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88032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82300"/>
          </a:xfrm>
        </p:spPr>
        <p:txBody>
          <a:bodyPr/>
          <a:lstStyle/>
          <a:p>
            <a:r>
              <a:rPr lang="pt-BR" dirty="0" smtClean="0"/>
              <a:t>O </a:t>
            </a:r>
            <a:r>
              <a:rPr lang="pt-BR" dirty="0"/>
              <a:t>conceito de disponibilidade pode ser dividido em vários </a:t>
            </a:r>
            <a:r>
              <a:rPr lang="pt-BR" dirty="0" smtClean="0"/>
              <a:t>níveis:</a:t>
            </a:r>
          </a:p>
          <a:p>
            <a:pPr lvl="1"/>
            <a:r>
              <a:rPr lang="pt-BR" dirty="0" smtClean="0"/>
              <a:t>Disponibilidade </a:t>
            </a:r>
            <a:r>
              <a:rPr lang="pt-BR" dirty="0"/>
              <a:t>Básica (</a:t>
            </a:r>
            <a:r>
              <a:rPr lang="pt-BR" i="1" dirty="0"/>
              <a:t>Base </a:t>
            </a:r>
            <a:r>
              <a:rPr lang="pt-BR" i="1" dirty="0" err="1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Disponibilidade </a:t>
            </a:r>
            <a:r>
              <a:rPr lang="pt-BR" dirty="0"/>
              <a:t>Melhorada (</a:t>
            </a:r>
            <a:r>
              <a:rPr lang="pt-BR" i="1" dirty="0" err="1"/>
              <a:t>Improved</a:t>
            </a:r>
            <a:r>
              <a:rPr lang="pt-BR" i="1" dirty="0"/>
              <a:t> </a:t>
            </a:r>
            <a:r>
              <a:rPr lang="pt-BR" i="1" dirty="0" err="1" smtClean="0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Alta </a:t>
            </a:r>
            <a:r>
              <a:rPr lang="pt-BR" dirty="0"/>
              <a:t>Disponibilidade (</a:t>
            </a:r>
            <a:r>
              <a:rPr lang="pt-BR" i="1" dirty="0"/>
              <a:t>High </a:t>
            </a:r>
            <a:r>
              <a:rPr lang="pt-BR" i="1" dirty="0" err="1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Disponibilidade </a:t>
            </a:r>
            <a:r>
              <a:rPr lang="pt-BR" dirty="0"/>
              <a:t>Contínua (</a:t>
            </a:r>
            <a:r>
              <a:rPr lang="pt-BR" i="1" dirty="0" err="1"/>
              <a:t>Continuous</a:t>
            </a:r>
            <a:r>
              <a:rPr lang="pt-BR" i="1" dirty="0"/>
              <a:t> </a:t>
            </a:r>
            <a:r>
              <a:rPr lang="pt-BR" i="1" dirty="0" err="1"/>
              <a:t>Availability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716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4104479"/>
            <a:ext cx="8382000" cy="1772793"/>
          </a:xfrm>
        </p:spPr>
        <p:txBody>
          <a:bodyPr/>
          <a:lstStyle/>
          <a:p>
            <a:r>
              <a:rPr lang="pt-BR" dirty="0"/>
              <a:t>A figura demonstra que para aumentar os níveis de disponibilidade de um serviço é inevitável um aumento do custo e do esforço que lhe estão </a:t>
            </a:r>
            <a:r>
              <a:rPr lang="pt-BR" dirty="0" smtClean="0"/>
              <a:t>associados.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26" y="1131580"/>
            <a:ext cx="8669147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8087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GSTI: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5" y="1865222"/>
            <a:ext cx="2897072" cy="2887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tx1">
                <a:alpha val="65000"/>
              </a:schemeClr>
            </a:outerShdw>
          </a:effectLst>
        </p:spPr>
      </p:pic>
      <p:sp>
        <p:nvSpPr>
          <p:cNvPr id="26" name="Texto explicativo retangular com cantos arredondados 25"/>
          <p:cNvSpPr/>
          <p:nvPr/>
        </p:nvSpPr>
        <p:spPr bwMode="auto">
          <a:xfrm>
            <a:off x="381000" y="4958664"/>
            <a:ext cx="3168352" cy="1671093"/>
          </a:xfrm>
          <a:prstGeom prst="wedgeRoundRectCallout">
            <a:avLst>
              <a:gd name="adj1" fmla="val 74275"/>
              <a:gd name="adj2" fmla="val -11616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Estratégia de Serviço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de Portfólio de Serviço;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Financeiro;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da Demanda.</a:t>
            </a:r>
          </a:p>
        </p:txBody>
      </p:sp>
      <p:sp>
        <p:nvSpPr>
          <p:cNvPr id="27" name="Texto explicativo retangular com cantos arredondados 26"/>
          <p:cNvSpPr/>
          <p:nvPr/>
        </p:nvSpPr>
        <p:spPr bwMode="auto">
          <a:xfrm>
            <a:off x="43896" y="2696750"/>
            <a:ext cx="3024336" cy="1430386"/>
          </a:xfrm>
          <a:prstGeom prst="wedgeRoundRectCallout">
            <a:avLst>
              <a:gd name="adj1" fmla="val 62294"/>
              <a:gd name="adj2" fmla="val 1339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Operação de Serviço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de Evento;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de Incidente;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Cumprimento de Requisição;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de Problema;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de Acesso.</a:t>
            </a:r>
          </a:p>
        </p:txBody>
      </p:sp>
      <p:sp>
        <p:nvSpPr>
          <p:cNvPr id="28" name="Texto explicativo retangular com cantos arredondados 27"/>
          <p:cNvSpPr/>
          <p:nvPr/>
        </p:nvSpPr>
        <p:spPr bwMode="auto">
          <a:xfrm>
            <a:off x="381000" y="85461"/>
            <a:ext cx="4191000" cy="1081010"/>
          </a:xfrm>
          <a:prstGeom prst="wedgeRoundRectCallout">
            <a:avLst>
              <a:gd name="adj1" fmla="val 38024"/>
              <a:gd name="adj2" fmla="val 12602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Melhoria de Serviço Continuada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Sete passos de melhoria;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Relatório de Serviço;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Avaliação de Serviço.</a:t>
            </a:r>
          </a:p>
        </p:txBody>
      </p:sp>
      <p:sp>
        <p:nvSpPr>
          <p:cNvPr id="29" name="Texto explicativo retangular com cantos arredondados 28"/>
          <p:cNvSpPr/>
          <p:nvPr/>
        </p:nvSpPr>
        <p:spPr bwMode="auto">
          <a:xfrm>
            <a:off x="4572000" y="4437112"/>
            <a:ext cx="4499992" cy="2367441"/>
          </a:xfrm>
          <a:prstGeom prst="wedgeRoundRectCallout">
            <a:avLst>
              <a:gd name="adj1" fmla="val -36506"/>
              <a:gd name="adj2" fmla="val -7162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Transição de Serviço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Planejamento e Suporte de Transição;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de Mudança;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da Configuração &amp; de Ativo de Serviço;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de Liberação e Implantação;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Validação de Serviço;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Avaliação;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do Conhecimento.</a:t>
            </a:r>
          </a:p>
        </p:txBody>
      </p:sp>
      <p:sp>
        <p:nvSpPr>
          <p:cNvPr id="30" name="Texto explicativo retangular com cantos arredondados 29"/>
          <p:cNvSpPr/>
          <p:nvPr/>
        </p:nvSpPr>
        <p:spPr bwMode="auto">
          <a:xfrm>
            <a:off x="5438345" y="31173"/>
            <a:ext cx="3659574" cy="2392504"/>
          </a:xfrm>
          <a:prstGeom prst="wedgeRoundRectCallout">
            <a:avLst>
              <a:gd name="adj1" fmla="val -54479"/>
              <a:gd name="adj2" fmla="val 7435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Desenho de Serviço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do Catálogo de Serviço;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de Nível de Serviço;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de Fornecedor;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da Disponibilidade;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da Continuidade do Serviço;</a:t>
            </a:r>
          </a:p>
          <a:p>
            <a:pPr marL="342900" indent="-34290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Gerenciamento da Segurança da Informação.</a:t>
            </a:r>
          </a:p>
        </p:txBody>
      </p:sp>
    </p:spTree>
    <p:extLst>
      <p:ext uri="{BB962C8B-B14F-4D97-AF65-F5344CB8AC3E}">
        <p14:creationId xmlns:p14="http://schemas.microsoft.com/office/powerpoint/2010/main" val="22860880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Tolerância a falhas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0913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Um sistema de tolerância a falhas tem a capacidade de continuar um serviço apesar da existência de uma falha de </a:t>
            </a:r>
            <a:r>
              <a:rPr lang="pt-BR" i="1" dirty="0"/>
              <a:t>hardware </a:t>
            </a:r>
            <a:r>
              <a:rPr lang="pt-BR" dirty="0"/>
              <a:t>ou </a:t>
            </a:r>
            <a:r>
              <a:rPr lang="pt-BR" i="1" dirty="0"/>
              <a:t>software</a:t>
            </a:r>
            <a:r>
              <a:rPr lang="pt-BR" dirty="0"/>
              <a:t>, mas não em caso de erro </a:t>
            </a:r>
            <a:r>
              <a:rPr lang="pt-BR" dirty="0" smtClean="0"/>
              <a:t>humano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tolerância a falhas passa pela utilização de equipamento redundante que entra automaticamente em funcionamento após a detecção de uma falha no equipamento principal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25852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Recuperação de Desastres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79796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/>
              <a:t>Existem incidentes que não </a:t>
            </a:r>
            <a:r>
              <a:rPr lang="pt-BR" sz="2800" dirty="0"/>
              <a:t>são, na sua maioria, previsíveis e podem destruir parcial ou totalmente informação vital para o funcionamento da </a:t>
            </a:r>
            <a:r>
              <a:rPr lang="pt-BR" sz="2800" dirty="0" smtClean="0"/>
              <a:t>empresa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</a:rPr>
              <a:t>Devemos possuir um plano de </a:t>
            </a:r>
            <a:r>
              <a:rPr lang="pt-BR" sz="2800" b="0" i="1" dirty="0" err="1" smtClean="0">
                <a:solidFill>
                  <a:srgbClr val="FFFFFF"/>
                </a:solidFill>
                <a:latin typeface="Calibri"/>
              </a:rPr>
              <a:t>disaster</a:t>
            </a:r>
            <a:r>
              <a:rPr lang="pt-BR" sz="2800" b="0" i="1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b="0" i="1" dirty="0" err="1" smtClean="0">
                <a:solidFill>
                  <a:srgbClr val="FFFFFF"/>
                </a:solidFill>
                <a:latin typeface="Calibri"/>
              </a:rPr>
              <a:t>recovery</a:t>
            </a:r>
            <a:r>
              <a:rPr lang="pt-BR" sz="2800" b="0" i="0" dirty="0" smtClean="0">
                <a:solidFill>
                  <a:srgbClr val="FFFFFF"/>
                </a:solidFill>
                <a:latin typeface="Calibri"/>
              </a:rPr>
              <a:t>(DR);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>
                <a:solidFill>
                  <a:srgbClr val="FFFFFF"/>
                </a:solidFill>
              </a:rPr>
              <a:t>Grandes volumes de backup em um ou mais lugares;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/>
              <a:t>Uso de equipamentos como pontos de decisão para encaminhamentos diferentes, a introdução de redundância e a utilização de ligações ponto-a-ponto como ligações de </a:t>
            </a:r>
            <a:r>
              <a:rPr lang="pt-BR" sz="2800" i="1" dirty="0"/>
              <a:t>backup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894401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 Contínua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63716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Este conceito envolve um serviço permanente sem nenhuma falha o que implica HA constante de 24 </a:t>
            </a:r>
            <a:r>
              <a:rPr lang="pt-BR" dirty="0" smtClean="0"/>
              <a:t>horas/dia;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 </a:t>
            </a:r>
            <a:r>
              <a:rPr lang="pt-BR" dirty="0"/>
              <a:t>disponibilidade contínua (</a:t>
            </a:r>
            <a:r>
              <a:rPr lang="pt-BR" i="1" dirty="0" err="1"/>
              <a:t>continuous</a:t>
            </a:r>
            <a:r>
              <a:rPr lang="pt-BR" i="1" dirty="0"/>
              <a:t> </a:t>
            </a:r>
            <a:r>
              <a:rPr lang="pt-BR" i="1" dirty="0" err="1"/>
              <a:t>availability</a:t>
            </a:r>
            <a:r>
              <a:rPr lang="pt-BR" dirty="0"/>
              <a:t>) combina as características da operação contínua e da alta disponibilidade representando um estado </a:t>
            </a:r>
            <a:r>
              <a:rPr lang="pt-BR" dirty="0" smtClean="0"/>
              <a:t>ideal;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É </a:t>
            </a:r>
            <a:r>
              <a:rPr lang="pt-BR" dirty="0"/>
              <a:t>geralmente usada quando se pretende um elevado nível de disponibilidade, onde o </a:t>
            </a:r>
            <a:r>
              <a:rPr lang="pt-BR" i="1" dirty="0" err="1" smtClean="0"/>
              <a:t>downtime</a:t>
            </a:r>
            <a:r>
              <a:rPr lang="pt-BR" i="1" dirty="0" smtClean="0"/>
              <a:t> </a:t>
            </a:r>
            <a:r>
              <a:rPr lang="pt-BR" dirty="0"/>
              <a:t>é o mínimo possível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8086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 Contínua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0913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Neste nível de disponibilidade, o sistema nunca falha na entrega do serviço, sendo usual a execução simultânea de uma tarefa (processamento paralelo) em duas máquinas </a:t>
            </a:r>
            <a:r>
              <a:rPr lang="pt-BR" dirty="0" smtClean="0"/>
              <a:t>distintas;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Este </a:t>
            </a:r>
            <a:r>
              <a:rPr lang="pt-BR" dirty="0"/>
              <a:t>tipo de sistemas tenta fornecer disponibilidade a 100% ao utilizador final através da aplicação de equipamentos redundantes e da capacidade de recuperação total de erros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84722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err="1" smtClean="0"/>
              <a:t>Cloud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Computing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886397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a virtualização de produtos e serviços </a:t>
            </a:r>
            <a:r>
              <a:rPr lang="pt-BR" dirty="0" smtClean="0"/>
              <a:t>computacionais.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21181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err="1" smtClean="0"/>
              <a:t>Cloud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Computing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4573560"/>
          </a:xfrm>
        </p:spPr>
        <p:txBody>
          <a:bodyPr/>
          <a:lstStyle/>
          <a:p>
            <a:r>
              <a:rPr lang="pt-BR" dirty="0" smtClean="0"/>
              <a:t>Características principais:</a:t>
            </a:r>
            <a:endParaRPr lang="pt-BR" dirty="0"/>
          </a:p>
          <a:p>
            <a:pPr lvl="1"/>
            <a:r>
              <a:rPr lang="pt-BR" sz="2200" dirty="0"/>
              <a:t>Acesso às aplicações independente de </a:t>
            </a:r>
            <a:r>
              <a:rPr lang="pt-BR" sz="2200" dirty="0" smtClean="0"/>
              <a:t>S.O ou HW;</a:t>
            </a:r>
            <a:endParaRPr lang="pt-BR" sz="2200" dirty="0"/>
          </a:p>
          <a:p>
            <a:pPr lvl="1"/>
            <a:r>
              <a:rPr lang="pt-BR" sz="2200" dirty="0" smtClean="0"/>
              <a:t>Despreocupação com estrutura </a:t>
            </a:r>
            <a:r>
              <a:rPr lang="pt-BR" sz="2200" dirty="0"/>
              <a:t>para execução da aplicação: </a:t>
            </a:r>
            <a:r>
              <a:rPr lang="pt-BR" sz="2200" dirty="0" smtClean="0"/>
              <a:t>HW, </a:t>
            </a:r>
            <a:r>
              <a:rPr lang="pt-BR" sz="2200" dirty="0"/>
              <a:t>backup, </a:t>
            </a:r>
            <a:r>
              <a:rPr lang="pt-BR" sz="2200" dirty="0" smtClean="0"/>
              <a:t>segurança</a:t>
            </a:r>
            <a:r>
              <a:rPr lang="pt-BR" sz="2200" dirty="0"/>
              <a:t>, </a:t>
            </a:r>
            <a:r>
              <a:rPr lang="pt-BR" sz="2200" dirty="0" smtClean="0"/>
              <a:t>manutenção </a:t>
            </a:r>
            <a:r>
              <a:rPr lang="pt-BR" sz="2200" dirty="0" err="1" smtClean="0"/>
              <a:t>etc</a:t>
            </a:r>
            <a:r>
              <a:rPr lang="pt-BR" sz="2200" dirty="0" smtClean="0"/>
              <a:t>;</a:t>
            </a:r>
            <a:endParaRPr lang="pt-BR" sz="2200" dirty="0"/>
          </a:p>
          <a:p>
            <a:pPr lvl="1"/>
            <a:r>
              <a:rPr lang="pt-BR" sz="2200" dirty="0"/>
              <a:t>Compartilhamento de dados e trabalho colaborativo se tornam mais </a:t>
            </a:r>
            <a:r>
              <a:rPr lang="pt-BR" sz="2200" dirty="0" smtClean="0"/>
              <a:t>fáceis;</a:t>
            </a:r>
            <a:endParaRPr lang="pt-BR" sz="2200" dirty="0"/>
          </a:p>
          <a:p>
            <a:pPr lvl="1"/>
            <a:r>
              <a:rPr lang="pt-BR" sz="2200" dirty="0" smtClean="0"/>
              <a:t>O usuário </a:t>
            </a:r>
            <a:r>
              <a:rPr lang="pt-BR" sz="2200" dirty="0"/>
              <a:t>pode contar com alta </a:t>
            </a:r>
            <a:r>
              <a:rPr lang="pt-BR" sz="2200" dirty="0" smtClean="0"/>
              <a:t>disponibilidade;</a:t>
            </a:r>
            <a:endParaRPr lang="pt-BR" sz="2200" dirty="0"/>
          </a:p>
          <a:p>
            <a:pPr lvl="1"/>
            <a:r>
              <a:rPr lang="pt-BR" sz="2200" i="1" dirty="0"/>
              <a:t>Self-</a:t>
            </a:r>
            <a:r>
              <a:rPr lang="pt-BR" sz="2200" i="1" dirty="0" err="1"/>
              <a:t>service</a:t>
            </a:r>
            <a:r>
              <a:rPr lang="pt-BR" sz="2200" dirty="0"/>
              <a:t> sob demanda. </a:t>
            </a:r>
            <a:r>
              <a:rPr lang="pt-BR" sz="2200" dirty="0" smtClean="0"/>
              <a:t>Adquirindo recurso computacional sem </a:t>
            </a:r>
            <a:r>
              <a:rPr lang="pt-BR" sz="2200" dirty="0"/>
              <a:t>precisar </a:t>
            </a:r>
            <a:r>
              <a:rPr lang="pt-BR" sz="2200" dirty="0" smtClean="0"/>
              <a:t>interagir pessoalmente com o provedor;</a:t>
            </a:r>
            <a:endParaRPr lang="pt-BR" sz="2200" dirty="0"/>
          </a:p>
          <a:p>
            <a:pPr lvl="1"/>
            <a:r>
              <a:rPr lang="pt-BR" sz="2200" dirty="0"/>
              <a:t>Amplo acesso. </a:t>
            </a:r>
            <a:r>
              <a:rPr lang="pt-BR" sz="2200" dirty="0" smtClean="0"/>
              <a:t>Recursos disponibilizados </a:t>
            </a:r>
            <a:r>
              <a:rPr lang="pt-BR" sz="2200" dirty="0"/>
              <a:t>por </a:t>
            </a:r>
            <a:r>
              <a:rPr lang="pt-BR" sz="2200" dirty="0" smtClean="0"/>
              <a:t>rede </a:t>
            </a:r>
            <a:r>
              <a:rPr lang="pt-BR" sz="2200" dirty="0" err="1" smtClean="0"/>
              <a:t>multiplataforma</a:t>
            </a:r>
            <a:r>
              <a:rPr lang="pt-BR" sz="2200" dirty="0" smtClean="0"/>
              <a:t>;</a:t>
            </a:r>
            <a:endParaRPr lang="pt-BR" sz="2200" dirty="0"/>
          </a:p>
          <a:p>
            <a:pPr lvl="1"/>
            <a:r>
              <a:rPr lang="pt-BR" sz="2200" dirty="0"/>
              <a:t>Serviço medido. </a:t>
            </a:r>
            <a:r>
              <a:rPr lang="pt-BR" sz="2200" dirty="0" smtClean="0"/>
              <a:t>Controlam </a:t>
            </a:r>
            <a:r>
              <a:rPr lang="pt-BR" sz="2200" dirty="0"/>
              <a:t>e otimizam o uso de recursos por meio de uma capacidade de </a:t>
            </a:r>
            <a:r>
              <a:rPr lang="pt-BR" sz="2200" dirty="0" smtClean="0"/>
              <a:t>medição</a:t>
            </a:r>
            <a:r>
              <a:rPr lang="pt-BR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0481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/>
              <a:t>SaaS;</a:t>
            </a:r>
          </a:p>
          <a:p>
            <a:pPr lvl="1"/>
            <a:r>
              <a:rPr lang="pt-BR" altLang="pt-BR" dirty="0" err="1" smtClean="0"/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IaaS</a:t>
            </a:r>
            <a:r>
              <a:rPr lang="pt-BR" alt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2932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>
                <a:solidFill>
                  <a:srgbClr val="FFFF00"/>
                </a:solidFill>
              </a:rPr>
              <a:t>SaaS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IaaS</a:t>
            </a:r>
            <a:r>
              <a:rPr lang="pt-BR" altLang="pt-BR" dirty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2780928"/>
            <a:ext cx="7359352" cy="3255224"/>
          </a:xfrm>
          <a:prstGeom prst="wedgeRoundRectCallout">
            <a:avLst>
              <a:gd name="adj1" fmla="val -49893"/>
              <a:gd name="adj2" fmla="val -6490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 smtClean="0"/>
              <a:t>Software implantado como serviço hospedado, acessado através da internet. Este software pode ser utilizado por múltiplos usuários. O software desenvolvido, ao invés de ser vendido ou usado para seu benefício próprio, disponibiliza-o a um custo baixo a uma grande quantidade de usuários.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3513820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/>
              <a:t>SaaS;</a:t>
            </a:r>
          </a:p>
          <a:p>
            <a:pPr lvl="1"/>
            <a:r>
              <a:rPr lang="pt-BR" altLang="pt-BR" dirty="0" err="1" smtClean="0">
                <a:solidFill>
                  <a:srgbClr val="FFFF00"/>
                </a:solidFill>
              </a:rPr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IaaS</a:t>
            </a:r>
            <a:r>
              <a:rPr lang="pt-BR" altLang="pt-BR" dirty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3278000"/>
            <a:ext cx="7359352" cy="2758151"/>
          </a:xfrm>
          <a:prstGeom prst="wedgeRoundRectCallout">
            <a:avLst>
              <a:gd name="adj1" fmla="val -49743"/>
              <a:gd name="adj2" fmla="val -689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Esse tipo de serviço disponibiliza </a:t>
            </a:r>
            <a:r>
              <a:rPr lang="pt-BR" sz="2400" b="0" dirty="0" smtClean="0"/>
              <a:t>plataforma, i.e., servidores </a:t>
            </a:r>
            <a:r>
              <a:rPr lang="pt-BR" sz="2400" b="0" dirty="0"/>
              <a:t>virtualizados nos quais os utilizadores podem executar aplicações existentes ou desenvolver novas aplicações, sem ter que se preocupar com a manutenção dos sistemas operacionais, servidores, balanceamento de cargas ou capacidade de computação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33403223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/>
              <a:t>SaaS;</a:t>
            </a:r>
          </a:p>
          <a:p>
            <a:pPr lvl="1"/>
            <a:r>
              <a:rPr lang="pt-BR" altLang="pt-BR" dirty="0" err="1" smtClean="0"/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>
                <a:solidFill>
                  <a:srgbClr val="FFFF00"/>
                </a:solidFill>
              </a:rPr>
              <a:t>IaaS</a:t>
            </a:r>
            <a:r>
              <a:rPr lang="pt-BR" altLang="pt-BR" dirty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3717032"/>
            <a:ext cx="7359352" cy="2319119"/>
          </a:xfrm>
          <a:prstGeom prst="wedgeRoundRectCallout">
            <a:avLst>
              <a:gd name="adj1" fmla="val -49743"/>
              <a:gd name="adj2" fmla="val -689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Disponibiliza </a:t>
            </a:r>
            <a:r>
              <a:rPr lang="pt-BR" sz="2400" dirty="0" smtClean="0"/>
              <a:t>infraestrutura, i.e., </a:t>
            </a:r>
            <a:r>
              <a:rPr lang="pt-BR" sz="2400" b="0" i="1" dirty="0" smtClean="0"/>
              <a:t>grids</a:t>
            </a:r>
            <a:r>
              <a:rPr lang="pt-BR" sz="2400" b="0" dirty="0" smtClean="0"/>
              <a:t> </a:t>
            </a:r>
            <a:r>
              <a:rPr lang="pt-BR" sz="2400" b="0" dirty="0"/>
              <a:t>ou </a:t>
            </a:r>
            <a:r>
              <a:rPr lang="pt-BR" sz="2400" b="0" i="1" dirty="0"/>
              <a:t>clusters</a:t>
            </a:r>
            <a:r>
              <a:rPr lang="pt-BR" sz="2400" b="0" dirty="0"/>
              <a:t> ou servidores virtualizados, redes, armazenamento e software de sistemas desenhados para aumentar ou substituir as funções de um centro de dados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244102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752070"/>
          </a:xfrm>
        </p:spPr>
        <p:txBody>
          <a:bodyPr/>
          <a:lstStyle/>
          <a:p>
            <a:r>
              <a:rPr lang="pt-BR" dirty="0"/>
              <a:t>O ciclo de vida do serviço tem um eixo central que é a </a:t>
            </a:r>
            <a:r>
              <a:rPr lang="pt-BR" dirty="0" smtClean="0">
                <a:solidFill>
                  <a:srgbClr val="FFFF00"/>
                </a:solidFill>
              </a:rPr>
              <a:t>Estratégia do Serviço </a:t>
            </a:r>
            <a:r>
              <a:rPr lang="pt-BR" dirty="0" smtClean="0"/>
              <a:t>– </a:t>
            </a:r>
            <a:r>
              <a:rPr lang="pt-BR" dirty="0"/>
              <a:t>que também é a fase inicial do </a:t>
            </a:r>
            <a:r>
              <a:rPr lang="pt-BR" dirty="0" smtClean="0"/>
              <a:t>ciclo;</a:t>
            </a:r>
          </a:p>
          <a:p>
            <a:r>
              <a:rPr lang="pt-BR" dirty="0" smtClean="0"/>
              <a:t>Esta </a:t>
            </a:r>
            <a:r>
              <a:rPr lang="pt-BR" dirty="0"/>
              <a:t>estratégia vai guiar todas as outras </a:t>
            </a:r>
            <a:r>
              <a:rPr lang="pt-BR" dirty="0" smtClean="0"/>
              <a:t>fases: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Desenho </a:t>
            </a:r>
            <a:r>
              <a:rPr lang="pt-BR" dirty="0">
                <a:solidFill>
                  <a:srgbClr val="FFFF00"/>
                </a:solidFill>
              </a:rPr>
              <a:t>de </a:t>
            </a:r>
            <a:r>
              <a:rPr lang="pt-BR" dirty="0" smtClean="0">
                <a:solidFill>
                  <a:srgbClr val="FFFF00"/>
                </a:solidFill>
              </a:rPr>
              <a:t>Serviço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Transição </a:t>
            </a:r>
            <a:r>
              <a:rPr lang="pt-BR" dirty="0">
                <a:solidFill>
                  <a:srgbClr val="FFFF00"/>
                </a:solidFill>
              </a:rPr>
              <a:t>de </a:t>
            </a:r>
            <a:r>
              <a:rPr lang="pt-BR" dirty="0" smtClean="0">
                <a:solidFill>
                  <a:srgbClr val="FFFF00"/>
                </a:solidFill>
              </a:rPr>
              <a:t>Serviço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Operação </a:t>
            </a:r>
            <a:r>
              <a:rPr lang="pt-BR" dirty="0">
                <a:solidFill>
                  <a:srgbClr val="FFFF00"/>
                </a:solidFill>
              </a:rPr>
              <a:t>de </a:t>
            </a:r>
            <a:r>
              <a:rPr lang="pt-BR" dirty="0" smtClean="0">
                <a:solidFill>
                  <a:srgbClr val="FFFF00"/>
                </a:solidFill>
              </a:rPr>
              <a:t>Serviço</a:t>
            </a:r>
            <a:r>
              <a:rPr lang="pt-BR" dirty="0" smtClean="0"/>
              <a:t>; e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Melhoria </a:t>
            </a:r>
            <a:r>
              <a:rPr lang="pt-BR" dirty="0">
                <a:solidFill>
                  <a:srgbClr val="FFFF00"/>
                </a:solidFill>
              </a:rPr>
              <a:t>de Serviço </a:t>
            </a:r>
            <a:r>
              <a:rPr lang="pt-BR" dirty="0" smtClean="0">
                <a:solidFill>
                  <a:srgbClr val="FFFF00"/>
                </a:solidFill>
              </a:rPr>
              <a:t>Continuada</a:t>
            </a:r>
            <a:r>
              <a:rPr lang="pt-BR" dirty="0" smtClean="0"/>
              <a:t>.</a:t>
            </a:r>
          </a:p>
          <a:p>
            <a:r>
              <a:rPr lang="pt-BR" dirty="0" smtClean="0"/>
              <a:t>Processos </a:t>
            </a:r>
            <a:r>
              <a:rPr lang="pt-BR" dirty="0"/>
              <a:t>e funções agora estão distribuídos ao longo do ciclo de vida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76899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Cluster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200876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um ambiente de computação paralela formado por um conjunto de computadores, chamados nós, interligados, muitas vezes, por dispositivos do tipo </a:t>
            </a:r>
            <a:r>
              <a:rPr lang="pt-BR" i="1" dirty="0"/>
              <a:t>switches</a:t>
            </a:r>
            <a:r>
              <a:rPr lang="pt-BR" dirty="0"/>
              <a:t> em uma rede LAN de alto </a:t>
            </a:r>
            <a:r>
              <a:rPr lang="pt-BR" dirty="0" smtClean="0"/>
              <a:t>desempenho.</a:t>
            </a:r>
          </a:p>
          <a:p>
            <a:r>
              <a:rPr lang="pt-BR" dirty="0"/>
              <a:t>Os nós cooperam entre si para atingir um determinado objetivo </a:t>
            </a:r>
            <a:r>
              <a:rPr lang="pt-BR" dirty="0" smtClean="0"/>
              <a:t>comum.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45917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Grid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59190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um ambiente computacional geograficamente distribuído que permite a interoperabilidade entre organizações a ele associadas. Seu principal objetivo é compartilhar e agregar recursos de forma a disponibilizá-los como serviços.</a:t>
            </a:r>
          </a:p>
        </p:txBody>
      </p:sp>
    </p:spTree>
    <p:extLst>
      <p:ext uri="{BB962C8B-B14F-4D97-AF65-F5344CB8AC3E}">
        <p14:creationId xmlns:p14="http://schemas.microsoft.com/office/powerpoint/2010/main" val="19687320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Diferenças</a:t>
            </a:r>
            <a:endParaRPr lang="pt-BR" alt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71" y="1628800"/>
            <a:ext cx="8965257" cy="212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809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Cluster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090624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Balanceamento de carga (HS):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/>
              <a:t>T</a:t>
            </a:r>
            <a:r>
              <a:rPr lang="pt-BR" dirty="0" smtClean="0"/>
              <a:t>em </a:t>
            </a:r>
            <a:r>
              <a:rPr lang="pt-BR" dirty="0"/>
              <a:t>por objetivo distribuir as requisições que chegam ao </a:t>
            </a:r>
            <a:r>
              <a:rPr lang="pt-BR" i="1" dirty="0" smtClean="0"/>
              <a:t>cluster</a:t>
            </a:r>
            <a:r>
              <a:rPr lang="pt-BR" dirty="0" smtClean="0"/>
              <a:t>;</a:t>
            </a: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Alta disponibilidade (HA):</a:t>
            </a:r>
          </a:p>
          <a:p>
            <a:pPr lvl="1"/>
            <a:r>
              <a:rPr lang="pt-BR" dirty="0" smtClean="0"/>
              <a:t>É </a:t>
            </a:r>
            <a:r>
              <a:rPr lang="pt-BR" dirty="0"/>
              <a:t>usado para manter o acesso à informação sempre </a:t>
            </a:r>
            <a:r>
              <a:rPr lang="pt-BR" dirty="0" smtClean="0"/>
              <a:t>disponível. É </a:t>
            </a:r>
            <a:r>
              <a:rPr lang="pt-BR" dirty="0"/>
              <a:t>um modelo construído para prover uma disponibilidade de serviços e recursos de forma ininterrupta através do uso da </a:t>
            </a:r>
            <a:r>
              <a:rPr lang="pt-BR" dirty="0" smtClean="0"/>
              <a:t>redundância;</a:t>
            </a:r>
          </a:p>
          <a:p>
            <a:r>
              <a:rPr lang="pt-BR" dirty="0" smtClean="0"/>
              <a:t>Alto desempenho (HPC):</a:t>
            </a:r>
          </a:p>
          <a:p>
            <a:pPr lvl="1"/>
            <a:r>
              <a:rPr lang="pt-BR" dirty="0" smtClean="0"/>
              <a:t>Trabalhando juntos </a:t>
            </a:r>
            <a:r>
              <a:rPr lang="pt-BR" dirty="0"/>
              <a:t>como um recurso de computação simples e interligado de forma a conseguir um maior processamento.</a:t>
            </a:r>
          </a:p>
        </p:txBody>
      </p:sp>
    </p:spTree>
    <p:extLst>
      <p:ext uri="{BB962C8B-B14F-4D97-AF65-F5344CB8AC3E}">
        <p14:creationId xmlns:p14="http://schemas.microsoft.com/office/powerpoint/2010/main" val="12058916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742563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Estratégia de </a:t>
            </a:r>
            <a:r>
              <a:rPr lang="pt-BR" dirty="0" smtClean="0">
                <a:solidFill>
                  <a:srgbClr val="FFFF00"/>
                </a:solidFill>
              </a:rPr>
              <a:t>Serviço</a:t>
            </a:r>
            <a:r>
              <a:rPr lang="pt-BR" dirty="0" smtClean="0"/>
              <a:t>: é </a:t>
            </a:r>
            <a:r>
              <a:rPr lang="pt-BR" dirty="0"/>
              <a:t>a grande sacada na ITIL V3. É aqui que a TI vai se integrar com o </a:t>
            </a:r>
            <a:r>
              <a:rPr lang="pt-BR" dirty="0" smtClean="0"/>
              <a:t>negócio;</a:t>
            </a:r>
          </a:p>
          <a:p>
            <a:r>
              <a:rPr lang="pt-BR" dirty="0"/>
              <a:t>B</a:t>
            </a:r>
            <a:r>
              <a:rPr lang="pt-BR" dirty="0" smtClean="0"/>
              <a:t>uscar </a:t>
            </a:r>
            <a:r>
              <a:rPr lang="pt-BR" dirty="0"/>
              <a:t>entender quais são as demandas dos seus clientes, identificar oportunidades e riscos, decidir por terceirizar ou não determinados serviços, pensar no retorno para o </a:t>
            </a:r>
            <a:r>
              <a:rPr lang="pt-BR" dirty="0" smtClean="0"/>
              <a:t>negócio;</a:t>
            </a:r>
          </a:p>
          <a:p>
            <a:r>
              <a:rPr lang="pt-BR" dirty="0" smtClean="0"/>
              <a:t>Gerenciar portfólio, priorizar o que vai desenvolver.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68240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185761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Desenho de </a:t>
            </a:r>
            <a:r>
              <a:rPr lang="pt-BR" dirty="0" smtClean="0">
                <a:solidFill>
                  <a:srgbClr val="FFFF00"/>
                </a:solidFill>
              </a:rPr>
              <a:t>Serviço</a:t>
            </a:r>
            <a:r>
              <a:rPr lang="pt-BR" dirty="0" smtClean="0"/>
              <a:t>: </a:t>
            </a:r>
            <a:r>
              <a:rPr lang="pt-BR" dirty="0"/>
              <a:t>tudo que foi levantado na Estratégia será usado para projetar um novo serviço: custos, mercado e como o serviço será </a:t>
            </a:r>
            <a:r>
              <a:rPr lang="pt-BR" dirty="0" smtClean="0"/>
              <a:t>utilizado;</a:t>
            </a:r>
          </a:p>
          <a:p>
            <a:r>
              <a:rPr lang="pt-BR" dirty="0" smtClean="0"/>
              <a:t>Pensar no valor que o serviço vai gerar ao cliente;</a:t>
            </a:r>
          </a:p>
          <a:p>
            <a:r>
              <a:rPr lang="pt-BR" dirty="0" smtClean="0"/>
              <a:t>Acordo de Nível de Serviço (</a:t>
            </a:r>
            <a:r>
              <a:rPr lang="pt-BR" i="1" dirty="0" smtClean="0"/>
              <a:t>SLA</a:t>
            </a:r>
            <a:r>
              <a:rPr lang="pt-BR" dirty="0" smtClean="0"/>
              <a:t>), fornecedores, riscos envolvidos e capacidade da infra para suportar o serviço.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4653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1871282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Transição de </a:t>
            </a:r>
            <a:r>
              <a:rPr lang="pt-BR" dirty="0" smtClean="0">
                <a:solidFill>
                  <a:srgbClr val="FFFF00"/>
                </a:solidFill>
              </a:rPr>
              <a:t>Serviço</a:t>
            </a:r>
            <a:r>
              <a:rPr lang="pt-BR" dirty="0" smtClean="0"/>
              <a:t>: gerencia as mudanças;</a:t>
            </a:r>
          </a:p>
          <a:p>
            <a:r>
              <a:rPr lang="pt-BR" dirty="0" smtClean="0"/>
              <a:t>Preocupação com os detalhes para que o serviço seja colocado em produção com menor impacto para a organização.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1213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314480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Operação do </a:t>
            </a:r>
            <a:r>
              <a:rPr lang="pt-BR" dirty="0" smtClean="0">
                <a:solidFill>
                  <a:srgbClr val="FFFF00"/>
                </a:solidFill>
              </a:rPr>
              <a:t>Serviço</a:t>
            </a:r>
            <a:r>
              <a:rPr lang="pt-BR" dirty="0" smtClean="0"/>
              <a:t>: </a:t>
            </a:r>
            <a:r>
              <a:rPr lang="pt-BR" dirty="0"/>
              <a:t>onde é só manter o serviço, é o </a:t>
            </a:r>
            <a:r>
              <a:rPr lang="pt-BR" dirty="0" smtClean="0"/>
              <a:t>dia-a-dia;</a:t>
            </a:r>
          </a:p>
          <a:p>
            <a:r>
              <a:rPr lang="pt-BR" dirty="0" smtClean="0"/>
              <a:t>Gerenciamento de incidentes, problemas e solicitações; Service Desk; manutenção de data centers; instalações técnicas e aplicações.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20176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856167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Melhoria de Serviço </a:t>
            </a:r>
            <a:r>
              <a:rPr lang="pt-BR" dirty="0" smtClean="0">
                <a:solidFill>
                  <a:srgbClr val="FFFF00"/>
                </a:solidFill>
              </a:rPr>
              <a:t>Continuada</a:t>
            </a:r>
            <a:r>
              <a:rPr lang="pt-BR" dirty="0" smtClean="0"/>
              <a:t>: </a:t>
            </a:r>
            <a:r>
              <a:rPr lang="pt-BR" dirty="0"/>
              <a:t>que tem um foco na qualidade, avaliando tanto o serviço como os processos de gerenciamento das </a:t>
            </a:r>
            <a:r>
              <a:rPr lang="pt-BR" dirty="0" smtClean="0"/>
              <a:t>fases;</a:t>
            </a:r>
          </a:p>
          <a:p>
            <a:r>
              <a:rPr lang="pt-BR" dirty="0" smtClean="0"/>
              <a:t>Os serviços não são estáticos, pode ser bom hoje, mas amanhã não mais;</a:t>
            </a:r>
          </a:p>
          <a:p>
            <a:r>
              <a:rPr lang="pt-BR" dirty="0" smtClean="0"/>
              <a:t>Avalia os serviços, procura obter feedback;</a:t>
            </a:r>
          </a:p>
        </p:txBody>
      </p:sp>
    </p:spTree>
    <p:extLst>
      <p:ext uri="{BB962C8B-B14F-4D97-AF65-F5344CB8AC3E}">
        <p14:creationId xmlns:p14="http://schemas.microsoft.com/office/powerpoint/2010/main" val="41736753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1636</TotalTime>
  <Words>3292</Words>
  <Application>Microsoft Office PowerPoint</Application>
  <PresentationFormat>Apresentação na tela (4:3)</PresentationFormat>
  <Paragraphs>264</Paragraphs>
  <Slides>43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Cambria Math</vt:lpstr>
      <vt:lpstr>Courier New</vt:lpstr>
      <vt:lpstr>Segoe</vt:lpstr>
      <vt:lpstr>Wingdings</vt:lpstr>
      <vt:lpstr>7-00134_MS_Qwest_template_Segoe</vt:lpstr>
      <vt:lpstr>Branco com fonte Courier para slides de código</vt:lpstr>
      <vt:lpstr>GERÊNCIA DE INFRAESTRUTURA DE TI</vt:lpstr>
      <vt:lpstr>Conteúdo</vt:lpstr>
      <vt:lpstr>GSTI: Processo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Virtualização</vt:lpstr>
      <vt:lpstr>No que consiste?</vt:lpstr>
      <vt:lpstr>Apresentação do PowerPoint</vt:lpstr>
      <vt:lpstr>Apresentação do PowerPoint</vt:lpstr>
      <vt:lpstr>Componente crítico</vt:lpstr>
      <vt:lpstr>Tipos de solução</vt:lpstr>
      <vt:lpstr>Tipos de solução</vt:lpstr>
      <vt:lpstr>Tipos de solução</vt:lpstr>
      <vt:lpstr>Tipos de solução</vt:lpstr>
      <vt:lpstr>Tipos de solução</vt:lpstr>
      <vt:lpstr>Tipos de solução</vt:lpstr>
      <vt:lpstr>Vantagens</vt:lpstr>
      <vt:lpstr>Estratégia</vt:lpstr>
      <vt:lpstr>Redundância</vt:lpstr>
      <vt:lpstr>Redundância</vt:lpstr>
      <vt:lpstr>Redundância</vt:lpstr>
      <vt:lpstr>Disponibilidade</vt:lpstr>
      <vt:lpstr>Disponibilidade</vt:lpstr>
      <vt:lpstr>Disponibilidade</vt:lpstr>
      <vt:lpstr>Disponibilidade</vt:lpstr>
      <vt:lpstr>Tolerância a falhas</vt:lpstr>
      <vt:lpstr>Recuperação de Desastres</vt:lpstr>
      <vt:lpstr>Disponibilidade Contínua</vt:lpstr>
      <vt:lpstr>Disponibilidade Contínua</vt:lpstr>
      <vt:lpstr>Cloud Computing</vt:lpstr>
      <vt:lpstr>Cloud Computing</vt:lpstr>
      <vt:lpstr>Modelos de serviço</vt:lpstr>
      <vt:lpstr>Modelos de serviço</vt:lpstr>
      <vt:lpstr>Modelos de serviço</vt:lpstr>
      <vt:lpstr>Modelos de serviço</vt:lpstr>
      <vt:lpstr>Cluster</vt:lpstr>
      <vt:lpstr>Grid</vt:lpstr>
      <vt:lpstr>Diferenças</vt:lpstr>
      <vt:lpstr>Cluster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Infraestrutura de TI</dc:title>
  <dc:creator>varajao</dc:creator>
  <cp:keywords/>
  <cp:lastModifiedBy>varajao</cp:lastModifiedBy>
  <cp:revision>143</cp:revision>
  <dcterms:created xsi:type="dcterms:W3CDTF">2015-06-30T13:28:46Z</dcterms:created>
  <dcterms:modified xsi:type="dcterms:W3CDTF">2017-07-04T02:59:34Z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