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7"/>
  </p:notesMasterIdLst>
  <p:sldIdLst>
    <p:sldId id="257" r:id="rId4"/>
    <p:sldId id="258" r:id="rId5"/>
    <p:sldId id="282" r:id="rId6"/>
    <p:sldId id="283" r:id="rId7"/>
    <p:sldId id="293" r:id="rId8"/>
    <p:sldId id="284" r:id="rId9"/>
    <p:sldId id="285" r:id="rId10"/>
    <p:sldId id="289" r:id="rId11"/>
    <p:sldId id="291" r:id="rId12"/>
    <p:sldId id="292" r:id="rId13"/>
    <p:sldId id="281" r:id="rId14"/>
    <p:sldId id="280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391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318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03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703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6386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427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214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845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993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2/17/2018 7:22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109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arajao@gmail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varajao.com.br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uc.br/index.php/graduacao-computacao-projeto-pedagogico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rajao.com.b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GERÊNCIA DE PROJETOS DE SOFTWARE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01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Caso tenha dificuldade com a criação de sua conta de acesso, faça contato com o seu professor no e-mail </a:t>
            </a:r>
            <a:r>
              <a:rPr lang="pt-BR" dirty="0">
                <a:solidFill>
                  <a:srgbClr val="FFFFFF"/>
                </a:solidFill>
                <a:hlinkClick r:id="rId3"/>
              </a:rPr>
              <a:t>varajao@gmail.com</a:t>
            </a:r>
            <a:r>
              <a:rPr lang="pt-BR" dirty="0">
                <a:solidFill>
                  <a:srgbClr val="FFFFFF"/>
                </a:solidFill>
              </a:rPr>
              <a:t> ou acesse o site </a:t>
            </a:r>
            <a:r>
              <a:rPr lang="pt-BR" dirty="0">
                <a:solidFill>
                  <a:srgbClr val="FFFFFF"/>
                </a:solidFill>
                <a:hlinkClick r:id="rId4"/>
              </a:rPr>
              <a:t>varajao.com.br</a:t>
            </a:r>
            <a:r>
              <a:rPr lang="pt-BR" dirty="0">
                <a:solidFill>
                  <a:srgbClr val="FFFFFF"/>
                </a:solidFill>
              </a:rPr>
              <a:t> e use o formulário de contato (indique matrícula, nome e seu e-mail, além de descrever o problema).</a:t>
            </a:r>
          </a:p>
        </p:txBody>
      </p:sp>
    </p:spTree>
    <p:extLst>
      <p:ext uri="{BB962C8B-B14F-4D97-AF65-F5344CB8AC3E}">
        <p14:creationId xmlns:p14="http://schemas.microsoft.com/office/powerpoint/2010/main" val="6764694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Fomos apresentados a disciplina de Gerência de Projetos de Software.</a:t>
            </a:r>
          </a:p>
        </p:txBody>
      </p:sp>
    </p:spTree>
    <p:extLst>
      <p:ext uri="{BB962C8B-B14F-4D97-AF65-F5344CB8AC3E}">
        <p14:creationId xmlns:p14="http://schemas.microsoft.com/office/powerpoint/2010/main" val="2589837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Caso não tenha criado sua conta no site faça-o;</a:t>
            </a: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Faça download da apostila e demais materiais disponíveis para a disciplina.</a:t>
            </a:r>
          </a:p>
        </p:txBody>
      </p:sp>
    </p:spTree>
    <p:extLst>
      <p:ext uri="{BB962C8B-B14F-4D97-AF65-F5344CB8AC3E}">
        <p14:creationId xmlns:p14="http://schemas.microsoft.com/office/powerpoint/2010/main" val="394761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FEUC. </a:t>
            </a:r>
            <a:r>
              <a:rPr lang="pt-BR" sz="3200" b="0" i="1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Projeto Pedagógico do Curso de Bacharelado em Sistemas de Informação</a:t>
            </a: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. Rio de Janeiro, 2013. </a:t>
            </a:r>
            <a:r>
              <a:rPr lang="pt-BR" dirty="0" smtClean="0">
                <a:solidFill>
                  <a:srgbClr val="FFFFFF"/>
                </a:solidFill>
              </a:rPr>
              <a:t>Disponível </a:t>
            </a:r>
            <a:r>
              <a:rPr lang="pt-BR" dirty="0">
                <a:solidFill>
                  <a:srgbClr val="FFFFFF"/>
                </a:solidFill>
              </a:rPr>
              <a:t>em: </a:t>
            </a:r>
            <a:r>
              <a:rPr lang="pt-BR" dirty="0">
                <a:solidFill>
                  <a:srgbClr val="FFFFFF"/>
                </a:solidFill>
                <a:hlinkClick r:id="rId3"/>
              </a:rPr>
              <a:t>http</a:t>
            </a:r>
            <a:r>
              <a:rPr lang="pt-BR">
                <a:solidFill>
                  <a:srgbClr val="FFFFFF"/>
                </a:solidFill>
                <a:hlinkClick r:id="rId3"/>
              </a:rPr>
              <a:t>://</a:t>
            </a:r>
            <a:r>
              <a:rPr lang="pt-BR" smtClean="0">
                <a:solidFill>
                  <a:srgbClr val="FFFFFF"/>
                </a:solidFill>
                <a:hlinkClick r:id="rId3"/>
              </a:rPr>
              <a:t>www.feuc.br/index.php/graduacao-computacao-projeto-pedagogico</a:t>
            </a:r>
            <a:r>
              <a:rPr lang="pt-BR" dirty="0" smtClean="0">
                <a:solidFill>
                  <a:srgbClr val="FFFFFF"/>
                </a:solidFill>
              </a:rPr>
              <a:t>. Acesso em dezembro/2015.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385542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Apresentação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Objetivos;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Ementário;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Metodologia;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Referências bibliográficas;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Avaliação;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Planejamento </a:t>
            </a:r>
            <a:r>
              <a:rPr lang="pt-BR" dirty="0">
                <a:solidFill>
                  <a:srgbClr val="FFFFFF"/>
                </a:solidFill>
              </a:rPr>
              <a:t>de </a:t>
            </a:r>
            <a:r>
              <a:rPr lang="pt-BR" dirty="0" smtClean="0">
                <a:solidFill>
                  <a:srgbClr val="FFFFFF"/>
                </a:solidFill>
              </a:rPr>
              <a:t>aulas.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7258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Objetivos: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Capacitar o aluno a elaborar um Projeto, fazer estudo da viabilidade econômica, quantificar os recursos humanos envolvidos e seu envolvimento no tempo de desenvolvimento dos Sistemas e viabilizar a execução do Projeto no cronograma previsto.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0935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484783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Ementário: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Planejamento, acompanhamento e supervisão de projetos de software. Métricas de sistema, de projeto, de implementação e de recursos: modelo de custo. Análise por ponto de função. Documentação de projeto.</a:t>
            </a:r>
            <a:endParaRPr lang="pt-BR" b="0" i="0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01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48478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Metodologia: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Aulas expositivas, exercícios teóricos, prática com base em estudos de caso, trabalhos em grupo, apresentação de slides e diagramas, pesquisas e exercícios em laboratório de informática com </a:t>
            </a:r>
            <a:r>
              <a:rPr lang="pt-BR" dirty="0" smtClean="0"/>
              <a:t>ferramentas.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089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105739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Referências: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PRESSMAN, Roger S. Engenharia de Software. São Paulo: </a:t>
            </a:r>
            <a:r>
              <a:rPr lang="pt-BR" sz="2000" dirty="0" err="1"/>
              <a:t>McGrall</a:t>
            </a:r>
            <a:r>
              <a:rPr lang="pt-BR" sz="2000" dirty="0"/>
              <a:t>-Hill, 2006.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CRUZ, Tadeu. Sistemas, Organizações e Métodos: Estudos integrados das novas Tecnologias de informação. São Paulo: Atlas, 2002. 3ª ed.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KERZNER, </a:t>
            </a:r>
            <a:r>
              <a:rPr lang="pt-BR" sz="2000" dirty="0" err="1"/>
              <a:t>Harnold</a:t>
            </a:r>
            <a:r>
              <a:rPr lang="pt-BR" sz="2000" dirty="0"/>
              <a:t>. Gestão de Projetos: As Melhores Práticas. Artmed, 2006. 2ª </a:t>
            </a:r>
            <a:r>
              <a:rPr lang="pt-BR" sz="2000" dirty="0" err="1"/>
              <a:t>ed</a:t>
            </a:r>
            <a:endParaRPr lang="pt-BR" sz="2000" dirty="0"/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PHILLIPS, Joseph. Gerência de Projetos de Tecnologia da Informação, 2003. 1ª ed.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VARGAS, S. Gerenciamento de Projetos – MS Project. </a:t>
            </a:r>
            <a:r>
              <a:rPr lang="pt-BR" sz="2000" dirty="0" err="1"/>
              <a:t>Brasport</a:t>
            </a:r>
            <a:r>
              <a:rPr lang="pt-BR" sz="2000" dirty="0"/>
              <a:t>, 1998.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FURLAN, J.D. Como Elaborar e Implementar o Planejamento Estratégico de Sistemas de Informação. São Paulo: Makron Books, 1991.</a:t>
            </a:r>
            <a:endParaRPr lang="pt-BR" sz="28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341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9143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Avaliação:</a:t>
            </a:r>
            <a:endParaRPr lang="pt-BR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Prova;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Trabalho em grupo;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Prova</a:t>
            </a:r>
            <a:r>
              <a:rPr lang="pt-BR" dirty="0">
                <a:solidFill>
                  <a:srgbClr val="FFFFFF"/>
                </a:solidFill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557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19136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Caso não seja cadastrado no site </a:t>
            </a:r>
            <a:r>
              <a:rPr lang="pt-BR" dirty="0" smtClean="0">
                <a:solidFill>
                  <a:srgbClr val="FFFFFF"/>
                </a:solidFill>
                <a:hlinkClick r:id="rId3"/>
              </a:rPr>
              <a:t>varajao.com.br</a:t>
            </a:r>
            <a:r>
              <a:rPr lang="pt-BR" dirty="0" smtClean="0">
                <a:solidFill>
                  <a:srgbClr val="FFFFFF"/>
                </a:solidFill>
              </a:rPr>
              <a:t> siga os passos a seguir: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400" dirty="0">
                <a:solidFill>
                  <a:srgbClr val="FFFFFF"/>
                </a:solidFill>
              </a:rPr>
              <a:t>	</a:t>
            </a:r>
            <a:r>
              <a:rPr lang="pt-BR" sz="2400" dirty="0" smtClean="0">
                <a:solidFill>
                  <a:srgbClr val="FFFFFF"/>
                </a:solidFill>
              </a:rPr>
              <a:t>				1 - Entre no site;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400" dirty="0">
                <a:solidFill>
                  <a:srgbClr val="FFFFFF"/>
                </a:solidFill>
              </a:rPr>
              <a:t>	</a:t>
            </a:r>
            <a:r>
              <a:rPr lang="pt-BR" sz="2400" dirty="0" smtClean="0">
                <a:solidFill>
                  <a:srgbClr val="FFFFFF"/>
                </a:solidFill>
              </a:rPr>
              <a:t>				2 - Clique no menu (      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400" dirty="0">
                <a:solidFill>
                  <a:srgbClr val="FFFFFF"/>
                </a:solidFill>
              </a:rPr>
              <a:t>	</a:t>
            </a:r>
            <a:r>
              <a:rPr lang="pt-BR" sz="2400" dirty="0" smtClean="0">
                <a:solidFill>
                  <a:srgbClr val="FFFFFF"/>
                </a:solidFill>
              </a:rPr>
              <a:t>				3 - Clique em Criar uma Conta;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442398"/>
            <a:ext cx="4000500" cy="235267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6631" y="3923053"/>
            <a:ext cx="3829050" cy="2276475"/>
          </a:xfrm>
          <a:prstGeom prst="rect">
            <a:avLst/>
          </a:prstGeom>
        </p:spPr>
      </p:pic>
      <p:sp>
        <p:nvSpPr>
          <p:cNvPr id="9" name="Seta dobrada 8"/>
          <p:cNvSpPr/>
          <p:nvPr/>
        </p:nvSpPr>
        <p:spPr bwMode="auto">
          <a:xfrm flipV="1">
            <a:off x="755576" y="2814516"/>
            <a:ext cx="3133100" cy="3395015"/>
          </a:xfrm>
          <a:prstGeom prst="bentArrow">
            <a:avLst>
              <a:gd name="adj1" fmla="val 11177"/>
              <a:gd name="adj2" fmla="val 16543"/>
              <a:gd name="adj3" fmla="val 25000"/>
              <a:gd name="adj4" fmla="val 4375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 bwMode="auto">
          <a:xfrm>
            <a:off x="683568" y="2387300"/>
            <a:ext cx="504056" cy="465636"/>
          </a:xfrm>
          <a:prstGeom prst="roundRect">
            <a:avLst/>
          </a:prstGeom>
          <a:noFill/>
          <a:ln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 bwMode="auto">
          <a:xfrm>
            <a:off x="3890884" y="5589239"/>
            <a:ext cx="897140" cy="144017"/>
          </a:xfrm>
          <a:prstGeom prst="roundRect">
            <a:avLst/>
          </a:prstGeom>
          <a:noFill/>
          <a:ln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2320" y="2814516"/>
            <a:ext cx="37147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7803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5157588" cy="450174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Preencha os dados;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Entre com o código </a:t>
            </a:r>
            <a:r>
              <a:rPr lang="pt-BR" dirty="0" err="1" smtClean="0">
                <a:solidFill>
                  <a:srgbClr val="FFFFFF"/>
                </a:solidFill>
              </a:rPr>
              <a:t>captcha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Clique em cadastrar;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Acesse seu e-mail e confirme a criação da conta</a:t>
            </a:r>
            <a:r>
              <a:rPr lang="pt-BR" dirty="0">
                <a:solidFill>
                  <a:srgbClr val="FFFFFF"/>
                </a:solidFill>
              </a:rPr>
              <a:t>;</a:t>
            </a:r>
            <a:endParaRPr lang="pt-BR" dirty="0" smtClean="0">
              <a:solidFill>
                <a:srgbClr val="FFFFFF"/>
              </a:solidFill>
            </a:endParaRP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Pronto! Depois que você fizer </a:t>
            </a:r>
            <a:r>
              <a:rPr lang="pt-BR" dirty="0" err="1" smtClean="0">
                <a:solidFill>
                  <a:srgbClr val="FFFFFF"/>
                </a:solidFill>
              </a:rPr>
              <a:t>login</a:t>
            </a:r>
            <a:r>
              <a:rPr lang="pt-BR" dirty="0" smtClean="0">
                <a:solidFill>
                  <a:srgbClr val="FFFFFF"/>
                </a:solidFill>
              </a:rPr>
              <a:t> no site terá acesso aos menus de disciplinas e downloads.</a:t>
            </a:r>
            <a:endParaRPr lang="pt-BR" dirty="0">
              <a:solidFill>
                <a:srgbClr val="FFFFFF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8588" y="147805"/>
            <a:ext cx="3552320" cy="6640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8054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219</TotalTime>
  <Words>1880</Words>
  <Application>Microsoft Office PowerPoint</Application>
  <PresentationFormat>Apresentação na tela (4:3)</PresentationFormat>
  <Paragraphs>105</Paragraphs>
  <Slides>13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GERÊNCIA DE PROJETOS DE SOFTWARE</vt:lpstr>
      <vt:lpstr>Conteúdo</vt:lpstr>
      <vt:lpstr>Apresentação</vt:lpstr>
      <vt:lpstr>Apresentação</vt:lpstr>
      <vt:lpstr>Apresentação</vt:lpstr>
      <vt:lpstr>Apresentação</vt:lpstr>
      <vt:lpstr>Apresentação</vt:lpstr>
      <vt:lpstr>Acesso</vt:lpstr>
      <vt:lpstr>Acesso</vt:lpstr>
      <vt:lpstr>Acesso</vt:lpstr>
      <vt:lpstr>Conclusão</vt:lpstr>
      <vt:lpstr>Atividades</vt:lpstr>
      <vt:lpstr>Referências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Projetos</dc:title>
  <dc:creator>varajao</dc:creator>
  <cp:keywords/>
  <cp:lastModifiedBy>varajao</cp:lastModifiedBy>
  <cp:revision>2</cp:revision>
  <dcterms:created xsi:type="dcterms:W3CDTF">2015-06-30T13:28:46Z</dcterms:created>
  <dcterms:modified xsi:type="dcterms:W3CDTF">2018-02-17T21:22:31Z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