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9"/>
  </p:notesMasterIdLst>
  <p:sldIdLst>
    <p:sldId id="269" r:id="rId3"/>
    <p:sldId id="270" r:id="rId4"/>
    <p:sldId id="257" r:id="rId5"/>
    <p:sldId id="259" r:id="rId6"/>
    <p:sldId id="258" r:id="rId7"/>
    <p:sldId id="260" r:id="rId8"/>
    <p:sldId id="274" r:id="rId9"/>
    <p:sldId id="275" r:id="rId10"/>
    <p:sldId id="276" r:id="rId11"/>
    <p:sldId id="261" r:id="rId12"/>
    <p:sldId id="262" r:id="rId13"/>
    <p:sldId id="263" r:id="rId14"/>
    <p:sldId id="266" r:id="rId15"/>
    <p:sldId id="278" r:id="rId16"/>
    <p:sldId id="279" r:id="rId17"/>
    <p:sldId id="280" r:id="rId18"/>
    <p:sldId id="264" r:id="rId19"/>
    <p:sldId id="265" r:id="rId20"/>
    <p:sldId id="277" r:id="rId21"/>
    <p:sldId id="281" r:id="rId22"/>
    <p:sldId id="282" r:id="rId23"/>
    <p:sldId id="267" r:id="rId24"/>
    <p:sldId id="268" r:id="rId25"/>
    <p:sldId id="271" r:id="rId26"/>
    <p:sldId id="272" r:id="rId27"/>
    <p:sldId id="273" r:id="rId28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2F921-0955-4F50-B8A7-3D22C90EC4F3}" type="datetimeFigureOut">
              <a:rPr lang="pt-BR" smtClean="0"/>
              <a:t>09/02/2017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45397-C0E3-4400-8B78-8B16941E83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1103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2/9/2017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275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2/9/2017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222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2/9/2017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3538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2/9/2017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14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2/9/2017 7:08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7995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819761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9574389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81945688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30595870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06377515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755999835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707157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8403968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1938888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9316882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9627867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78311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5647028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3559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7128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GERÊNCIA DE PROJETOS DE SOFTWARE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02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12953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Projeto para o </a:t>
            </a:r>
            <a:r>
              <a:rPr lang="pt-BR" altLang="pt-BR" i="1" smtClean="0"/>
              <a:t>PMI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mtClean="0"/>
              <a:t>Gerenciamento de projetos é a aplicação de conhecimentos, habilidades, ferramentas e técnicas para projetar atividades que visem atingir os requisitos do projeto</a:t>
            </a:r>
            <a:r>
              <a:rPr lang="pt-BR" altLang="pt-BR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Ciclo de vida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mtClean="0"/>
              <a:t>Descreve o conjunto de processos que devem ser seguidos para que o projeto seja bem gerenciado.</a:t>
            </a:r>
            <a:endParaRPr lang="pt-BR" altLang="pt-BR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Sucesso na gestão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mtClean="0"/>
              <a:t>Está relacionado ao alcance dos seguintes objetivos: entrega dentro do prazo previsto, dentro do custo orçado, com nível de desempenho adequado, aceitação pelo cliente, atendimento de forma controlada às mudanças de escopo e respeito à cultura da organização.</a:t>
            </a:r>
            <a:endParaRPr lang="pt-BR" altLang="pt-BR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Gerente de Projetos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742563"/>
          </a:xfrm>
        </p:spPr>
        <p:txBody>
          <a:bodyPr/>
          <a:lstStyle/>
          <a:p>
            <a:pPr eaLnBrk="1" hangingPunct="1"/>
            <a:r>
              <a:rPr lang="pt-PT" altLang="pt-BR" dirty="0" smtClean="0"/>
              <a:t>Sua função é "gerenciar" o progresso do empreendimento e através das variáveis (qualidade, custo, prazo e escopo) verificar seus desvios.</a:t>
            </a:r>
          </a:p>
          <a:p>
            <a:pPr eaLnBrk="1" hangingPunct="1"/>
            <a:r>
              <a:rPr lang="pt-PT" altLang="pt-BR" dirty="0" smtClean="0"/>
              <a:t>Desta forma, seu objetivo geral é proporcionar que as falhas inerentes aos processos sejam minimizadas.</a:t>
            </a:r>
          </a:p>
          <a:p>
            <a:pPr eaLnBrk="1" hangingPunct="1"/>
            <a:endParaRPr lang="pt-BR" altLang="pt-B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Gerente de Projetos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087273"/>
          </a:xfrm>
        </p:spPr>
        <p:txBody>
          <a:bodyPr/>
          <a:lstStyle/>
          <a:p>
            <a:r>
              <a:rPr lang="pt-PT" dirty="0"/>
              <a:t>O gerente deve ser designado desde o início do projeto e deve ter o apoio visível da alta </a:t>
            </a:r>
            <a:r>
              <a:rPr lang="pt-PT" dirty="0" smtClean="0"/>
              <a:t>administração.</a:t>
            </a:r>
          </a:p>
          <a:p>
            <a:r>
              <a:rPr lang="pt-PT" dirty="0" smtClean="0"/>
              <a:t>Ele </a:t>
            </a:r>
            <a:r>
              <a:rPr lang="pt-PT" dirty="0"/>
              <a:t>deve ter a sua competência reconhecida pelos demais interessados no projeto, embora não precise ter profundo conhecimento técnico uma vez que sua competência está mais voltada para o entendimento geral e não para o específico (DINSMORE e CAVALIERI, 2003).</a:t>
            </a:r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15372548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Gerente de Projetos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933384"/>
          </a:xfrm>
        </p:spPr>
        <p:txBody>
          <a:bodyPr/>
          <a:lstStyle/>
          <a:p>
            <a:r>
              <a:rPr lang="pt-BR" dirty="0" smtClean="0"/>
              <a:t>Possui </a:t>
            </a:r>
            <a:r>
              <a:rPr lang="pt-BR" dirty="0"/>
              <a:t>várias atividades e responsabilidades, como por </a:t>
            </a:r>
            <a:r>
              <a:rPr lang="pt-BR" dirty="0" smtClean="0"/>
              <a:t>exemplo:</a:t>
            </a:r>
          </a:p>
          <a:p>
            <a:pPr lvl="1"/>
            <a:r>
              <a:rPr lang="pt-BR" sz="1800" dirty="0" smtClean="0"/>
              <a:t>definir </a:t>
            </a:r>
            <a:r>
              <a:rPr lang="pt-BR" sz="1800" dirty="0"/>
              <a:t>e controlar os objetivos do projeto; definir e controlar</a:t>
            </a:r>
            <a:r>
              <a:rPr lang="pt-PT" sz="1800" dirty="0"/>
              <a:t> os requisitos do produto; definir e controlar os riscos do projeto; definir e avaliar os fatores críticos de sucesso do projeto; definir e avaliar os pontos fortes e pontos fracos do projeto; definir e controlar o cronograma; verificar o esforço, avaliar o projeto e a equipe com métricas; alocar e gerenciar recursos (orçamento, materiais, pessoas); definir prioridades; coordenar interações entre os envolvidos no projeto; assegurar que os prazos e custos estão sendo mantidos dentro do planejado; assegurar que os produtos do projeto atendam aos critérios de qualidade e que estejam de acordo com os padrões estabelecidos; formalizar a aceitação dos artefatos resultantes de cada fase do ciclo de vida do projeto; elaborar relatórios de avaliação e de acompanhamento da situação do projeto; participar de reuniões de acompanhamento e de revisão do projeto.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637698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Gerente de Projetos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933384"/>
          </a:xfrm>
        </p:spPr>
        <p:txBody>
          <a:bodyPr/>
          <a:lstStyle/>
          <a:p>
            <a:r>
              <a:rPr lang="pt-BR" dirty="0" smtClean="0"/>
              <a:t>Possui </a:t>
            </a:r>
            <a:r>
              <a:rPr lang="pt-BR" dirty="0"/>
              <a:t>várias atividades e responsabilidades, como por </a:t>
            </a:r>
            <a:r>
              <a:rPr lang="pt-BR" dirty="0" smtClean="0"/>
              <a:t>exemplo:</a:t>
            </a:r>
          </a:p>
          <a:p>
            <a:pPr lvl="1"/>
            <a:r>
              <a:rPr lang="pt-BR" sz="1800" dirty="0" smtClean="0"/>
              <a:t>definir </a:t>
            </a:r>
            <a:r>
              <a:rPr lang="pt-BR" sz="1800" dirty="0"/>
              <a:t>e controlar os objetivos do projeto; definir e controlar</a:t>
            </a:r>
            <a:r>
              <a:rPr lang="pt-PT" sz="1800" dirty="0"/>
              <a:t> os requisitos do produto; definir e controlar os riscos do projeto; definir e avaliar os fatores críticos de sucesso do projeto; definir e avaliar os pontos fortes e pontos fracos do projeto; definir e controlar o cronograma; verificar o esforço, avaliar o projeto e a equipe com métricas; alocar e gerenciar recursos (orçamento, materiais, pessoas); definir prioridades; coordenar interações entre os envolvidos no projeto; assegurar que os prazos e custos estão sendo mantidos dentro do planejado; assegurar que os produtos do projeto atendam aos critérios de qualidade e que estejam de acordo com os padrões estabelecidos; formalizar a aceitação dos artefatos resultantes de cada fase do ciclo de vida do projeto; elaborar relatórios de avaliação e de acompanhamento da situação do projeto; participar de reuniões de acompanhamento e de revisão do projeto.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31252064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Henry Gantt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mtClean="0"/>
              <a:t>Conhecido como pai de técnicas do planejamento e do controle</a:t>
            </a:r>
            <a:r>
              <a:rPr lang="pt-BR" altLang="pt-BR" smtClean="0"/>
              <a:t>;</a:t>
            </a:r>
          </a:p>
          <a:p>
            <a:pPr eaLnBrk="1" hangingPunct="1"/>
            <a:r>
              <a:rPr lang="pt-BR" altLang="pt-BR" smtClean="0"/>
              <a:t>Precursor do </a:t>
            </a:r>
            <a:r>
              <a:rPr lang="pt-PT" altLang="pt-BR" i="1" smtClean="0"/>
              <a:t>WBS</a:t>
            </a:r>
            <a:r>
              <a:rPr lang="pt-PT" altLang="pt-BR" smtClean="0"/>
              <a:t> (</a:t>
            </a:r>
            <a:r>
              <a:rPr lang="pt-PT" altLang="pt-BR" i="1" smtClean="0"/>
              <a:t>Work Breakdown Structure</a:t>
            </a:r>
            <a:r>
              <a:rPr lang="pt-PT" altLang="pt-BR" smtClean="0"/>
              <a:t>) ou </a:t>
            </a:r>
            <a:r>
              <a:rPr lang="pt-PT" altLang="pt-BR" i="1" smtClean="0"/>
              <a:t>EAP</a:t>
            </a:r>
            <a:r>
              <a:rPr lang="pt-PT" altLang="pt-BR" smtClean="0"/>
              <a:t> (Estrutura Analítica do Projeto);</a:t>
            </a:r>
          </a:p>
          <a:p>
            <a:pPr eaLnBrk="1" hangingPunct="1"/>
            <a:r>
              <a:rPr lang="pt-PT" altLang="pt-BR" smtClean="0"/>
              <a:t>Nos anos 50 dois modelos programados do projeto matemático foram desenvolvidos</a:t>
            </a:r>
            <a:r>
              <a:rPr lang="pt-BR" altLang="pt-BR" smtClean="0"/>
              <a:t>: PERT, CPM.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i="1" smtClean="0"/>
              <a:t>PMI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Em 1969 o PMI começa a atuar seguindo a premissa que as ferramentas e técnicas são comuns, independente da atuação;</a:t>
            </a:r>
          </a:p>
          <a:p>
            <a:pPr eaLnBrk="1" hangingPunct="1"/>
            <a:r>
              <a:rPr lang="pt-BR" altLang="pt-BR" smtClean="0"/>
              <a:t>Em 1981 seus diretores autorizam o desenvolvimento do PMBoK.</a:t>
            </a:r>
          </a:p>
          <a:p>
            <a:pPr eaLnBrk="1" hangingPunct="1"/>
            <a:endParaRPr lang="pt-BR" altLang="pt-BR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i="1" smtClean="0"/>
              <a:t>PMI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4973669"/>
          </a:xfrm>
        </p:spPr>
        <p:txBody>
          <a:bodyPr/>
          <a:lstStyle/>
          <a:p>
            <a:r>
              <a:rPr lang="pt-BR" altLang="pt-BR" dirty="0" smtClean="0"/>
              <a:t>Para a PMI um gerente </a:t>
            </a:r>
            <a:r>
              <a:rPr lang="pt-BR" altLang="pt-BR" dirty="0"/>
              <a:t>de projeto deverá estar atento a todo o contexto que dirá respeito à sua gerência, ao ciclo de vida (divisão por fases), aos </a:t>
            </a:r>
            <a:r>
              <a:rPr lang="pt-BR" altLang="pt-BR" dirty="0" err="1"/>
              <a:t>stakeholders</a:t>
            </a:r>
            <a:r>
              <a:rPr lang="pt-BR" altLang="pt-BR" dirty="0"/>
              <a:t> (os envolvidos direta e indiretamente com o projeto), às influências organizacionais e às influências </a:t>
            </a:r>
            <a:r>
              <a:rPr lang="pt-BR" altLang="pt-BR" dirty="0" err="1"/>
              <a:t>sócio-econômicas</a:t>
            </a:r>
            <a:r>
              <a:rPr lang="pt-BR" altLang="pt-BR" dirty="0"/>
              <a:t>. Destacam-se como habilidades gerenciais: a liderança, a comunicação, a negociação, a resolução de problemas e a influência na organização</a:t>
            </a:r>
            <a:endParaRPr lang="pt-BR" altLang="pt-BR" dirty="0" smtClean="0"/>
          </a:p>
          <a:p>
            <a:pPr eaLnBrk="1" hangingPunct="1"/>
            <a:endParaRPr lang="pt-BR" altLang="pt-BR" dirty="0" smtClean="0"/>
          </a:p>
        </p:txBody>
      </p:sp>
    </p:spTree>
    <p:extLst>
      <p:ext uri="{BB962C8B-B14F-4D97-AF65-F5344CB8AC3E}">
        <p14:creationId xmlns:p14="http://schemas.microsoft.com/office/powerpoint/2010/main" val="24481689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875933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Introdução a </a:t>
            </a:r>
            <a:r>
              <a:rPr lang="pt-BR" dirty="0">
                <a:solidFill>
                  <a:srgbClr val="FFFFFF"/>
                </a:solidFill>
              </a:rPr>
              <a:t>Gerência de Projetos</a:t>
            </a:r>
            <a:endParaRPr lang="pt-BR" sz="32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Benefícios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Características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PMI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Ciclo de Vida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Gerente de Projetos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sz="28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Processos</a:t>
            </a:r>
          </a:p>
          <a:p>
            <a:pPr marL="910717" lvl="1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Controle</a:t>
            </a:r>
            <a:endParaRPr lang="pt-BR" sz="2800" b="0" i="0" dirty="0" smtClean="0">
              <a:solidFill>
                <a:srgbClr val="FFFFFF"/>
              </a:solidFill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05503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Como resolver problemas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3256276"/>
          </a:xfrm>
        </p:spPr>
        <p:txBody>
          <a:bodyPr/>
          <a:lstStyle/>
          <a:p>
            <a:r>
              <a:rPr lang="pt-PT" altLang="pt-BR" dirty="0"/>
              <a:t>Passos comuns à resolução de problemas (</a:t>
            </a:r>
            <a:r>
              <a:rPr lang="pt-PT" altLang="pt-BR" i="1" dirty="0"/>
              <a:t>problem solving</a:t>
            </a:r>
            <a:r>
              <a:rPr lang="pt-PT" altLang="pt-BR" dirty="0"/>
              <a:t>):</a:t>
            </a:r>
          </a:p>
          <a:p>
            <a:pPr lvl="1"/>
            <a:r>
              <a:rPr lang="pt-PT" altLang="pt-BR" dirty="0"/>
              <a:t>Definir o </a:t>
            </a:r>
            <a:r>
              <a:rPr lang="pt-PT" altLang="pt-BR" dirty="0" smtClean="0"/>
              <a:t>problema;</a:t>
            </a:r>
            <a:endParaRPr lang="pt-PT" altLang="pt-BR" dirty="0"/>
          </a:p>
          <a:p>
            <a:pPr lvl="1"/>
            <a:r>
              <a:rPr lang="pt-PT" altLang="pt-BR" dirty="0"/>
              <a:t>Balancear </a:t>
            </a:r>
            <a:r>
              <a:rPr lang="pt-PT" altLang="pt-BR" dirty="0" smtClean="0"/>
              <a:t>opções;</a:t>
            </a:r>
            <a:endParaRPr lang="pt-PT" altLang="pt-BR" dirty="0"/>
          </a:p>
          <a:p>
            <a:pPr lvl="1"/>
            <a:r>
              <a:rPr lang="pt-PT" altLang="pt-BR" dirty="0"/>
              <a:t>Escolher um </a:t>
            </a:r>
            <a:r>
              <a:rPr lang="pt-PT" altLang="pt-BR" dirty="0" smtClean="0"/>
              <a:t>caminho;</a:t>
            </a:r>
            <a:endParaRPr lang="pt-PT" altLang="pt-BR" dirty="0"/>
          </a:p>
          <a:p>
            <a:pPr lvl="1"/>
            <a:r>
              <a:rPr lang="pt-PT" altLang="pt-BR" dirty="0" smtClean="0"/>
              <a:t>Implementação; e,</a:t>
            </a:r>
            <a:endParaRPr lang="pt-PT" altLang="pt-BR" dirty="0"/>
          </a:p>
          <a:p>
            <a:pPr lvl="1"/>
            <a:r>
              <a:rPr lang="pt-PT" altLang="pt-BR" dirty="0" smtClean="0"/>
              <a:t>Avaliação.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8174344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Abordagem tradicional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PT" altLang="pt-BR"/>
              <a:t>Distinguimos cinco grupos de processos no desenvolvimento de um projeto:</a:t>
            </a:r>
          </a:p>
          <a:p>
            <a:pPr lvl="1"/>
            <a:r>
              <a:rPr lang="pt-PT" altLang="pt-BR"/>
              <a:t>Iniciação;</a:t>
            </a:r>
          </a:p>
          <a:p>
            <a:pPr lvl="1"/>
            <a:r>
              <a:rPr lang="pt-PT" altLang="pt-BR"/>
              <a:t>Planejamento;</a:t>
            </a:r>
          </a:p>
          <a:p>
            <a:pPr lvl="1"/>
            <a:r>
              <a:rPr lang="pt-PT" altLang="pt-BR"/>
              <a:t>Execução;</a:t>
            </a:r>
          </a:p>
          <a:p>
            <a:pPr lvl="1"/>
            <a:r>
              <a:rPr lang="pt-PT" altLang="pt-BR"/>
              <a:t>Monitoramento e Controle; e,</a:t>
            </a:r>
          </a:p>
          <a:p>
            <a:pPr lvl="1"/>
            <a:r>
              <a:rPr lang="pt-PT" altLang="pt-BR"/>
              <a:t>Encerramento.</a:t>
            </a:r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14468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Grupos de processos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pt-BR" smtClean="0"/>
              <a:t>1 - Iniciação;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mtClean="0"/>
              <a:t>2 - Planejamento;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mtClean="0"/>
              <a:t>3 - Execução;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mtClean="0"/>
              <a:t>4 - Monitoramento e Controle; e,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mtClean="0"/>
              <a:t>5 - Encerramento</a:t>
            </a:r>
            <a:r>
              <a:rPr lang="pt-BR" altLang="pt-BR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pt-BR" altLang="pt-BR" smtClean="0"/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Sendo os estágios 2,3 e 4 executados algumas vezes dependendo do projeto.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Mantendo o controle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Planejamento de projeto</a:t>
            </a:r>
            <a:r>
              <a:rPr lang="pt-PT" altLang="pt-BR" smtClean="0"/>
              <a:t>;</a:t>
            </a:r>
          </a:p>
          <a:p>
            <a:pPr eaLnBrk="1" hangingPunct="1"/>
            <a:r>
              <a:rPr lang="pt-PT" altLang="pt-BR" smtClean="0"/>
              <a:t>Análise de valor agregado;</a:t>
            </a:r>
          </a:p>
          <a:p>
            <a:pPr eaLnBrk="1" hangingPunct="1"/>
            <a:r>
              <a:rPr lang="pt-PT" altLang="pt-BR" smtClean="0"/>
              <a:t>Gerenciamento de riscos de projeto;</a:t>
            </a:r>
            <a:endParaRPr lang="pt-BR" altLang="pt-BR" smtClean="0"/>
          </a:p>
          <a:p>
            <a:pPr eaLnBrk="1" hangingPunct="1"/>
            <a:r>
              <a:rPr lang="pt-BR" altLang="pt-BR" smtClean="0"/>
              <a:t>Cronograma</a:t>
            </a:r>
            <a:r>
              <a:rPr lang="pt-PT" altLang="pt-BR" smtClean="0"/>
              <a:t>; e,</a:t>
            </a:r>
            <a:endParaRPr lang="pt-BR" altLang="pt-BR" smtClean="0"/>
          </a:p>
          <a:p>
            <a:pPr eaLnBrk="1" hangingPunct="1"/>
            <a:r>
              <a:rPr lang="pt-BR" altLang="pt-BR" smtClean="0"/>
              <a:t>Melhoria de processo.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Conclusão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307572"/>
          </a:xfrm>
        </p:spPr>
        <p:txBody>
          <a:bodyPr/>
          <a:lstStyle/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Fomos apresentados a definição de projeto e ao ciclo de vida;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Vimos a importância gerência de projetos e do gerente de projetos para as organizações e várias atividades relacionadas;</a:t>
            </a:r>
          </a:p>
          <a:p>
            <a:pPr marL="393192" indent="-393192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FontTx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Entendemos que existem processos e estes são agrupados em 5 categorias ou grupos.</a:t>
            </a:r>
          </a:p>
        </p:txBody>
      </p:sp>
    </p:spTree>
    <p:extLst>
      <p:ext uri="{BB962C8B-B14F-4D97-AF65-F5344CB8AC3E}">
        <p14:creationId xmlns:p14="http://schemas.microsoft.com/office/powerpoint/2010/main" val="2401770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Atividades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886397"/>
          </a:xfrm>
        </p:spPr>
        <p:txBody>
          <a:bodyPr/>
          <a:lstStyle/>
          <a:p>
            <a:pPr marL="393192" indent="-393192" defTabSz="914400">
              <a:spcBef>
                <a:spcPts val="0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Verificar o conteúdo disponível no site, principalmente até a página 8 da apostila.</a:t>
            </a:r>
          </a:p>
        </p:txBody>
      </p:sp>
    </p:spTree>
    <p:extLst>
      <p:ext uri="{BB962C8B-B14F-4D97-AF65-F5344CB8AC3E}">
        <p14:creationId xmlns:p14="http://schemas.microsoft.com/office/powerpoint/2010/main" val="37060256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329595"/>
          </a:xfrm>
        </p:spPr>
        <p:txBody>
          <a:bodyPr/>
          <a:lstStyle/>
          <a:p>
            <a:r>
              <a:rPr lang="pt-BR" dirty="0"/>
              <a:t>VARAJÃO, F. F.. </a:t>
            </a:r>
            <a:r>
              <a:rPr lang="pt-BR" i="1" dirty="0" smtClean="0"/>
              <a:t>Gerência de Projetos</a:t>
            </a:r>
            <a:r>
              <a:rPr lang="pt-BR" dirty="0" smtClean="0"/>
              <a:t>. </a:t>
            </a:r>
            <a:r>
              <a:rPr lang="pt-BR" dirty="0"/>
              <a:t>FIC – Faculdades Integradas </a:t>
            </a:r>
            <a:r>
              <a:rPr lang="pt-BR" dirty="0" err="1"/>
              <a:t>Campograndenses</a:t>
            </a:r>
            <a:r>
              <a:rPr lang="pt-BR" dirty="0"/>
              <a:t>. Rio de Janeiro, </a:t>
            </a:r>
            <a:r>
              <a:rPr lang="pt-BR" dirty="0" smtClean="0"/>
              <a:t>2016. </a:t>
            </a:r>
            <a:r>
              <a:rPr lang="pt-BR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16119043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Gerência de Projetos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mtClean="0"/>
              <a:t>Gerenciar projetos de forma eficiente é um dos grandes desafios do executivo atual</a:t>
            </a:r>
            <a:r>
              <a:rPr lang="pt-BR" altLang="pt-BR" smtClean="0"/>
              <a:t>;</a:t>
            </a:r>
          </a:p>
          <a:p>
            <a:pPr eaLnBrk="1" hangingPunct="1"/>
            <a:r>
              <a:rPr lang="pt-BR" altLang="pt-BR" smtClean="0"/>
              <a:t>Importante adotar o gerenciamento não como profissão mas como metodologia;</a:t>
            </a:r>
          </a:p>
          <a:p>
            <a:pPr eaLnBrk="1" hangingPunct="1"/>
            <a:r>
              <a:rPr lang="pt-BR" altLang="pt-BR" smtClean="0"/>
              <a:t>Criar cultura na organização.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Benefícios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PT" altLang="pt-BR" smtClean="0"/>
              <a:t>Redução no custo e prazo de desenvolvimento de novos produtos;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mtClean="0"/>
              <a:t>Aumento no tempo de vida dos novos produtos;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mtClean="0"/>
              <a:t>Aumento de vendas e receita;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mtClean="0"/>
              <a:t>Aumento do número de clientes e de sua satisfação; e</a:t>
            </a:r>
          </a:p>
          <a:p>
            <a:pPr eaLnBrk="1" hangingPunct="1">
              <a:lnSpc>
                <a:spcPct val="90000"/>
              </a:lnSpc>
            </a:pPr>
            <a:r>
              <a:rPr lang="pt-PT" altLang="pt-BR" smtClean="0"/>
              <a:t>Aumento da chance de sucesso nos projetos.</a:t>
            </a:r>
            <a:endParaRPr lang="pt-BR" altLang="pt-BR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Projeto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PT" altLang="pt-BR" sz="2800" smtClean="0"/>
              <a:t>É definido como instrumento fundamental para qualquer atividade de mudança e geração de produtos e serviços;</a:t>
            </a:r>
          </a:p>
          <a:p>
            <a:pPr eaLnBrk="1" hangingPunct="1"/>
            <a:endParaRPr lang="pt-PT" altLang="pt-BR" sz="2800" smtClean="0"/>
          </a:p>
          <a:p>
            <a:pPr eaLnBrk="1" hangingPunct="1"/>
            <a:r>
              <a:rPr lang="pt-PT" altLang="pt-BR" sz="2800" smtClean="0"/>
              <a:t>Empreendimento único, com início e fim definidos, que utiliza recursos limitados e é conduzido por pessoas, visando atingir metas e objetivos pré-definidos estabelecidos dentro de parâmetros de prazo, custo e qualidade.</a:t>
            </a:r>
            <a:endParaRPr lang="pt-BR" altLang="pt-BR" sz="28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Todo projeto é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526572"/>
          </a:xfrm>
        </p:spPr>
        <p:txBody>
          <a:bodyPr/>
          <a:lstStyle/>
          <a:p>
            <a:pPr eaLnBrk="1" hangingPunct="1"/>
            <a:r>
              <a:rPr lang="pt-PT" altLang="pt-BR" dirty="0" smtClean="0"/>
              <a:t>Temporário</a:t>
            </a:r>
          </a:p>
          <a:p>
            <a:pPr eaLnBrk="1" hangingPunct="1"/>
            <a:r>
              <a:rPr lang="pt-PT" altLang="pt-BR" dirty="0" smtClean="0"/>
              <a:t>Único</a:t>
            </a:r>
          </a:p>
          <a:p>
            <a:pPr eaLnBrk="1" hangingPunct="1"/>
            <a:r>
              <a:rPr lang="pt-PT" altLang="pt-BR" dirty="0" smtClean="0"/>
              <a:t>Progressivo</a:t>
            </a:r>
            <a:endParaRPr lang="pt-BR" altLang="pt-BR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Todo projeto é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526572"/>
          </a:xfrm>
        </p:spPr>
        <p:txBody>
          <a:bodyPr/>
          <a:lstStyle/>
          <a:p>
            <a:pPr eaLnBrk="1" hangingPunct="1"/>
            <a:r>
              <a:rPr lang="pt-PT" altLang="pt-BR" dirty="0" smtClean="0"/>
              <a:t>Temporário</a:t>
            </a:r>
          </a:p>
          <a:p>
            <a:pPr eaLnBrk="1" hangingPunct="1"/>
            <a:r>
              <a:rPr lang="pt-PT" altLang="pt-BR" dirty="0" smtClean="0"/>
              <a:t>Único</a:t>
            </a:r>
          </a:p>
          <a:p>
            <a:pPr eaLnBrk="1" hangingPunct="1"/>
            <a:r>
              <a:rPr lang="pt-PT" altLang="pt-BR" dirty="0" smtClean="0"/>
              <a:t>Progressivo</a:t>
            </a:r>
            <a:endParaRPr lang="pt-BR" altLang="pt-BR" dirty="0" smtClean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3573016"/>
            <a:ext cx="8511480" cy="1872208"/>
          </a:xfrm>
          <a:prstGeom prst="wedgeRoundRectCallout">
            <a:avLst>
              <a:gd name="adj1" fmla="val -18941"/>
              <a:gd name="adj2" fmla="val -15591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PT" sz="2400" dirty="0" smtClean="0"/>
              <a:t>Todo </a:t>
            </a:r>
            <a:r>
              <a:rPr lang="pt-PT" sz="2400" dirty="0"/>
              <a:t>projeto tem um início e um fim definidos. O projeto termina quando os objetivos para o qual foi criado são atingidos ou quando se torna claro que os objetivos do projeto não serão ou não poderão mais ser atingidos ou a necessidade do projeto não existe mais</a:t>
            </a:r>
            <a:r>
              <a:rPr lang="pt-BR" sz="2400" dirty="0" smtClean="0"/>
              <a:t>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668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Todo projeto é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526572"/>
          </a:xfrm>
        </p:spPr>
        <p:txBody>
          <a:bodyPr/>
          <a:lstStyle/>
          <a:p>
            <a:pPr eaLnBrk="1" hangingPunct="1"/>
            <a:r>
              <a:rPr lang="pt-PT" altLang="pt-BR" dirty="0" smtClean="0"/>
              <a:t>Temporário</a:t>
            </a:r>
          </a:p>
          <a:p>
            <a:pPr eaLnBrk="1" hangingPunct="1"/>
            <a:r>
              <a:rPr lang="pt-PT" altLang="pt-BR" dirty="0" smtClean="0"/>
              <a:t>Único</a:t>
            </a:r>
          </a:p>
          <a:p>
            <a:pPr eaLnBrk="1" hangingPunct="1"/>
            <a:r>
              <a:rPr lang="pt-PT" altLang="pt-BR" dirty="0" smtClean="0"/>
              <a:t>Progressivo</a:t>
            </a:r>
            <a:endParaRPr lang="pt-BR" altLang="pt-BR" dirty="0" smtClean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3573016"/>
            <a:ext cx="8511480" cy="1872208"/>
          </a:xfrm>
          <a:prstGeom prst="wedgeRoundRectCallout">
            <a:avLst>
              <a:gd name="adj1" fmla="val -29814"/>
              <a:gd name="adj2" fmla="val -12472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PT" sz="2400" dirty="0"/>
              <a:t>T</a:t>
            </a:r>
            <a:r>
              <a:rPr lang="pt-PT" sz="2400" dirty="0" smtClean="0"/>
              <a:t>odo </a:t>
            </a:r>
            <a:r>
              <a:rPr lang="pt-PT" sz="2400" dirty="0"/>
              <a:t>produto ou serviço gerado por um projeto é diferente de outros produtos e serviços. Os projetos envolvem a realização de algo jamais realizado anteriormente e logo é único.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0981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Todo projeto é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12875"/>
            <a:ext cx="8382000" cy="1526572"/>
          </a:xfrm>
        </p:spPr>
        <p:txBody>
          <a:bodyPr/>
          <a:lstStyle/>
          <a:p>
            <a:pPr eaLnBrk="1" hangingPunct="1"/>
            <a:r>
              <a:rPr lang="pt-PT" altLang="pt-BR" dirty="0" smtClean="0"/>
              <a:t>Temporário</a:t>
            </a:r>
          </a:p>
          <a:p>
            <a:pPr eaLnBrk="1" hangingPunct="1"/>
            <a:r>
              <a:rPr lang="pt-PT" altLang="pt-BR" dirty="0" smtClean="0"/>
              <a:t>Único</a:t>
            </a:r>
          </a:p>
          <a:p>
            <a:pPr eaLnBrk="1" hangingPunct="1"/>
            <a:r>
              <a:rPr lang="pt-PT" altLang="pt-BR" dirty="0" smtClean="0"/>
              <a:t>Progressivo</a:t>
            </a:r>
            <a:endParaRPr lang="pt-BR" altLang="pt-BR" dirty="0" smtClean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251520" y="3573016"/>
            <a:ext cx="8511480" cy="1872208"/>
          </a:xfrm>
          <a:prstGeom prst="wedgeRoundRectCallout">
            <a:avLst>
              <a:gd name="adj1" fmla="val -19718"/>
              <a:gd name="adj2" fmla="val -9177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pt-PT" sz="2400" dirty="0"/>
              <a:t>À</a:t>
            </a:r>
            <a:r>
              <a:rPr lang="pt-PT" sz="2400" dirty="0" smtClean="0"/>
              <a:t> </a:t>
            </a:r>
            <a:r>
              <a:rPr lang="pt-PT" sz="2400" dirty="0"/>
              <a:t>medida que é mais bem compreendido, ele é progressivamente elaborado, ou seja, maior é o detalhamento das características peculiares que o distinguem como único.</a:t>
            </a:r>
            <a:endParaRPr lang="pt-BR" sz="2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7623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GPS_01</Template>
  <TotalTime>40</TotalTime>
  <Words>1767</Words>
  <Application>Microsoft Office PowerPoint</Application>
  <PresentationFormat>Apresentação na tela (4:3)</PresentationFormat>
  <Paragraphs>128</Paragraphs>
  <Slides>26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GERÊNCIA DE PROJETOS DE SOFTWARE</vt:lpstr>
      <vt:lpstr>Conteúdo</vt:lpstr>
      <vt:lpstr>Gerência de Projetos</vt:lpstr>
      <vt:lpstr>Benefícios</vt:lpstr>
      <vt:lpstr>Projeto</vt:lpstr>
      <vt:lpstr>Todo projeto é</vt:lpstr>
      <vt:lpstr>Todo projeto é</vt:lpstr>
      <vt:lpstr>Todo projeto é</vt:lpstr>
      <vt:lpstr>Todo projeto é</vt:lpstr>
      <vt:lpstr>Projeto para o PMI</vt:lpstr>
      <vt:lpstr>Ciclo de vida</vt:lpstr>
      <vt:lpstr>Sucesso na gestão</vt:lpstr>
      <vt:lpstr>Gerente de Projetos</vt:lpstr>
      <vt:lpstr>Gerente de Projetos</vt:lpstr>
      <vt:lpstr>Gerente de Projetos</vt:lpstr>
      <vt:lpstr>Gerente de Projetos</vt:lpstr>
      <vt:lpstr>Henry Gantt</vt:lpstr>
      <vt:lpstr>PMI</vt:lpstr>
      <vt:lpstr>PMI</vt:lpstr>
      <vt:lpstr>Como resolver problemas</vt:lpstr>
      <vt:lpstr>Abordagem tradicional</vt:lpstr>
      <vt:lpstr>Grupos de processos</vt:lpstr>
      <vt:lpstr>Mantendo o controle</vt:lpstr>
      <vt:lpstr>Conclusão</vt:lpstr>
      <vt:lpstr>Atividades</vt:lpstr>
      <vt:lpstr>Referências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Gerência de Projetos</dc:title>
  <dc:creator>Varajão</dc:creator>
  <cp:lastModifiedBy>varajao</cp:lastModifiedBy>
  <cp:revision>1</cp:revision>
  <dcterms:created xsi:type="dcterms:W3CDTF">2014-04-01T20:39:18Z</dcterms:created>
  <dcterms:modified xsi:type="dcterms:W3CDTF">2017-02-09T21:11:03Z</dcterms:modified>
</cp:coreProperties>
</file>