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sldIdLst>
    <p:sldId id="268" r:id="rId3"/>
    <p:sldId id="26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783E6-DF67-4C6C-8190-CFB483480609}" type="datetimeFigureOut">
              <a:rPr lang="pt-BR" smtClean="0"/>
              <a:t>16/02/2017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74F5A-2FC6-4002-AAD3-7B0A1B847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79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2/16/2017 7:10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763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2/16/2017 7:10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245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2/16/2017 7:11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25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2/16/2017 7:16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301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2/16/2017 7:16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61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12246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765501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04882283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8576148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74380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0056807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2377869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1708935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28828904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641729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0657994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029047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3321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648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80140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03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5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8" name="Group 80"/>
          <p:cNvGraphicFramePr>
            <a:graphicFrameLocks noGrp="1"/>
          </p:cNvGraphicFramePr>
          <p:nvPr/>
        </p:nvGraphicFramePr>
        <p:xfrm>
          <a:off x="395288" y="260350"/>
          <a:ext cx="8497887" cy="6035686"/>
        </p:xfrm>
        <a:graphic>
          <a:graphicData uri="http://schemas.openxmlformats.org/drawingml/2006/table">
            <a:tbl>
              <a:tblPr/>
              <a:tblGrid>
                <a:gridCol w="768350"/>
                <a:gridCol w="3998912"/>
                <a:gridCol w="3730625"/>
              </a:tblGrid>
              <a:tr h="1440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Comunicações</a:t>
                      </a:r>
                      <a:endParaRPr kumimoji="0" lang="pt-PT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assegurar a geração, captura, distribuição, armazenamento e pronta apresentação das informações do projeto para que sejam feitas de forma adequada e no tempo certo</a:t>
                      </a:r>
                      <a:endParaRPr kumimoji="0" lang="pt-PT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das comunicações, distribuição das informações, relato de desempenho e encerramento administrativo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2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Riscos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que dizem respeito à identificação, análise e resposta aos riscos do projeto</a:t>
                      </a:r>
                      <a:endParaRPr kumimoji="0" lang="pt-PT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da Gerência de Risco, identificação dos riscos, análise qualitativa de riscos, análise quantitativa de riscos, desenvolvimento das respostas aos riscos e controle e monitoração de riscos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1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Aquisições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 aquisição de mercadorias e serviços fora da organização que desenvolve o projeto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das aquisições, preparação das aquisições, obtenção de propostas, seleção de fornecedores, administração dos contratos e encerramento do contrato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Integração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assegurar que os diversos elementos do projeto sejam adequadamente coordenados</a:t>
                      </a:r>
                      <a:endParaRPr kumimoji="0" lang="pt-PT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desenvolvimento do plano do projeto, execução do plano do projeto e controle integrado de mudanças</a:t>
                      </a:r>
                      <a:endParaRPr kumimoji="0" lang="pt-PT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Partes interessadas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descreve os processo de comunicação e interação com as partes interessadas para atender às suas necessidades e solucionar as questões à medida que ocorrerem</a:t>
                      </a:r>
                      <a:endParaRPr kumimoji="0" lang="pt-PT" altLang="pt-B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identificar, planejar o gerenciamento, gerenciar e controlar o engajamento das partes interessadas</a:t>
                      </a:r>
                      <a:endParaRPr kumimoji="0" lang="pt-PT" altLang="pt-B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668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BR" dirty="0" smtClean="0"/>
              <a:t>Grupos de processos</a:t>
            </a:r>
            <a:r>
              <a:rPr lang="pt-BR" altLang="pt-BR" dirty="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altLang="pt-BR" sz="2000" smtClean="0"/>
              <a:t>Os processos de gerenciamento de projetos podem ser organizados em cinco grupos de processos:</a:t>
            </a:r>
            <a:endParaRPr lang="pt-PT" altLang="pt-BR" sz="2000" b="1" smtClean="0"/>
          </a:p>
          <a:p>
            <a:pPr eaLnBrk="1" hangingPunct="1">
              <a:lnSpc>
                <a:spcPct val="80000"/>
              </a:lnSpc>
            </a:pPr>
            <a:r>
              <a:rPr lang="pt-PT" altLang="pt-BR" sz="2000" b="1" smtClean="0"/>
              <a:t>Processos de Iniciação</a:t>
            </a:r>
            <a:r>
              <a:rPr lang="pt-PT" altLang="pt-BR" sz="2000" smtClean="0"/>
              <a:t> – autorização do projeto ou fase</a:t>
            </a:r>
            <a:endParaRPr lang="pt-PT" altLang="pt-BR" sz="2000" b="1" smtClean="0"/>
          </a:p>
          <a:p>
            <a:pPr eaLnBrk="1" hangingPunct="1">
              <a:lnSpc>
                <a:spcPct val="80000"/>
              </a:lnSpc>
            </a:pPr>
            <a:r>
              <a:rPr lang="pt-PT" altLang="pt-BR" sz="2000" b="1" smtClean="0"/>
              <a:t>Processos de Planejamento</a:t>
            </a:r>
            <a:r>
              <a:rPr lang="pt-PT" altLang="pt-BR" sz="2000" smtClean="0"/>
              <a:t> – são processos iterativos de definição e refinamento de objetivos e seleção dos melhores caminhos para atingir os objetivos.</a:t>
            </a:r>
            <a:endParaRPr lang="pt-PT" altLang="pt-BR" sz="2000" b="1" smtClean="0"/>
          </a:p>
          <a:p>
            <a:pPr eaLnBrk="1" hangingPunct="1">
              <a:lnSpc>
                <a:spcPct val="80000"/>
              </a:lnSpc>
            </a:pPr>
            <a:r>
              <a:rPr lang="pt-PT" altLang="pt-BR" sz="2000" b="1" smtClean="0"/>
              <a:t>Processos de Execução</a:t>
            </a:r>
            <a:r>
              <a:rPr lang="pt-PT" altLang="pt-BR" sz="2000" smtClean="0"/>
              <a:t> – execução dos planos do projeto: coordenação de pessoas e outros recursos para executar o plano</a:t>
            </a:r>
            <a:endParaRPr lang="pt-PT" altLang="pt-BR" sz="2000" b="1" smtClean="0"/>
          </a:p>
          <a:p>
            <a:pPr eaLnBrk="1" hangingPunct="1">
              <a:lnSpc>
                <a:spcPct val="80000"/>
              </a:lnSpc>
            </a:pPr>
            <a:r>
              <a:rPr lang="pt-PT" altLang="pt-BR" sz="2000" b="1" smtClean="0"/>
              <a:t>Processos de Controle</a:t>
            </a:r>
            <a:r>
              <a:rPr lang="pt-PT" altLang="pt-BR" sz="2000" smtClean="0"/>
              <a:t> – medição e monitoramento do desempenho do projeto. Garantem que os objetivos do projeto são alcançados através do monitoramento e medição regular do progresso, de modo que ações corretivas possam ser tomadas quando necessário.</a:t>
            </a:r>
            <a:endParaRPr lang="pt-PT" altLang="pt-BR" sz="2000" b="1" smtClean="0"/>
          </a:p>
          <a:p>
            <a:pPr eaLnBrk="1" hangingPunct="1">
              <a:lnSpc>
                <a:spcPct val="80000"/>
              </a:lnSpc>
            </a:pPr>
            <a:r>
              <a:rPr lang="pt-PT" altLang="pt-BR" sz="2000" b="1" smtClean="0"/>
              <a:t>Processos de Fechamento</a:t>
            </a:r>
            <a:r>
              <a:rPr lang="pt-PT" altLang="pt-BR" sz="2000" smtClean="0"/>
              <a:t> – aceitação formal do projeto (com verificação de escopo) ou fase para a sua finalização.</a:t>
            </a:r>
            <a:endParaRPr lang="pt-BR" altLang="pt-BR" sz="2000" smtClean="0"/>
          </a:p>
        </p:txBody>
      </p:sp>
    </p:spTree>
    <p:extLst>
      <p:ext uri="{BB962C8B-B14F-4D97-AF65-F5344CB8AC3E}">
        <p14:creationId xmlns:p14="http://schemas.microsoft.com/office/powerpoint/2010/main" val="3496055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altLang="pt-BR" sz="2800" smtClean="0"/>
              <a:t>Dentro dos cinco grupos de processos existem duas categorias de processos: básicos e facilitadores. Os processos básicos possuem uma ordem lógica e seguem uma progressão rígida. Os processos facilitadores são mais flexíveis, e dão suporte aos processos básicos.</a:t>
            </a:r>
          </a:p>
          <a:p>
            <a:pPr eaLnBrk="1" hangingPunct="1">
              <a:lnSpc>
                <a:spcPct val="80000"/>
              </a:lnSpc>
            </a:pPr>
            <a:r>
              <a:rPr lang="pt-PT" altLang="pt-BR" sz="2800" smtClean="0"/>
              <a:t>Em cada etapa do projeto são executados diversos processos</a:t>
            </a:r>
            <a:r>
              <a:rPr lang="pt-PT" altLang="pt-BR" sz="2800" b="1" smtClean="0"/>
              <a:t> </a:t>
            </a:r>
            <a:r>
              <a:rPr lang="pt-PT" altLang="pt-BR" sz="2800" smtClean="0"/>
              <a:t>com o objetivo de produzir o resultado esperado daquela etapa conforme mostrara na figura abaixo.</a:t>
            </a:r>
          </a:p>
          <a:p>
            <a:pPr eaLnBrk="1" hangingPunct="1">
              <a:lnSpc>
                <a:spcPct val="80000"/>
              </a:lnSpc>
            </a:pPr>
            <a:r>
              <a:rPr lang="pt-PT" altLang="pt-BR" sz="2800" smtClean="0"/>
              <a:t>Estes processos ocorrem dentro de cada etapa e estão interligados.</a:t>
            </a:r>
            <a:endParaRPr lang="pt-BR" altLang="pt-BR" sz="280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eaLnBrk="1" hangingPunct="1"/>
            <a:r>
              <a:rPr lang="pt-PT" altLang="pt-BR" dirty="0" smtClean="0"/>
              <a:t>Grupos de processos</a:t>
            </a:r>
            <a:r>
              <a:rPr lang="pt-BR" altLang="pt-B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9610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2"/>
          <p:cNvSpPr txBox="1">
            <a:spLocks noChangeArrowheads="1"/>
          </p:cNvSpPr>
          <p:nvPr/>
        </p:nvSpPr>
        <p:spPr bwMode="auto">
          <a:xfrm>
            <a:off x="468313" y="3429000"/>
            <a:ext cx="10795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ko-KR" sz="14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PMBOK 2000</a:t>
            </a:r>
            <a:endParaRPr lang="pt-BR" altLang="pt-BR" sz="3200" dirty="0">
              <a:solidFill>
                <a:schemeClr val="bg1"/>
              </a:solidFill>
            </a:endParaRPr>
          </a:p>
        </p:txBody>
      </p:sp>
      <p:grpSp>
        <p:nvGrpSpPr>
          <p:cNvPr id="7171" name="Group 33"/>
          <p:cNvGrpSpPr>
            <a:grpSpLocks/>
          </p:cNvGrpSpPr>
          <p:nvPr/>
        </p:nvGrpSpPr>
        <p:grpSpPr bwMode="auto">
          <a:xfrm>
            <a:off x="468313" y="1196975"/>
            <a:ext cx="4537075" cy="3097213"/>
            <a:chOff x="6201" y="10571"/>
            <a:chExt cx="4626" cy="2628"/>
          </a:xfrm>
        </p:grpSpPr>
        <p:sp>
          <p:nvSpPr>
            <p:cNvPr id="7187" name="Oval 34"/>
            <p:cNvSpPr>
              <a:spLocks noChangeArrowheads="1"/>
            </p:cNvSpPr>
            <p:nvPr/>
          </p:nvSpPr>
          <p:spPr bwMode="auto">
            <a:xfrm>
              <a:off x="6201" y="10571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 dirty="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INICIALIZAÇÃO</a:t>
              </a:r>
              <a:endParaRPr lang="pt-BR" altLang="pt-BR" sz="3200" dirty="0">
                <a:solidFill>
                  <a:schemeClr val="bg1"/>
                </a:solidFill>
              </a:endParaRPr>
            </a:p>
          </p:txBody>
        </p:sp>
        <p:sp>
          <p:nvSpPr>
            <p:cNvPr id="7188" name="Oval 35"/>
            <p:cNvSpPr>
              <a:spLocks noChangeArrowheads="1"/>
            </p:cNvSpPr>
            <p:nvPr/>
          </p:nvSpPr>
          <p:spPr bwMode="auto">
            <a:xfrm>
              <a:off x="8541" y="10571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PLANEJAMENTO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89" name="Oval 36"/>
            <p:cNvSpPr>
              <a:spLocks noChangeArrowheads="1"/>
            </p:cNvSpPr>
            <p:nvPr/>
          </p:nvSpPr>
          <p:spPr bwMode="auto">
            <a:xfrm>
              <a:off x="6705" y="11633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CONTROLE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90" name="Oval 37"/>
            <p:cNvSpPr>
              <a:spLocks noChangeArrowheads="1"/>
            </p:cNvSpPr>
            <p:nvPr/>
          </p:nvSpPr>
          <p:spPr bwMode="auto">
            <a:xfrm>
              <a:off x="9027" y="11642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EXECUÇÃO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91" name="Oval 38"/>
            <p:cNvSpPr>
              <a:spLocks noChangeArrowheads="1"/>
            </p:cNvSpPr>
            <p:nvPr/>
          </p:nvSpPr>
          <p:spPr bwMode="auto">
            <a:xfrm>
              <a:off x="7722" y="12659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ENCERRAMENTO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92" name="Line 39"/>
            <p:cNvSpPr>
              <a:spLocks noChangeShapeType="1"/>
            </p:cNvSpPr>
            <p:nvPr/>
          </p:nvSpPr>
          <p:spPr bwMode="auto">
            <a:xfrm>
              <a:off x="8001" y="1083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93" name="Line 40"/>
            <p:cNvSpPr>
              <a:spLocks noChangeShapeType="1"/>
            </p:cNvSpPr>
            <p:nvPr/>
          </p:nvSpPr>
          <p:spPr bwMode="auto">
            <a:xfrm>
              <a:off x="9441" y="11111"/>
              <a:ext cx="1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94" name="Line 41"/>
            <p:cNvSpPr>
              <a:spLocks noChangeShapeType="1"/>
            </p:cNvSpPr>
            <p:nvPr/>
          </p:nvSpPr>
          <p:spPr bwMode="auto">
            <a:xfrm>
              <a:off x="8505" y="1200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95" name="Line 42"/>
            <p:cNvSpPr>
              <a:spLocks noChangeShapeType="1"/>
            </p:cNvSpPr>
            <p:nvPr/>
          </p:nvSpPr>
          <p:spPr bwMode="auto">
            <a:xfrm flipH="1">
              <a:off x="9081" y="12128"/>
              <a:ext cx="1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96" name="Line 43"/>
            <p:cNvSpPr>
              <a:spLocks noChangeShapeType="1"/>
            </p:cNvSpPr>
            <p:nvPr/>
          </p:nvSpPr>
          <p:spPr bwMode="auto">
            <a:xfrm flipH="1">
              <a:off x="8487" y="1182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97" name="Line 44"/>
            <p:cNvSpPr>
              <a:spLocks noChangeShapeType="1"/>
            </p:cNvSpPr>
            <p:nvPr/>
          </p:nvSpPr>
          <p:spPr bwMode="auto">
            <a:xfrm flipV="1">
              <a:off x="8181" y="11012"/>
              <a:ext cx="531" cy="6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</p:grpSp>
      <p:grpSp>
        <p:nvGrpSpPr>
          <p:cNvPr id="7172" name="Group 45"/>
          <p:cNvGrpSpPr>
            <a:grpSpLocks/>
          </p:cNvGrpSpPr>
          <p:nvPr/>
        </p:nvGrpSpPr>
        <p:grpSpPr bwMode="auto">
          <a:xfrm>
            <a:off x="4356100" y="3573463"/>
            <a:ext cx="4392613" cy="2820987"/>
            <a:chOff x="981" y="10211"/>
            <a:chExt cx="4626" cy="2628"/>
          </a:xfrm>
        </p:grpSpPr>
        <p:sp>
          <p:nvSpPr>
            <p:cNvPr id="7175" name="Oval 46"/>
            <p:cNvSpPr>
              <a:spLocks noChangeArrowheads="1"/>
            </p:cNvSpPr>
            <p:nvPr/>
          </p:nvSpPr>
          <p:spPr bwMode="auto">
            <a:xfrm>
              <a:off x="981" y="10211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 dirty="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INICIALIZAÇÃO</a:t>
              </a:r>
              <a:endParaRPr lang="pt-BR" altLang="pt-BR" sz="3200" dirty="0">
                <a:solidFill>
                  <a:schemeClr val="bg1"/>
                </a:solidFill>
              </a:endParaRPr>
            </a:p>
          </p:txBody>
        </p:sp>
        <p:sp>
          <p:nvSpPr>
            <p:cNvPr id="7176" name="Oval 47"/>
            <p:cNvSpPr>
              <a:spLocks noChangeArrowheads="1"/>
            </p:cNvSpPr>
            <p:nvPr/>
          </p:nvSpPr>
          <p:spPr bwMode="auto">
            <a:xfrm>
              <a:off x="3321" y="10211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PLANEJAMENTO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77" name="Oval 48"/>
            <p:cNvSpPr>
              <a:spLocks noChangeArrowheads="1"/>
            </p:cNvSpPr>
            <p:nvPr/>
          </p:nvSpPr>
          <p:spPr bwMode="auto">
            <a:xfrm>
              <a:off x="1485" y="11273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CONTROLE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78" name="Oval 49"/>
            <p:cNvSpPr>
              <a:spLocks noChangeArrowheads="1"/>
            </p:cNvSpPr>
            <p:nvPr/>
          </p:nvSpPr>
          <p:spPr bwMode="auto">
            <a:xfrm>
              <a:off x="3807" y="11282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EXECUÇÃO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79" name="Oval 50"/>
            <p:cNvSpPr>
              <a:spLocks noChangeArrowheads="1"/>
            </p:cNvSpPr>
            <p:nvPr/>
          </p:nvSpPr>
          <p:spPr bwMode="auto">
            <a:xfrm>
              <a:off x="2502" y="12299"/>
              <a:ext cx="180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0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PROCESSOS DE ENCERRAMENTO</a:t>
              </a:r>
              <a:endParaRPr lang="pt-BR" altLang="pt-BR" sz="3200">
                <a:solidFill>
                  <a:schemeClr val="bg1"/>
                </a:solidFill>
              </a:endParaRPr>
            </a:p>
          </p:txBody>
        </p:sp>
        <p:sp>
          <p:nvSpPr>
            <p:cNvPr id="7180" name="Line 51"/>
            <p:cNvSpPr>
              <a:spLocks noChangeShapeType="1"/>
            </p:cNvSpPr>
            <p:nvPr/>
          </p:nvSpPr>
          <p:spPr bwMode="auto">
            <a:xfrm>
              <a:off x="2781" y="1047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81" name="Line 52"/>
            <p:cNvSpPr>
              <a:spLocks noChangeShapeType="1"/>
            </p:cNvSpPr>
            <p:nvPr/>
          </p:nvSpPr>
          <p:spPr bwMode="auto">
            <a:xfrm>
              <a:off x="4221" y="10751"/>
              <a:ext cx="1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82" name="Line 53"/>
            <p:cNvSpPr>
              <a:spLocks noChangeShapeType="1"/>
            </p:cNvSpPr>
            <p:nvPr/>
          </p:nvSpPr>
          <p:spPr bwMode="auto">
            <a:xfrm flipH="1" flipV="1">
              <a:off x="4581" y="10733"/>
              <a:ext cx="18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83" name="Line 54"/>
            <p:cNvSpPr>
              <a:spLocks noChangeShapeType="1"/>
            </p:cNvSpPr>
            <p:nvPr/>
          </p:nvSpPr>
          <p:spPr bwMode="auto">
            <a:xfrm>
              <a:off x="3285" y="1164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84" name="Line 55"/>
            <p:cNvSpPr>
              <a:spLocks noChangeShapeType="1"/>
            </p:cNvSpPr>
            <p:nvPr/>
          </p:nvSpPr>
          <p:spPr bwMode="auto">
            <a:xfrm>
              <a:off x="2988" y="11759"/>
              <a:ext cx="1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85" name="Line 56"/>
            <p:cNvSpPr>
              <a:spLocks noChangeShapeType="1"/>
            </p:cNvSpPr>
            <p:nvPr/>
          </p:nvSpPr>
          <p:spPr bwMode="auto">
            <a:xfrm flipH="1">
              <a:off x="3267" y="1146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7186" name="Line 57"/>
            <p:cNvSpPr>
              <a:spLocks noChangeShapeType="1"/>
            </p:cNvSpPr>
            <p:nvPr/>
          </p:nvSpPr>
          <p:spPr bwMode="auto">
            <a:xfrm flipV="1">
              <a:off x="2961" y="10652"/>
              <a:ext cx="531" cy="6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</p:grpSp>
      <p:sp>
        <p:nvSpPr>
          <p:cNvPr id="7173" name="Text Box 58"/>
          <p:cNvSpPr txBox="1">
            <a:spLocks noChangeArrowheads="1"/>
          </p:cNvSpPr>
          <p:nvPr/>
        </p:nvSpPr>
        <p:spPr bwMode="auto">
          <a:xfrm>
            <a:off x="4500563" y="5589588"/>
            <a:ext cx="1196975" cy="504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ko-KR" sz="14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PMBOK 2004</a:t>
            </a:r>
            <a:endParaRPr lang="pt-BR" altLang="pt-BR" sz="3200" dirty="0">
              <a:solidFill>
                <a:schemeClr val="bg1"/>
              </a:solidFill>
            </a:endParaRPr>
          </a:p>
        </p:txBody>
      </p:sp>
      <p:sp>
        <p:nvSpPr>
          <p:cNvPr id="7174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BR" sz="2000" smtClean="0"/>
              <a:t>Interligação entre processos conforme seu grupo de atuação</a:t>
            </a:r>
            <a:endParaRPr lang="pt-BR" altLang="pt-BR" sz="2000" smtClean="0"/>
          </a:p>
        </p:txBody>
      </p:sp>
    </p:spTree>
    <p:extLst>
      <p:ext uri="{BB962C8B-B14F-4D97-AF65-F5344CB8AC3E}">
        <p14:creationId xmlns:p14="http://schemas.microsoft.com/office/powerpoint/2010/main" val="54806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640"/>
            <a:ext cx="8748712" cy="57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>
          <a:xfrm>
            <a:off x="179388" y="5952852"/>
            <a:ext cx="8229600" cy="664797"/>
          </a:xfrm>
        </p:spPr>
        <p:txBody>
          <a:bodyPr/>
          <a:lstStyle/>
          <a:p>
            <a:pPr eaLnBrk="1" hangingPunct="1"/>
            <a:r>
              <a:rPr lang="pt-PT" altLang="pt-BR" sz="2400" dirty="0"/>
              <a:t>Fluxograma </a:t>
            </a:r>
            <a:r>
              <a:rPr lang="pt-PT" altLang="pt-BR" sz="2400" dirty="0" smtClean="0"/>
              <a:t>dos processos de Gerenciamento de Projeto, Uma Visão Global do PMBOK 2000 (Dinsmore Associates, 2002)</a:t>
            </a:r>
            <a:endParaRPr lang="pt-BR" alt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9851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96561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Fomos apresentados 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as principais variáveis sobre o foco da gerência de projetos;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e analisamos suas características pela visão e necessidade do cliente e observamos suas tendências pela visão do gerente;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Vimos como a PMI enxerga a gerência de projetos e suas área de conhecimento;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Identificamos os grupos de processo e como eles de relacionam.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539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</a:t>
            </a:r>
            <a:r>
              <a:rPr lang="pt-BR" dirty="0" smtClean="0">
                <a:solidFill>
                  <a:srgbClr val="FFFFFF"/>
                </a:solidFill>
              </a:rPr>
              <a:t>15 </a:t>
            </a:r>
            <a:r>
              <a:rPr lang="pt-BR" dirty="0" smtClean="0">
                <a:solidFill>
                  <a:srgbClr val="FFFFFF"/>
                </a:solidFill>
              </a:rPr>
              <a:t>da apostila.</a:t>
            </a:r>
          </a:p>
        </p:txBody>
      </p:sp>
    </p:spTree>
    <p:extLst>
      <p:ext uri="{BB962C8B-B14F-4D97-AF65-F5344CB8AC3E}">
        <p14:creationId xmlns:p14="http://schemas.microsoft.com/office/powerpoint/2010/main" val="4075455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Projetos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</a:t>
            </a:r>
            <a:r>
              <a:rPr lang="pt-BR" dirty="0" smtClean="0"/>
              <a:t>)</a:t>
            </a:r>
          </a:p>
          <a:p>
            <a:r>
              <a:rPr lang="en-US" dirty="0"/>
              <a:t>PMI - PROJECT MANAGEMENT INSTITUTE. A guide to the project management body of knowledge. </a:t>
            </a:r>
            <a:r>
              <a:rPr lang="pt-BR" dirty="0" err="1"/>
              <a:t>Syba</a:t>
            </a:r>
            <a:r>
              <a:rPr lang="pt-BR" dirty="0"/>
              <a:t>: PMI </a:t>
            </a:r>
            <a:r>
              <a:rPr lang="pt-BR" dirty="0" err="1"/>
              <a:t>Publishing</a:t>
            </a:r>
            <a:r>
              <a:rPr lang="pt-BR" dirty="0"/>
              <a:t> </a:t>
            </a:r>
            <a:r>
              <a:rPr lang="pt-BR" dirty="0" err="1"/>
              <a:t>Division</a:t>
            </a:r>
            <a:r>
              <a:rPr lang="pt-BR" dirty="0"/>
              <a:t>, 2000. Disponível em http://www.pmi.org. Acessado em 10/12/2009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451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3477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Principais variáveis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Tendências sobre as variáveis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Visão da PMI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314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Variáveis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z="2800" smtClean="0"/>
              <a:t>A Gerência de Projetos tenta adquirir controle são: Tempo, Custo e Escopo.</a:t>
            </a:r>
          </a:p>
          <a:p>
            <a:pPr eaLnBrk="1" hangingPunct="1"/>
            <a:endParaRPr lang="pt-PT" altLang="pt-BR" sz="2800" smtClean="0"/>
          </a:p>
          <a:p>
            <a:pPr algn="ctr" eaLnBrk="1" hangingPunct="1">
              <a:buFontTx/>
              <a:buNone/>
            </a:pPr>
            <a:r>
              <a:rPr lang="pt-PT" altLang="pt-BR" sz="2800" smtClean="0"/>
              <a:t>Geralmente, os valores em termos de </a:t>
            </a:r>
            <a:r>
              <a:rPr lang="pt-PT" altLang="pt-BR" sz="2800" b="1" smtClean="0"/>
              <a:t>tempo</a:t>
            </a:r>
            <a:r>
              <a:rPr lang="pt-PT" altLang="pt-BR" sz="2800" smtClean="0"/>
              <a:t>, </a:t>
            </a:r>
            <a:r>
              <a:rPr lang="pt-PT" altLang="pt-BR" sz="2800" b="1" smtClean="0"/>
              <a:t>custo </a:t>
            </a:r>
            <a:r>
              <a:rPr lang="pt-PT" altLang="pt-BR" sz="2800" smtClean="0"/>
              <a:t>e </a:t>
            </a:r>
            <a:r>
              <a:rPr lang="pt-PT" altLang="pt-BR" sz="2800" b="1" smtClean="0"/>
              <a:t>escopo</a:t>
            </a:r>
            <a:r>
              <a:rPr lang="pt-PT" altLang="pt-BR" sz="2800" smtClean="0"/>
              <a:t> são definidos por contrato.</a:t>
            </a:r>
            <a:endParaRPr lang="pt-BR" altLang="pt-BR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Tempo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Tempo requerido para terminar os componentes do projeto;</a:t>
            </a:r>
          </a:p>
          <a:p>
            <a:pPr eaLnBrk="1" hangingPunct="1"/>
            <a:endParaRPr lang="pt-PT" altLang="pt-BR" smtClean="0"/>
          </a:p>
          <a:p>
            <a:pPr eaLnBrk="1" hangingPunct="1"/>
            <a:r>
              <a:rPr lang="pt-PT" altLang="pt-BR" smtClean="0"/>
              <a:t>É importante cortar o trabalho em diversas partes menores, de modo que seja fácil definirmos condições de criticidade e de folgas</a:t>
            </a:r>
            <a:r>
              <a:rPr lang="pt-BR" altLang="pt-BR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Custo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Custo para desenvolver um projeto depende de diversas condições iniciais que possuímos para o desenvolvimento.</a:t>
            </a:r>
          </a:p>
          <a:p>
            <a:pPr eaLnBrk="1" hangingPunct="1"/>
            <a:r>
              <a:rPr lang="pt-PT" altLang="pt-BR" smtClean="0"/>
              <a:t>Taxas, equipamentos, materiais, gerência de risco, lucro...</a:t>
            </a:r>
            <a:endParaRPr lang="pt-BR" altLang="pt-B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Escopo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São as exigências especificadas para o resultado fim</a:t>
            </a:r>
            <a:r>
              <a:rPr lang="pt-BR" altLang="pt-BR" smtClean="0"/>
              <a:t>;</a:t>
            </a:r>
          </a:p>
          <a:p>
            <a:pPr eaLnBrk="1" hangingPunct="1"/>
            <a:r>
              <a:rPr lang="pt-PT" altLang="pt-BR" smtClean="0"/>
              <a:t>O que se pretende, e o que não se pretende realizar</a:t>
            </a:r>
            <a:r>
              <a:rPr lang="pt-BR" altLang="pt-BR" smtClean="0"/>
              <a:t>;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A qualidade é um dos componentes do Escopo.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Tendência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PT" altLang="pt-BR" sz="2800" smtClean="0"/>
              <a:t>+ escopo </a:t>
            </a:r>
            <a:r>
              <a:rPr lang="pt-PT" altLang="pt-BR" sz="2800" smtClean="0">
                <a:sym typeface="Wingdings" panose="05000000000000000000" pitchFamily="2" charset="2"/>
              </a:rPr>
              <a:t></a:t>
            </a:r>
            <a:r>
              <a:rPr lang="pt-PT" altLang="pt-BR" sz="2800" smtClean="0"/>
              <a:t> + tempo + custo</a:t>
            </a:r>
          </a:p>
          <a:p>
            <a:pPr algn="ctr" eaLnBrk="1" hangingPunct="1">
              <a:buFontTx/>
              <a:buNone/>
            </a:pPr>
            <a:r>
              <a:rPr lang="pt-PT" altLang="pt-BR" sz="2800" smtClean="0"/>
              <a:t>– tempo  </a:t>
            </a:r>
            <a:r>
              <a:rPr lang="pt-PT" altLang="pt-BR" sz="2800" smtClean="0">
                <a:sym typeface="Wingdings" panose="05000000000000000000" pitchFamily="2" charset="2"/>
              </a:rPr>
              <a:t></a:t>
            </a:r>
            <a:r>
              <a:rPr lang="pt-PT" altLang="pt-BR" sz="2800" smtClean="0"/>
              <a:t> + custo   – escopo</a:t>
            </a:r>
          </a:p>
          <a:p>
            <a:pPr algn="ctr" eaLnBrk="1" hangingPunct="1">
              <a:buFontTx/>
              <a:buNone/>
            </a:pPr>
            <a:r>
              <a:rPr lang="pt-PT" altLang="pt-BR" sz="2800" smtClean="0"/>
              <a:t>– custo    </a:t>
            </a:r>
            <a:r>
              <a:rPr lang="pt-PT" altLang="pt-BR" sz="2800" smtClean="0">
                <a:sym typeface="Wingdings" panose="05000000000000000000" pitchFamily="2" charset="2"/>
              </a:rPr>
              <a:t></a:t>
            </a:r>
            <a:r>
              <a:rPr lang="pt-PT" altLang="pt-BR" sz="2800" smtClean="0"/>
              <a:t> + tempo – escopo</a:t>
            </a:r>
          </a:p>
          <a:p>
            <a:pPr algn="ctr" eaLnBrk="1" hangingPunct="1">
              <a:buFontTx/>
              <a:buNone/>
            </a:pPr>
            <a:endParaRPr lang="pt-BR" altLang="pt-BR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Visão do </a:t>
            </a:r>
            <a:r>
              <a:rPr lang="pt-BR" altLang="pt-BR" i="1" smtClean="0"/>
              <a:t>PMI</a:t>
            </a:r>
            <a:r>
              <a:rPr lang="pt-BR" altLang="pt-BR" smtClean="0"/>
              <a:t> 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BR" sz="2800" smtClean="0"/>
              <a:t>O Gerenciamento de Projetos segundo o PMI, identifica e descreve as principais áreas de conhecimento e práticas.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z="2800" smtClean="0"/>
              <a:t>Cada uma destas áreas (no total de 10) é descrita através de processos (no total de 47), e se refere a um aspecto a ser considerado dentro da gerência de projetos.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z="2800" smtClean="0"/>
              <a:t>A não execução de processos de uma área afeta negativamente o projeto, pois o projeto é um esforço integrado.</a:t>
            </a:r>
            <a:endParaRPr lang="pt-BR" altLang="pt-BR" sz="2800" smtClean="0"/>
          </a:p>
        </p:txBody>
      </p:sp>
    </p:spTree>
    <p:extLst>
      <p:ext uri="{BB962C8B-B14F-4D97-AF65-F5344CB8AC3E}">
        <p14:creationId xmlns:p14="http://schemas.microsoft.com/office/powerpoint/2010/main" val="35198500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47" name="Group 235"/>
          <p:cNvGraphicFramePr>
            <a:graphicFrameLocks noGrp="1"/>
          </p:cNvGraphicFramePr>
          <p:nvPr/>
        </p:nvGraphicFramePr>
        <p:xfrm>
          <a:off x="250825" y="476250"/>
          <a:ext cx="8642350" cy="5976939"/>
        </p:xfrm>
        <a:graphic>
          <a:graphicData uri="http://schemas.openxmlformats.org/drawingml/2006/table">
            <a:tbl>
              <a:tblPr/>
              <a:tblGrid>
                <a:gridCol w="781050"/>
                <a:gridCol w="4067175"/>
                <a:gridCol w="3794125"/>
              </a:tblGrid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Área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Processos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0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Escopo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assegurar que o projeto contemple todo o trabalho requerido, definir e controlar o que está ou não, incluído no projeto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iniciação, planejamento do escopo, detalhamento do escopo, verificação do escopo e controle de mudanças do escopo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0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assegurar que o projeto termine dentro do prazo previsto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definição das atividades, sequenciamento das atividades, estimativa da duração das atividades, desenvolvimento do cronograma e controle do cronograma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assegurar que o projeto termine dentro do orçamento aprovado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dos recursos, estimativa dos custos, orçamento dos custos e controle dos custos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Qualidade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assegurar que as necessidades que originaram o desenvolvimento do projeto serão satisfeitas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da qualidade, garantia da qualidade e controle da qualidade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0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Humanos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descreve os processos necessários para proporcionar a melhor utilização das pessoas envolvidas no projeto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organizacional, montagem da equipe e desenvolvimento da equipe</a:t>
                      </a:r>
                      <a:endParaRPr kumimoji="0" lang="pt-PT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0811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GPS_01</Template>
  <TotalTime>8</TotalTime>
  <Words>1581</Words>
  <Application>Microsoft Office PowerPoint</Application>
  <PresentationFormat>Apresentação na tela (4:3)</PresentationFormat>
  <Paragraphs>119</Paragraphs>
  <Slides>17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25" baseType="lpstr">
      <vt:lpstr>Batang</vt:lpstr>
      <vt:lpstr>Arial</vt:lpstr>
      <vt:lpstr>Calibri</vt:lpstr>
      <vt:lpstr>Courier New</vt:lpstr>
      <vt:lpstr>Times New Roman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Variáveis</vt:lpstr>
      <vt:lpstr>Tempo</vt:lpstr>
      <vt:lpstr>Custo</vt:lpstr>
      <vt:lpstr>Escopo</vt:lpstr>
      <vt:lpstr>Tendência</vt:lpstr>
      <vt:lpstr>Visão do PMI </vt:lpstr>
      <vt:lpstr>Apresentação do PowerPoint</vt:lpstr>
      <vt:lpstr>Apresentação do PowerPoint</vt:lpstr>
      <vt:lpstr>Grupos de processos </vt:lpstr>
      <vt:lpstr>Grupos de processos </vt:lpstr>
      <vt:lpstr>Interligação entre processos conforme seu grupo de atuação</vt:lpstr>
      <vt:lpstr>Fluxograma dos processos de Gerenciamento de Projeto, Uma Visão Global do PMBOK 2000 (Dinsmore Associates, 2002)</vt:lpstr>
      <vt:lpstr>Conclusão</vt:lpstr>
      <vt:lpstr>Atividades</vt:lpstr>
      <vt:lpstr>Referências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Varajão</dc:creator>
  <cp:lastModifiedBy>varajao</cp:lastModifiedBy>
  <cp:revision>1</cp:revision>
  <dcterms:created xsi:type="dcterms:W3CDTF">2014-04-01T21:02:06Z</dcterms:created>
  <dcterms:modified xsi:type="dcterms:W3CDTF">2017-02-16T21:16:55Z</dcterms:modified>
</cp:coreProperties>
</file>