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</p:sldMasterIdLst>
  <p:notesMasterIdLst>
    <p:notesMasterId r:id="rId20"/>
  </p:notesMasterIdLst>
  <p:sldIdLst>
    <p:sldId id="268" r:id="rId3"/>
    <p:sldId id="269" r:id="rId4"/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70" r:id="rId17"/>
    <p:sldId id="271" r:id="rId18"/>
    <p:sldId id="272" r:id="rId19"/>
  </p:sldIdLst>
  <p:sldSz cx="9144000" cy="6858000" type="screen4x3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B783E6-DF67-4C6C-8190-CFB483480609}" type="datetimeFigureOut">
              <a:rPr lang="pt-BR" smtClean="0"/>
              <a:t>16/02/2017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574F5A-2FC6-4002-AAD3-7B0A1B8479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357935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2/16/2017 7:10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0" y="8685213"/>
            <a:ext cx="6172200" cy="457200"/>
          </a:xfrm>
        </p:spPr>
        <p:txBody>
          <a:bodyPr/>
          <a:lstStyle/>
          <a:p>
            <a:pPr algn="l" defTabSz="914400">
              <a:buNone/>
            </a:pP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sz="50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6172199" y="8685213"/>
            <a:ext cx="684213" cy="457200"/>
          </a:xfrm>
        </p:spPr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297638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2/16/2017 7:10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2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702455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2/16/2017 7:11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15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162517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2/16/2017 7:16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16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33012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2/16/2017 7:16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17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86103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>
                <a:latin typeface="+mj-lt"/>
              </a:defRPr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noProof="0" smtClean="0"/>
              <a:t>Clique para editar o estilo do subtítulo mestre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1122461653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2_Título e Conteúd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3676550157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_Título e Conteúd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4" name="Espaço Reservado para Texto 6"/>
          <p:cNvSpPr>
            <a:spLocks noGrp="1"/>
          </p:cNvSpPr>
          <p:nvPr>
            <p:ph type="body" sz="quarter" idx="11"/>
          </p:nvPr>
        </p:nvSpPr>
        <p:spPr>
          <a:xfrm>
            <a:off x="0" y="6238875"/>
            <a:ext cx="9144001" cy="619125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pt-BR" noProof="0" smtClean="0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val="3048822834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lides &quot;especiais&quot; 2_Demo, Vídeo etc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noProof="0" smtClean="0"/>
              <a:t>Clique para editar o estilo do subtítulo mestre</a:t>
            </a:r>
            <a:endParaRPr lang="pt-BR" noProof="0"/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pt-BR" noProof="0" smtClean="0"/>
              <a:t>clique para…</a:t>
            </a:r>
          </a:p>
        </p:txBody>
      </p:sp>
    </p:spTree>
    <p:extLst>
      <p:ext uri="{BB962C8B-B14F-4D97-AF65-F5344CB8AC3E}">
        <p14:creationId xmlns:p14="http://schemas.microsoft.com/office/powerpoint/2010/main" val="1785761480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sar para slides com Código de Softwa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>
          <a:xfrm>
            <a:off x="722313" y="1905000"/>
            <a:ext cx="8040688" cy="2533001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3017438075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s &quot;especiais&quot; 1_Demo, Vídeo etc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68955" y="4695527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noProof="0" smtClean="0"/>
              <a:t>Clique para editar o estilo do subtítulo mestre</a:t>
            </a:r>
            <a:endParaRPr lang="pt-BR" noProof="0" dirty="0"/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2153270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88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pt-BR" noProof="0" dirty="0" smtClean="0"/>
              <a:t>clique para…</a:t>
            </a:r>
          </a:p>
        </p:txBody>
      </p:sp>
    </p:spTree>
    <p:extLst>
      <p:ext uri="{BB962C8B-B14F-4D97-AF65-F5344CB8AC3E}">
        <p14:creationId xmlns:p14="http://schemas.microsoft.com/office/powerpoint/2010/main" val="1600568075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 dirty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623778694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517089350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is Conteúd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2129814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2129814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3288289048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81000" y="1411553"/>
            <a:ext cx="4114800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80999" y="2174875"/>
            <a:ext cx="4114800" cy="1855893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981" y="1411553"/>
            <a:ext cx="4117019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17974" cy="1855893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1564172963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4206579949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50290470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 - Imprime em ESCALA DE CINZ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36332166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132959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pt-BR" noProof="0" dirty="0" smtClean="0"/>
              <a:t>Clique para editar o estilo do título Mestre</a:t>
            </a:r>
            <a:endParaRPr lang="pt-BR" noProof="0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pt-BR" noProof="0" dirty="0" smtClean="0"/>
              <a:t>Clique para editar os estilos do texto Mestre</a:t>
            </a:r>
          </a:p>
          <a:p>
            <a:pPr lvl="1"/>
            <a:r>
              <a:rPr lang="pt-BR" noProof="0" dirty="0" smtClean="0"/>
              <a:t>Segundo nível</a:t>
            </a:r>
          </a:p>
          <a:p>
            <a:pPr lvl="2"/>
            <a:r>
              <a:rPr lang="pt-BR" noProof="0" dirty="0" smtClean="0"/>
              <a:t>Terceiro nível</a:t>
            </a:r>
          </a:p>
          <a:p>
            <a:pPr lvl="3"/>
            <a:r>
              <a:rPr lang="pt-BR" noProof="0" dirty="0" smtClean="0"/>
              <a:t>Quarto nível</a:t>
            </a:r>
          </a:p>
          <a:p>
            <a:pPr lvl="4"/>
            <a:r>
              <a:rPr lang="pt-BR" noProof="0" dirty="0" smtClean="0"/>
              <a:t>Quinto nível</a:t>
            </a:r>
            <a:endParaRPr lang="pt-BR" noProof="0" dirty="0"/>
          </a:p>
        </p:txBody>
      </p:sp>
      <p:pic>
        <p:nvPicPr>
          <p:cNvPr id="4" name="Imagem 3" descr="footer_graphic.png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0" y="5435827"/>
            <a:ext cx="9144000" cy="1420586"/>
          </a:xfrm>
          <a:prstGeom prst="rect">
            <a:avLst/>
          </a:prstGeom>
        </p:spPr>
      </p:pic>
      <p:pic>
        <p:nvPicPr>
          <p:cNvPr id="6" name="Picture 4" descr="banner_prof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6093296"/>
            <a:ext cx="1006475" cy="804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964829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white rectangle.png"/>
          <p:cNvPicPr>
            <a:picLocks noChangeAspect="1"/>
          </p:cNvPicPr>
          <p:nvPr/>
        </p:nvPicPr>
        <p:blipFill>
          <a:blip r:embed="rId4"/>
          <a:srcRect b="10453"/>
          <a:stretch>
            <a:fillRect/>
          </a:stretch>
        </p:blipFill>
        <p:spPr>
          <a:xfrm>
            <a:off x="0" y="1299706"/>
            <a:ext cx="9144000" cy="5558294"/>
          </a:xfrm>
          <a:prstGeom prst="rect">
            <a:avLst/>
          </a:prstGeom>
        </p:spPr>
      </p:pic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132959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pt-BR" noProof="0" smtClean="0"/>
              <a:t>Clique para editar o estilo do título Mestre</a:t>
            </a:r>
            <a:endParaRPr lang="pt-BR" noProof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2" y="1905000"/>
            <a:ext cx="8040688" cy="253300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2801401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25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0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954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1970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4009" indent="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6047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GERÊNCIA DE PROJETOS DE SOFTWARE</a:t>
            </a:r>
            <a:endParaRPr lang="pt-BR" sz="54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1748308"/>
          </a:xfrm>
        </p:spPr>
        <p:txBody>
          <a:bodyPr>
            <a:normAutofit/>
          </a:bodyPr>
          <a:lstStyle/>
          <a:p>
            <a:pPr marL="0" indent="0" algn="l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000" b="0" dirty="0" smtClean="0">
                <a:solidFill>
                  <a:srgbClr val="FFFFFF">
                    <a:tint val="75000"/>
                  </a:srgbClr>
                </a:solidFill>
              </a:rPr>
              <a:t>Aula: </a:t>
            </a:r>
            <a:r>
              <a:rPr lang="pt-BR" sz="4000" b="0" dirty="0" smtClean="0">
                <a:solidFill>
                  <a:srgbClr val="FFFFFF">
                    <a:tint val="75000"/>
                  </a:srgbClr>
                </a:solidFill>
              </a:rPr>
              <a:t>03</a:t>
            </a:r>
            <a:endParaRPr lang="pt-BR" sz="4000" b="0" dirty="0" smtClean="0">
              <a:solidFill>
                <a:srgbClr val="FFFFFF">
                  <a:tint val="75000"/>
                </a:srgbClr>
              </a:solidFill>
            </a:endParaRPr>
          </a:p>
          <a:p>
            <a:pPr marL="0" indent="0" algn="l">
              <a:lnSpc>
                <a:spcPct val="90000"/>
              </a:lnSpc>
              <a:spcBef>
                <a:spcPts val="0"/>
              </a:spcBef>
              <a:buNone/>
            </a:pPr>
            <a:r>
              <a:rPr lang="pt-BR" b="0" i="0" dirty="0" smtClean="0">
                <a:solidFill>
                  <a:srgbClr val="FFFFFF">
                    <a:tint val="75000"/>
                  </a:srgbClr>
                </a:solidFill>
              </a:rPr>
              <a:t>Prof.: Fabrício </a:t>
            </a:r>
            <a:r>
              <a:rPr lang="pt-BR" b="0" i="0" dirty="0" err="1" smtClean="0">
                <a:solidFill>
                  <a:srgbClr val="FFFFFF">
                    <a:tint val="75000"/>
                  </a:srgbClr>
                </a:solidFill>
              </a:rPr>
              <a:t>Varajão</a:t>
            </a:r>
            <a:endParaRPr lang="pt-BR" b="0" i="0" dirty="0" smtClean="0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98573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368" name="Group 80"/>
          <p:cNvGraphicFramePr>
            <a:graphicFrameLocks noGrp="1"/>
          </p:cNvGraphicFramePr>
          <p:nvPr/>
        </p:nvGraphicFramePr>
        <p:xfrm>
          <a:off x="395288" y="260350"/>
          <a:ext cx="8497887" cy="6035686"/>
        </p:xfrm>
        <a:graphic>
          <a:graphicData uri="http://schemas.openxmlformats.org/drawingml/2006/table">
            <a:tbl>
              <a:tblPr/>
              <a:tblGrid>
                <a:gridCol w="768350"/>
                <a:gridCol w="3998912"/>
                <a:gridCol w="3730625"/>
              </a:tblGrid>
              <a:tr h="14404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alt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Comunicações</a:t>
                      </a:r>
                      <a:endParaRPr kumimoji="0" lang="pt-PT" altLang="pt-B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alt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descreve os processos necessários para assegurar a geração, captura, distribuição, armazenamento e pronta apresentação das informações do projeto para que sejam feitas de forma adequada e no tempo certo</a:t>
                      </a:r>
                      <a:endParaRPr kumimoji="0" lang="pt-PT" altLang="pt-B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alt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planejamento das comunicações, distribuição das informações, relato de desempenho e encerramento administrativo</a:t>
                      </a:r>
                      <a:endParaRPr kumimoji="0" lang="pt-PT" alt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6828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alt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Riscos</a:t>
                      </a:r>
                      <a:endParaRPr kumimoji="0" lang="pt-PT" alt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alt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descreve os processos que dizem respeito à identificação, análise e resposta aos riscos do projeto</a:t>
                      </a:r>
                      <a:endParaRPr kumimoji="0" lang="pt-PT" altLang="pt-B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alt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planejamento da Gerência de Risco, identificação dos riscos, análise qualitativa de riscos, análise quantitativa de riscos, desenvolvimento das respostas aos riscos e controle e monitoração de riscos</a:t>
                      </a:r>
                      <a:endParaRPr kumimoji="0" lang="pt-PT" alt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5211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alt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Aquisições</a:t>
                      </a:r>
                      <a:endParaRPr kumimoji="0" lang="pt-PT" alt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alt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descreve os processos necessários para a aquisição de mercadorias e serviços fora da organização que desenvolve o projeto</a:t>
                      </a:r>
                      <a:endParaRPr kumimoji="0" lang="pt-PT" alt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alt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planejamento das aquisições, preparação das aquisições, obtenção de propostas, seleção de fornecedores, administração dos contratos e encerramento do contrato</a:t>
                      </a:r>
                      <a:endParaRPr kumimoji="0" lang="pt-PT" alt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80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alt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Integração</a:t>
                      </a:r>
                      <a:endParaRPr kumimoji="0" lang="pt-PT" alt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alt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descreve os processos necessários para assegurar que os diversos elementos do projeto sejam adequadamente coordenados</a:t>
                      </a:r>
                      <a:endParaRPr kumimoji="0" lang="pt-PT" altLang="pt-B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alt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desenvolvimento do plano do projeto, execução do plano do projeto e controle integrado de mudanças</a:t>
                      </a:r>
                      <a:endParaRPr kumimoji="0" lang="pt-PT" altLang="pt-B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667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altLang="pt-BR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Partes interessadas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descreve os processo de comunicação e interação com as partes interessadas para atender às suas necessidades e solucionar as questões à medida que ocorrerem</a:t>
                      </a:r>
                      <a:endParaRPr kumimoji="0" lang="pt-PT" altLang="pt-BR" sz="16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identificar, planejar o gerenciamento, gerenciar e controlar o engajamento das partes interessadas</a:t>
                      </a:r>
                      <a:endParaRPr kumimoji="0" lang="pt-PT" altLang="pt-BR" sz="16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666814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altLang="pt-BR" dirty="0" smtClean="0"/>
              <a:t>Grupos de processos</a:t>
            </a:r>
            <a:r>
              <a:rPr lang="pt-BR" altLang="pt-BR" dirty="0" smtClean="0"/>
              <a:t>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pt-PT" altLang="pt-BR" sz="2000" smtClean="0"/>
              <a:t>Os processos de gerenciamento de projetos podem ser organizados em cinco grupos de processos:</a:t>
            </a:r>
            <a:endParaRPr lang="pt-PT" altLang="pt-BR" sz="2000" b="1" smtClean="0"/>
          </a:p>
          <a:p>
            <a:pPr eaLnBrk="1" hangingPunct="1">
              <a:lnSpc>
                <a:spcPct val="80000"/>
              </a:lnSpc>
            </a:pPr>
            <a:r>
              <a:rPr lang="pt-PT" altLang="pt-BR" sz="2000" b="1" smtClean="0"/>
              <a:t>Processos de Iniciação</a:t>
            </a:r>
            <a:r>
              <a:rPr lang="pt-PT" altLang="pt-BR" sz="2000" smtClean="0"/>
              <a:t> – autorização do projeto ou fase</a:t>
            </a:r>
            <a:endParaRPr lang="pt-PT" altLang="pt-BR" sz="2000" b="1" smtClean="0"/>
          </a:p>
          <a:p>
            <a:pPr eaLnBrk="1" hangingPunct="1">
              <a:lnSpc>
                <a:spcPct val="80000"/>
              </a:lnSpc>
            </a:pPr>
            <a:r>
              <a:rPr lang="pt-PT" altLang="pt-BR" sz="2000" b="1" smtClean="0"/>
              <a:t>Processos de Planejamento</a:t>
            </a:r>
            <a:r>
              <a:rPr lang="pt-PT" altLang="pt-BR" sz="2000" smtClean="0"/>
              <a:t> – são processos iterativos de definição e refinamento de objetivos e seleção dos melhores caminhos para atingir os objetivos.</a:t>
            </a:r>
            <a:endParaRPr lang="pt-PT" altLang="pt-BR" sz="2000" b="1" smtClean="0"/>
          </a:p>
          <a:p>
            <a:pPr eaLnBrk="1" hangingPunct="1">
              <a:lnSpc>
                <a:spcPct val="80000"/>
              </a:lnSpc>
            </a:pPr>
            <a:r>
              <a:rPr lang="pt-PT" altLang="pt-BR" sz="2000" b="1" smtClean="0"/>
              <a:t>Processos de Execução</a:t>
            </a:r>
            <a:r>
              <a:rPr lang="pt-PT" altLang="pt-BR" sz="2000" smtClean="0"/>
              <a:t> – execução dos planos do projeto: coordenação de pessoas e outros recursos para executar o plano</a:t>
            </a:r>
            <a:endParaRPr lang="pt-PT" altLang="pt-BR" sz="2000" b="1" smtClean="0"/>
          </a:p>
          <a:p>
            <a:pPr eaLnBrk="1" hangingPunct="1">
              <a:lnSpc>
                <a:spcPct val="80000"/>
              </a:lnSpc>
            </a:pPr>
            <a:r>
              <a:rPr lang="pt-PT" altLang="pt-BR" sz="2000" b="1" smtClean="0"/>
              <a:t>Processos de Controle</a:t>
            </a:r>
            <a:r>
              <a:rPr lang="pt-PT" altLang="pt-BR" sz="2000" smtClean="0"/>
              <a:t> – medição e monitoramento do desempenho do projeto. Garantem que os objetivos do projeto são alcançados através do monitoramento e medição regular do progresso, de modo que ações corretivas possam ser tomadas quando necessário.</a:t>
            </a:r>
            <a:endParaRPr lang="pt-PT" altLang="pt-BR" sz="2000" b="1" smtClean="0"/>
          </a:p>
          <a:p>
            <a:pPr eaLnBrk="1" hangingPunct="1">
              <a:lnSpc>
                <a:spcPct val="80000"/>
              </a:lnSpc>
            </a:pPr>
            <a:r>
              <a:rPr lang="pt-PT" altLang="pt-BR" sz="2000" b="1" smtClean="0"/>
              <a:t>Processos de Fechamento</a:t>
            </a:r>
            <a:r>
              <a:rPr lang="pt-PT" altLang="pt-BR" sz="2000" smtClean="0"/>
              <a:t> – aceitação formal do projeto (com verificação de escopo) ou fase para a sua finalização.</a:t>
            </a:r>
            <a:endParaRPr lang="pt-BR" altLang="pt-BR" sz="2000" smtClean="0"/>
          </a:p>
        </p:txBody>
      </p:sp>
    </p:spTree>
    <p:extLst>
      <p:ext uri="{BB962C8B-B14F-4D97-AF65-F5344CB8AC3E}">
        <p14:creationId xmlns:p14="http://schemas.microsoft.com/office/powerpoint/2010/main" val="349605524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pt-PT" altLang="pt-BR" sz="2800" smtClean="0"/>
              <a:t>Dentro dos cinco grupos de processos existem duas categorias de processos: básicos e facilitadores. Os processos básicos possuem uma ordem lógica e seguem uma progressão rígida. Os processos facilitadores são mais flexíveis, e dão suporte aos processos básicos.</a:t>
            </a:r>
          </a:p>
          <a:p>
            <a:pPr eaLnBrk="1" hangingPunct="1">
              <a:lnSpc>
                <a:spcPct val="80000"/>
              </a:lnSpc>
            </a:pPr>
            <a:r>
              <a:rPr lang="pt-PT" altLang="pt-BR" sz="2800" smtClean="0"/>
              <a:t>Em cada etapa do projeto são executados diversos processos</a:t>
            </a:r>
            <a:r>
              <a:rPr lang="pt-PT" altLang="pt-BR" sz="2800" b="1" smtClean="0"/>
              <a:t> </a:t>
            </a:r>
            <a:r>
              <a:rPr lang="pt-PT" altLang="pt-BR" sz="2800" smtClean="0"/>
              <a:t>com o objetivo de produzir o resultado esperado daquela etapa conforme mostrara na figura abaixo.</a:t>
            </a:r>
          </a:p>
          <a:p>
            <a:pPr eaLnBrk="1" hangingPunct="1">
              <a:lnSpc>
                <a:spcPct val="80000"/>
              </a:lnSpc>
            </a:pPr>
            <a:r>
              <a:rPr lang="pt-PT" altLang="pt-BR" sz="2800" smtClean="0"/>
              <a:t>Estes processos ocorrem dentro de cada etapa e estão interligados.</a:t>
            </a:r>
            <a:endParaRPr lang="pt-BR" altLang="pt-BR" sz="280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30188"/>
            <a:ext cx="8382000" cy="1329595"/>
          </a:xfrm>
        </p:spPr>
        <p:txBody>
          <a:bodyPr/>
          <a:lstStyle/>
          <a:p>
            <a:pPr eaLnBrk="1" hangingPunct="1"/>
            <a:r>
              <a:rPr lang="pt-PT" altLang="pt-BR" dirty="0" smtClean="0"/>
              <a:t>Grupos de processos</a:t>
            </a:r>
            <a:r>
              <a:rPr lang="pt-BR" altLang="pt-BR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1996102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32"/>
          <p:cNvSpPr txBox="1">
            <a:spLocks noChangeArrowheads="1"/>
          </p:cNvSpPr>
          <p:nvPr/>
        </p:nvSpPr>
        <p:spPr bwMode="auto">
          <a:xfrm>
            <a:off x="468313" y="3429000"/>
            <a:ext cx="1079500" cy="5762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ko-KR" sz="1400" dirty="0">
                <a:solidFill>
                  <a:schemeClr val="bg1"/>
                </a:solidFill>
                <a:latin typeface="Times New Roman" panose="02020603050405020304" pitchFamily="18" charset="0"/>
                <a:ea typeface="Batang" panose="02030600000101010101" pitchFamily="18" charset="-127"/>
              </a:rPr>
              <a:t>PMBOK 2000</a:t>
            </a:r>
            <a:endParaRPr lang="pt-BR" altLang="pt-BR" sz="3200" dirty="0">
              <a:solidFill>
                <a:schemeClr val="bg1"/>
              </a:solidFill>
            </a:endParaRPr>
          </a:p>
        </p:txBody>
      </p:sp>
      <p:grpSp>
        <p:nvGrpSpPr>
          <p:cNvPr id="7171" name="Group 33"/>
          <p:cNvGrpSpPr>
            <a:grpSpLocks/>
          </p:cNvGrpSpPr>
          <p:nvPr/>
        </p:nvGrpSpPr>
        <p:grpSpPr bwMode="auto">
          <a:xfrm>
            <a:off x="468313" y="1196975"/>
            <a:ext cx="4537075" cy="3097213"/>
            <a:chOff x="6201" y="10571"/>
            <a:chExt cx="4626" cy="2628"/>
          </a:xfrm>
        </p:grpSpPr>
        <p:sp>
          <p:nvSpPr>
            <p:cNvPr id="7187" name="Oval 34"/>
            <p:cNvSpPr>
              <a:spLocks noChangeArrowheads="1"/>
            </p:cNvSpPr>
            <p:nvPr/>
          </p:nvSpPr>
          <p:spPr bwMode="auto">
            <a:xfrm>
              <a:off x="6201" y="10571"/>
              <a:ext cx="1800" cy="54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pt-BR" altLang="ko-KR" sz="1000" dirty="0">
                  <a:solidFill>
                    <a:schemeClr val="bg1"/>
                  </a:solidFill>
                  <a:latin typeface="Times New Roman" panose="02020603050405020304" pitchFamily="18" charset="0"/>
                  <a:ea typeface="Batang" panose="02030600000101010101" pitchFamily="18" charset="-127"/>
                </a:rPr>
                <a:t>PROCESSOS DE INICIALIZAÇÃO</a:t>
              </a:r>
              <a:endParaRPr lang="pt-BR" altLang="pt-BR" sz="3200" dirty="0">
                <a:solidFill>
                  <a:schemeClr val="bg1"/>
                </a:solidFill>
              </a:endParaRPr>
            </a:p>
          </p:txBody>
        </p:sp>
        <p:sp>
          <p:nvSpPr>
            <p:cNvPr id="7188" name="Oval 35"/>
            <p:cNvSpPr>
              <a:spLocks noChangeArrowheads="1"/>
            </p:cNvSpPr>
            <p:nvPr/>
          </p:nvSpPr>
          <p:spPr bwMode="auto">
            <a:xfrm>
              <a:off x="8541" y="10571"/>
              <a:ext cx="1800" cy="54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pt-BR" altLang="ko-KR" sz="1000">
                  <a:solidFill>
                    <a:schemeClr val="bg1"/>
                  </a:solidFill>
                  <a:latin typeface="Times New Roman" panose="02020603050405020304" pitchFamily="18" charset="0"/>
                  <a:ea typeface="Batang" panose="02030600000101010101" pitchFamily="18" charset="-127"/>
                </a:rPr>
                <a:t>PROCESSOS DE PLANEJAMENTO</a:t>
              </a:r>
              <a:endParaRPr lang="pt-BR" altLang="pt-BR" sz="3200">
                <a:solidFill>
                  <a:schemeClr val="bg1"/>
                </a:solidFill>
              </a:endParaRPr>
            </a:p>
          </p:txBody>
        </p:sp>
        <p:sp>
          <p:nvSpPr>
            <p:cNvPr id="7189" name="Oval 36"/>
            <p:cNvSpPr>
              <a:spLocks noChangeArrowheads="1"/>
            </p:cNvSpPr>
            <p:nvPr/>
          </p:nvSpPr>
          <p:spPr bwMode="auto">
            <a:xfrm>
              <a:off x="6705" y="11633"/>
              <a:ext cx="1800" cy="54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pt-BR" altLang="ko-KR" sz="1000">
                  <a:solidFill>
                    <a:schemeClr val="bg1"/>
                  </a:solidFill>
                  <a:latin typeface="Times New Roman" panose="02020603050405020304" pitchFamily="18" charset="0"/>
                  <a:ea typeface="Batang" panose="02030600000101010101" pitchFamily="18" charset="-127"/>
                </a:rPr>
                <a:t>PROCESSOS DE CONTROLE</a:t>
              </a:r>
              <a:endParaRPr lang="pt-BR" altLang="pt-BR" sz="3200">
                <a:solidFill>
                  <a:schemeClr val="bg1"/>
                </a:solidFill>
              </a:endParaRPr>
            </a:p>
          </p:txBody>
        </p:sp>
        <p:sp>
          <p:nvSpPr>
            <p:cNvPr id="7190" name="Oval 37"/>
            <p:cNvSpPr>
              <a:spLocks noChangeArrowheads="1"/>
            </p:cNvSpPr>
            <p:nvPr/>
          </p:nvSpPr>
          <p:spPr bwMode="auto">
            <a:xfrm>
              <a:off x="9027" y="11642"/>
              <a:ext cx="1800" cy="54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pt-BR" altLang="ko-KR" sz="1000">
                  <a:solidFill>
                    <a:schemeClr val="bg1"/>
                  </a:solidFill>
                  <a:latin typeface="Times New Roman" panose="02020603050405020304" pitchFamily="18" charset="0"/>
                  <a:ea typeface="Batang" panose="02030600000101010101" pitchFamily="18" charset="-127"/>
                </a:rPr>
                <a:t>PROCESSOS DE EXECUÇÃO</a:t>
              </a:r>
              <a:endParaRPr lang="pt-BR" altLang="pt-BR" sz="3200">
                <a:solidFill>
                  <a:schemeClr val="bg1"/>
                </a:solidFill>
              </a:endParaRPr>
            </a:p>
          </p:txBody>
        </p:sp>
        <p:sp>
          <p:nvSpPr>
            <p:cNvPr id="7191" name="Oval 38"/>
            <p:cNvSpPr>
              <a:spLocks noChangeArrowheads="1"/>
            </p:cNvSpPr>
            <p:nvPr/>
          </p:nvSpPr>
          <p:spPr bwMode="auto">
            <a:xfrm>
              <a:off x="7722" y="12659"/>
              <a:ext cx="1800" cy="54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pt-BR" altLang="ko-KR" sz="1000">
                  <a:solidFill>
                    <a:schemeClr val="bg1"/>
                  </a:solidFill>
                  <a:latin typeface="Times New Roman" panose="02020603050405020304" pitchFamily="18" charset="0"/>
                  <a:ea typeface="Batang" panose="02030600000101010101" pitchFamily="18" charset="-127"/>
                </a:rPr>
                <a:t>PROCESSOS DE ENCERRAMENTO</a:t>
              </a:r>
              <a:endParaRPr lang="pt-BR" altLang="pt-BR" sz="3200">
                <a:solidFill>
                  <a:schemeClr val="bg1"/>
                </a:solidFill>
              </a:endParaRPr>
            </a:p>
          </p:txBody>
        </p:sp>
        <p:sp>
          <p:nvSpPr>
            <p:cNvPr id="7192" name="Line 39"/>
            <p:cNvSpPr>
              <a:spLocks noChangeShapeType="1"/>
            </p:cNvSpPr>
            <p:nvPr/>
          </p:nvSpPr>
          <p:spPr bwMode="auto">
            <a:xfrm>
              <a:off x="8001" y="10832"/>
              <a:ext cx="5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>
                <a:solidFill>
                  <a:schemeClr val="bg1"/>
                </a:solidFill>
              </a:endParaRPr>
            </a:p>
          </p:txBody>
        </p:sp>
        <p:sp>
          <p:nvSpPr>
            <p:cNvPr id="7193" name="Line 40"/>
            <p:cNvSpPr>
              <a:spLocks noChangeShapeType="1"/>
            </p:cNvSpPr>
            <p:nvPr/>
          </p:nvSpPr>
          <p:spPr bwMode="auto">
            <a:xfrm>
              <a:off x="9441" y="11111"/>
              <a:ext cx="180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>
                <a:solidFill>
                  <a:schemeClr val="bg1"/>
                </a:solidFill>
              </a:endParaRPr>
            </a:p>
          </p:txBody>
        </p:sp>
        <p:sp>
          <p:nvSpPr>
            <p:cNvPr id="7194" name="Line 41"/>
            <p:cNvSpPr>
              <a:spLocks noChangeShapeType="1"/>
            </p:cNvSpPr>
            <p:nvPr/>
          </p:nvSpPr>
          <p:spPr bwMode="auto">
            <a:xfrm>
              <a:off x="8505" y="12002"/>
              <a:ext cx="5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>
                <a:solidFill>
                  <a:schemeClr val="bg1"/>
                </a:solidFill>
              </a:endParaRPr>
            </a:p>
          </p:txBody>
        </p:sp>
        <p:sp>
          <p:nvSpPr>
            <p:cNvPr id="7195" name="Line 42"/>
            <p:cNvSpPr>
              <a:spLocks noChangeShapeType="1"/>
            </p:cNvSpPr>
            <p:nvPr/>
          </p:nvSpPr>
          <p:spPr bwMode="auto">
            <a:xfrm flipH="1">
              <a:off x="9081" y="12128"/>
              <a:ext cx="180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>
                <a:solidFill>
                  <a:schemeClr val="bg1"/>
                </a:solidFill>
              </a:endParaRPr>
            </a:p>
          </p:txBody>
        </p:sp>
        <p:sp>
          <p:nvSpPr>
            <p:cNvPr id="7196" name="Line 43"/>
            <p:cNvSpPr>
              <a:spLocks noChangeShapeType="1"/>
            </p:cNvSpPr>
            <p:nvPr/>
          </p:nvSpPr>
          <p:spPr bwMode="auto">
            <a:xfrm flipH="1">
              <a:off x="8487" y="11822"/>
              <a:ext cx="5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>
                <a:solidFill>
                  <a:schemeClr val="bg1"/>
                </a:solidFill>
              </a:endParaRPr>
            </a:p>
          </p:txBody>
        </p:sp>
        <p:sp>
          <p:nvSpPr>
            <p:cNvPr id="7197" name="Line 44"/>
            <p:cNvSpPr>
              <a:spLocks noChangeShapeType="1"/>
            </p:cNvSpPr>
            <p:nvPr/>
          </p:nvSpPr>
          <p:spPr bwMode="auto">
            <a:xfrm flipV="1">
              <a:off x="8181" y="11012"/>
              <a:ext cx="531" cy="63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>
                <a:solidFill>
                  <a:schemeClr val="bg1"/>
                </a:solidFill>
              </a:endParaRPr>
            </a:p>
          </p:txBody>
        </p:sp>
      </p:grpSp>
      <p:grpSp>
        <p:nvGrpSpPr>
          <p:cNvPr id="7172" name="Group 45"/>
          <p:cNvGrpSpPr>
            <a:grpSpLocks/>
          </p:cNvGrpSpPr>
          <p:nvPr/>
        </p:nvGrpSpPr>
        <p:grpSpPr bwMode="auto">
          <a:xfrm>
            <a:off x="4356100" y="3573463"/>
            <a:ext cx="4392613" cy="2820987"/>
            <a:chOff x="981" y="10211"/>
            <a:chExt cx="4626" cy="2628"/>
          </a:xfrm>
        </p:grpSpPr>
        <p:sp>
          <p:nvSpPr>
            <p:cNvPr id="7175" name="Oval 46"/>
            <p:cNvSpPr>
              <a:spLocks noChangeArrowheads="1"/>
            </p:cNvSpPr>
            <p:nvPr/>
          </p:nvSpPr>
          <p:spPr bwMode="auto">
            <a:xfrm>
              <a:off x="981" y="10211"/>
              <a:ext cx="1800" cy="54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pt-BR" altLang="ko-KR" sz="1000" dirty="0">
                  <a:solidFill>
                    <a:schemeClr val="bg1"/>
                  </a:solidFill>
                  <a:latin typeface="Times New Roman" panose="02020603050405020304" pitchFamily="18" charset="0"/>
                  <a:ea typeface="Batang" panose="02030600000101010101" pitchFamily="18" charset="-127"/>
                </a:rPr>
                <a:t>PROCESSOS DE INICIALIZAÇÃO</a:t>
              </a:r>
              <a:endParaRPr lang="pt-BR" altLang="pt-BR" sz="3200" dirty="0">
                <a:solidFill>
                  <a:schemeClr val="bg1"/>
                </a:solidFill>
              </a:endParaRPr>
            </a:p>
          </p:txBody>
        </p:sp>
        <p:sp>
          <p:nvSpPr>
            <p:cNvPr id="7176" name="Oval 47"/>
            <p:cNvSpPr>
              <a:spLocks noChangeArrowheads="1"/>
            </p:cNvSpPr>
            <p:nvPr/>
          </p:nvSpPr>
          <p:spPr bwMode="auto">
            <a:xfrm>
              <a:off x="3321" y="10211"/>
              <a:ext cx="1800" cy="54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pt-BR" altLang="ko-KR" sz="1000">
                  <a:solidFill>
                    <a:schemeClr val="bg1"/>
                  </a:solidFill>
                  <a:latin typeface="Times New Roman" panose="02020603050405020304" pitchFamily="18" charset="0"/>
                  <a:ea typeface="Batang" panose="02030600000101010101" pitchFamily="18" charset="-127"/>
                </a:rPr>
                <a:t>PROCESSOS DE PLANEJAMENTO</a:t>
              </a:r>
              <a:endParaRPr lang="pt-BR" altLang="pt-BR" sz="3200">
                <a:solidFill>
                  <a:schemeClr val="bg1"/>
                </a:solidFill>
              </a:endParaRPr>
            </a:p>
          </p:txBody>
        </p:sp>
        <p:sp>
          <p:nvSpPr>
            <p:cNvPr id="7177" name="Oval 48"/>
            <p:cNvSpPr>
              <a:spLocks noChangeArrowheads="1"/>
            </p:cNvSpPr>
            <p:nvPr/>
          </p:nvSpPr>
          <p:spPr bwMode="auto">
            <a:xfrm>
              <a:off x="1485" y="11273"/>
              <a:ext cx="1800" cy="54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pt-BR" altLang="ko-KR" sz="1000">
                  <a:solidFill>
                    <a:schemeClr val="bg1"/>
                  </a:solidFill>
                  <a:latin typeface="Times New Roman" panose="02020603050405020304" pitchFamily="18" charset="0"/>
                  <a:ea typeface="Batang" panose="02030600000101010101" pitchFamily="18" charset="-127"/>
                </a:rPr>
                <a:t>PROCESSOS DE CONTROLE</a:t>
              </a:r>
              <a:endParaRPr lang="pt-BR" altLang="pt-BR" sz="3200">
                <a:solidFill>
                  <a:schemeClr val="bg1"/>
                </a:solidFill>
              </a:endParaRPr>
            </a:p>
          </p:txBody>
        </p:sp>
        <p:sp>
          <p:nvSpPr>
            <p:cNvPr id="7178" name="Oval 49"/>
            <p:cNvSpPr>
              <a:spLocks noChangeArrowheads="1"/>
            </p:cNvSpPr>
            <p:nvPr/>
          </p:nvSpPr>
          <p:spPr bwMode="auto">
            <a:xfrm>
              <a:off x="3807" y="11282"/>
              <a:ext cx="1800" cy="54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pt-BR" altLang="ko-KR" sz="1000">
                  <a:solidFill>
                    <a:schemeClr val="bg1"/>
                  </a:solidFill>
                  <a:latin typeface="Times New Roman" panose="02020603050405020304" pitchFamily="18" charset="0"/>
                  <a:ea typeface="Batang" panose="02030600000101010101" pitchFamily="18" charset="-127"/>
                </a:rPr>
                <a:t>PROCESSOS DE EXECUÇÃO</a:t>
              </a:r>
              <a:endParaRPr lang="pt-BR" altLang="pt-BR" sz="3200">
                <a:solidFill>
                  <a:schemeClr val="bg1"/>
                </a:solidFill>
              </a:endParaRPr>
            </a:p>
          </p:txBody>
        </p:sp>
        <p:sp>
          <p:nvSpPr>
            <p:cNvPr id="7179" name="Oval 50"/>
            <p:cNvSpPr>
              <a:spLocks noChangeArrowheads="1"/>
            </p:cNvSpPr>
            <p:nvPr/>
          </p:nvSpPr>
          <p:spPr bwMode="auto">
            <a:xfrm>
              <a:off x="2502" y="12299"/>
              <a:ext cx="1800" cy="54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pt-BR" altLang="ko-KR" sz="1000">
                  <a:solidFill>
                    <a:schemeClr val="bg1"/>
                  </a:solidFill>
                  <a:latin typeface="Times New Roman" panose="02020603050405020304" pitchFamily="18" charset="0"/>
                  <a:ea typeface="Batang" panose="02030600000101010101" pitchFamily="18" charset="-127"/>
                </a:rPr>
                <a:t>PROCESSOS DE ENCERRAMENTO</a:t>
              </a:r>
              <a:endParaRPr lang="pt-BR" altLang="pt-BR" sz="3200">
                <a:solidFill>
                  <a:schemeClr val="bg1"/>
                </a:solidFill>
              </a:endParaRPr>
            </a:p>
          </p:txBody>
        </p:sp>
        <p:sp>
          <p:nvSpPr>
            <p:cNvPr id="7180" name="Line 51"/>
            <p:cNvSpPr>
              <a:spLocks noChangeShapeType="1"/>
            </p:cNvSpPr>
            <p:nvPr/>
          </p:nvSpPr>
          <p:spPr bwMode="auto">
            <a:xfrm>
              <a:off x="2781" y="10472"/>
              <a:ext cx="5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>
                <a:solidFill>
                  <a:schemeClr val="bg1"/>
                </a:solidFill>
              </a:endParaRPr>
            </a:p>
          </p:txBody>
        </p:sp>
        <p:sp>
          <p:nvSpPr>
            <p:cNvPr id="7181" name="Line 52"/>
            <p:cNvSpPr>
              <a:spLocks noChangeShapeType="1"/>
            </p:cNvSpPr>
            <p:nvPr/>
          </p:nvSpPr>
          <p:spPr bwMode="auto">
            <a:xfrm>
              <a:off x="4221" y="10751"/>
              <a:ext cx="180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>
                <a:solidFill>
                  <a:schemeClr val="bg1"/>
                </a:solidFill>
              </a:endParaRPr>
            </a:p>
          </p:txBody>
        </p:sp>
        <p:sp>
          <p:nvSpPr>
            <p:cNvPr id="7182" name="Line 53"/>
            <p:cNvSpPr>
              <a:spLocks noChangeShapeType="1"/>
            </p:cNvSpPr>
            <p:nvPr/>
          </p:nvSpPr>
          <p:spPr bwMode="auto">
            <a:xfrm flipH="1" flipV="1">
              <a:off x="4581" y="10733"/>
              <a:ext cx="180" cy="55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>
                <a:solidFill>
                  <a:schemeClr val="bg1"/>
                </a:solidFill>
              </a:endParaRPr>
            </a:p>
          </p:txBody>
        </p:sp>
        <p:sp>
          <p:nvSpPr>
            <p:cNvPr id="7183" name="Line 54"/>
            <p:cNvSpPr>
              <a:spLocks noChangeShapeType="1"/>
            </p:cNvSpPr>
            <p:nvPr/>
          </p:nvSpPr>
          <p:spPr bwMode="auto">
            <a:xfrm>
              <a:off x="3285" y="11642"/>
              <a:ext cx="5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>
                <a:solidFill>
                  <a:schemeClr val="bg1"/>
                </a:solidFill>
              </a:endParaRPr>
            </a:p>
          </p:txBody>
        </p:sp>
        <p:sp>
          <p:nvSpPr>
            <p:cNvPr id="7184" name="Line 55"/>
            <p:cNvSpPr>
              <a:spLocks noChangeShapeType="1"/>
            </p:cNvSpPr>
            <p:nvPr/>
          </p:nvSpPr>
          <p:spPr bwMode="auto">
            <a:xfrm>
              <a:off x="2988" y="11759"/>
              <a:ext cx="180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>
                <a:solidFill>
                  <a:schemeClr val="bg1"/>
                </a:solidFill>
              </a:endParaRPr>
            </a:p>
          </p:txBody>
        </p:sp>
        <p:sp>
          <p:nvSpPr>
            <p:cNvPr id="7185" name="Line 56"/>
            <p:cNvSpPr>
              <a:spLocks noChangeShapeType="1"/>
            </p:cNvSpPr>
            <p:nvPr/>
          </p:nvSpPr>
          <p:spPr bwMode="auto">
            <a:xfrm flipH="1">
              <a:off x="3267" y="11462"/>
              <a:ext cx="5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>
                <a:solidFill>
                  <a:schemeClr val="bg1"/>
                </a:solidFill>
              </a:endParaRPr>
            </a:p>
          </p:txBody>
        </p:sp>
        <p:sp>
          <p:nvSpPr>
            <p:cNvPr id="7186" name="Line 57"/>
            <p:cNvSpPr>
              <a:spLocks noChangeShapeType="1"/>
            </p:cNvSpPr>
            <p:nvPr/>
          </p:nvSpPr>
          <p:spPr bwMode="auto">
            <a:xfrm flipV="1">
              <a:off x="2961" y="10652"/>
              <a:ext cx="531" cy="63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>
                <a:solidFill>
                  <a:schemeClr val="bg1"/>
                </a:solidFill>
              </a:endParaRPr>
            </a:p>
          </p:txBody>
        </p:sp>
      </p:grpSp>
      <p:sp>
        <p:nvSpPr>
          <p:cNvPr id="7173" name="Text Box 58"/>
          <p:cNvSpPr txBox="1">
            <a:spLocks noChangeArrowheads="1"/>
          </p:cNvSpPr>
          <p:nvPr/>
        </p:nvSpPr>
        <p:spPr bwMode="auto">
          <a:xfrm>
            <a:off x="4500563" y="5589588"/>
            <a:ext cx="1196975" cy="5048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ko-KR" sz="1400" dirty="0">
                <a:solidFill>
                  <a:schemeClr val="bg1"/>
                </a:solidFill>
                <a:latin typeface="Times New Roman" panose="02020603050405020304" pitchFamily="18" charset="0"/>
                <a:ea typeface="Batang" panose="02030600000101010101" pitchFamily="18" charset="-127"/>
              </a:rPr>
              <a:t>PMBOK 2004</a:t>
            </a:r>
            <a:endParaRPr lang="pt-BR" altLang="pt-BR" sz="3200" dirty="0">
              <a:solidFill>
                <a:schemeClr val="bg1"/>
              </a:solidFill>
            </a:endParaRPr>
          </a:p>
        </p:txBody>
      </p:sp>
      <p:sp>
        <p:nvSpPr>
          <p:cNvPr id="7174" name="Rectangle 5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altLang="pt-BR" sz="2000" smtClean="0"/>
              <a:t>Interligação entre processos conforme seu grupo de atuação</a:t>
            </a:r>
            <a:endParaRPr lang="pt-BR" altLang="pt-BR" sz="2000" smtClean="0"/>
          </a:p>
        </p:txBody>
      </p:sp>
    </p:spTree>
    <p:extLst>
      <p:ext uri="{BB962C8B-B14F-4D97-AF65-F5344CB8AC3E}">
        <p14:creationId xmlns:p14="http://schemas.microsoft.com/office/powerpoint/2010/main" val="5480690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8640"/>
            <a:ext cx="8748712" cy="5764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Rectangle 5"/>
          <p:cNvSpPr>
            <a:spLocks noGrp="1" noChangeArrowheads="1"/>
          </p:cNvSpPr>
          <p:nvPr>
            <p:ph type="title"/>
          </p:nvPr>
        </p:nvSpPr>
        <p:spPr>
          <a:xfrm>
            <a:off x="179388" y="5952852"/>
            <a:ext cx="8229600" cy="664797"/>
          </a:xfrm>
        </p:spPr>
        <p:txBody>
          <a:bodyPr/>
          <a:lstStyle/>
          <a:p>
            <a:pPr eaLnBrk="1" hangingPunct="1"/>
            <a:r>
              <a:rPr lang="pt-PT" altLang="pt-BR" sz="2400" dirty="0"/>
              <a:t>Fluxograma </a:t>
            </a:r>
            <a:r>
              <a:rPr lang="pt-PT" altLang="pt-BR" sz="2400" dirty="0" smtClean="0"/>
              <a:t>dos processos de Gerenciamento de Projeto, Uma Visão Global do PMBOK 2000 (Dinsmore Associates, 2002)</a:t>
            </a:r>
            <a:endParaRPr lang="pt-BR" altLang="pt-BR" sz="2400" dirty="0" smtClean="0"/>
          </a:p>
        </p:txBody>
      </p:sp>
    </p:spTree>
    <p:extLst>
      <p:ext uri="{BB962C8B-B14F-4D97-AF65-F5344CB8AC3E}">
        <p14:creationId xmlns:p14="http://schemas.microsoft.com/office/powerpoint/2010/main" val="1985168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Conclusão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4296561"/>
          </a:xfrm>
        </p:spPr>
        <p:txBody>
          <a:bodyPr/>
          <a:lstStyle/>
          <a:p>
            <a:pPr marL="393192" indent="-393192" algn="l" defTabSz="914400">
              <a:lnSpc>
                <a:spcPct val="90000"/>
              </a:lnSpc>
              <a:spcBef>
                <a:spcPts val="768"/>
              </a:spcBef>
              <a:buClr>
                <a:srgbClr val="FFFFFF"/>
              </a:buClr>
              <a:buFontTx/>
            </a:pPr>
            <a:r>
              <a:rPr lang="pt-BR" sz="3200" b="0" i="0" dirty="0" smtClean="0">
                <a:solidFill>
                  <a:srgbClr val="FFFFFF"/>
                </a:solidFill>
                <a:latin typeface="Calibri"/>
                <a:ea typeface="+mn-ea"/>
                <a:cs typeface="+mn-cs"/>
              </a:rPr>
              <a:t>Fomos apresentados </a:t>
            </a:r>
            <a:r>
              <a:rPr lang="pt-BR" sz="3200" b="0" i="0" dirty="0" smtClean="0">
                <a:solidFill>
                  <a:srgbClr val="FFFFFF"/>
                </a:solidFill>
                <a:latin typeface="Calibri"/>
                <a:ea typeface="+mn-ea"/>
                <a:cs typeface="+mn-cs"/>
              </a:rPr>
              <a:t>as principais variáveis sobre o foco da gerência de projetos;</a:t>
            </a:r>
          </a:p>
          <a:p>
            <a:pPr marL="393192" indent="-393192" algn="l" defTabSz="914400">
              <a:lnSpc>
                <a:spcPct val="90000"/>
              </a:lnSpc>
              <a:spcBef>
                <a:spcPts val="768"/>
              </a:spcBef>
              <a:buClr>
                <a:srgbClr val="FFFFFF"/>
              </a:buClr>
              <a:buFontTx/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Vimos e analisamos suas características pela visão e necessidade do cliente e observamos suas tendências pela visão do gerente;</a:t>
            </a:r>
          </a:p>
          <a:p>
            <a:pPr marL="393192" indent="-393192" algn="l" defTabSz="914400">
              <a:lnSpc>
                <a:spcPct val="90000"/>
              </a:lnSpc>
              <a:spcBef>
                <a:spcPts val="768"/>
              </a:spcBef>
              <a:buClr>
                <a:srgbClr val="FFFFFF"/>
              </a:buClr>
              <a:buFontTx/>
            </a:pPr>
            <a:r>
              <a:rPr lang="pt-BR" sz="3200" b="0" i="0" dirty="0" smtClean="0">
                <a:solidFill>
                  <a:srgbClr val="FFFFFF"/>
                </a:solidFill>
                <a:latin typeface="Calibri"/>
                <a:ea typeface="+mn-ea"/>
                <a:cs typeface="+mn-cs"/>
              </a:rPr>
              <a:t>Vimos como a PMI enxerga a gerência de projetos e suas área de conhecimento;</a:t>
            </a:r>
          </a:p>
          <a:p>
            <a:pPr marL="393192" indent="-393192" algn="l" defTabSz="914400">
              <a:lnSpc>
                <a:spcPct val="90000"/>
              </a:lnSpc>
              <a:spcBef>
                <a:spcPts val="768"/>
              </a:spcBef>
              <a:buClr>
                <a:srgbClr val="FFFFFF"/>
              </a:buClr>
              <a:buFontTx/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Identificamos os grupos de processo e como eles de relacionam.</a:t>
            </a:r>
            <a:endParaRPr lang="pt-BR" sz="3200" b="0" i="0" dirty="0" smtClean="0">
              <a:solidFill>
                <a:srgbClr val="FFFFFF"/>
              </a:solidFill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553954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Atividades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886397"/>
          </a:xfrm>
        </p:spPr>
        <p:txBody>
          <a:bodyPr/>
          <a:lstStyle/>
          <a:p>
            <a:pPr marL="393192" indent="-393192" defTabSz="914400">
              <a:spcBef>
                <a:spcPts val="0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Verificar o conteúdo disponível no site, principalmente até a página </a:t>
            </a:r>
            <a:r>
              <a:rPr lang="pt-BR" dirty="0" smtClean="0">
                <a:solidFill>
                  <a:srgbClr val="FFFFFF"/>
                </a:solidFill>
              </a:rPr>
              <a:t>15 </a:t>
            </a:r>
            <a:r>
              <a:rPr lang="pt-BR" dirty="0" smtClean="0">
                <a:solidFill>
                  <a:srgbClr val="FFFFFF"/>
                </a:solidFill>
              </a:rPr>
              <a:t>da apostila.</a:t>
            </a:r>
          </a:p>
        </p:txBody>
      </p:sp>
    </p:spTree>
    <p:extLst>
      <p:ext uri="{BB962C8B-B14F-4D97-AF65-F5344CB8AC3E}">
        <p14:creationId xmlns:p14="http://schemas.microsoft.com/office/powerpoint/2010/main" val="407545585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Referências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3644075"/>
          </a:xfrm>
        </p:spPr>
        <p:txBody>
          <a:bodyPr/>
          <a:lstStyle/>
          <a:p>
            <a:r>
              <a:rPr lang="pt-BR" dirty="0"/>
              <a:t>VARAJÃO, F. F.. </a:t>
            </a:r>
            <a:r>
              <a:rPr lang="pt-BR" i="1" dirty="0" smtClean="0"/>
              <a:t>Gerência de Projetos</a:t>
            </a:r>
            <a:r>
              <a:rPr lang="pt-BR" dirty="0" smtClean="0"/>
              <a:t>. </a:t>
            </a:r>
            <a:r>
              <a:rPr lang="pt-BR" dirty="0"/>
              <a:t>FIC – Faculdades Integradas </a:t>
            </a:r>
            <a:r>
              <a:rPr lang="pt-BR" dirty="0" err="1"/>
              <a:t>Campograndenses</a:t>
            </a:r>
            <a:r>
              <a:rPr lang="pt-BR" dirty="0"/>
              <a:t>. Rio de Janeiro, </a:t>
            </a:r>
            <a:r>
              <a:rPr lang="pt-BR" dirty="0" smtClean="0"/>
              <a:t>2016. </a:t>
            </a:r>
            <a:r>
              <a:rPr lang="pt-BR" dirty="0"/>
              <a:t>(Apostila</a:t>
            </a:r>
            <a:r>
              <a:rPr lang="pt-BR" dirty="0" smtClean="0"/>
              <a:t>)</a:t>
            </a:r>
          </a:p>
          <a:p>
            <a:r>
              <a:rPr lang="en-US" dirty="0"/>
              <a:t>PMI - PROJECT MANAGEMENT INSTITUTE. A guide to the project management body of knowledge. </a:t>
            </a:r>
            <a:r>
              <a:rPr lang="pt-BR" dirty="0" err="1"/>
              <a:t>Syba</a:t>
            </a:r>
            <a:r>
              <a:rPr lang="pt-BR" dirty="0"/>
              <a:t>: PMI </a:t>
            </a:r>
            <a:r>
              <a:rPr lang="pt-BR" dirty="0" err="1"/>
              <a:t>Publishing</a:t>
            </a:r>
            <a:r>
              <a:rPr lang="pt-BR" dirty="0"/>
              <a:t> </a:t>
            </a:r>
            <a:r>
              <a:rPr lang="pt-BR" dirty="0" err="1"/>
              <a:t>Division</a:t>
            </a:r>
            <a:r>
              <a:rPr lang="pt-BR" dirty="0"/>
              <a:t>, 2000. Disponível em http://www.pmi.org. Acessado em 10/12/2009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0451635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Conteúdo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1534779"/>
          </a:xfrm>
        </p:spPr>
        <p:txBody>
          <a:bodyPr/>
          <a:lstStyle/>
          <a:p>
            <a:pPr marL="393192" indent="-393192" algn="l" defTabSz="914400">
              <a:lnSpc>
                <a:spcPct val="90000"/>
              </a:lnSpc>
              <a:spcBef>
                <a:spcPts val="768"/>
              </a:spcBef>
              <a:buClr>
                <a:srgbClr val="FFFFFF"/>
              </a:buClr>
              <a:buFontTx/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Principais variáveis</a:t>
            </a:r>
          </a:p>
          <a:p>
            <a:pPr marL="393192" indent="-393192" algn="l" defTabSz="914400">
              <a:lnSpc>
                <a:spcPct val="90000"/>
              </a:lnSpc>
              <a:spcBef>
                <a:spcPts val="768"/>
              </a:spcBef>
              <a:buClr>
                <a:srgbClr val="FFFFFF"/>
              </a:buClr>
              <a:buFontTx/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Tendências sobre as variáveis</a:t>
            </a:r>
          </a:p>
          <a:p>
            <a:pPr marL="393192" indent="-393192" algn="l" defTabSz="914400">
              <a:lnSpc>
                <a:spcPct val="90000"/>
              </a:lnSpc>
              <a:spcBef>
                <a:spcPts val="768"/>
              </a:spcBef>
              <a:buClr>
                <a:srgbClr val="FFFFFF"/>
              </a:buClr>
              <a:buFontTx/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Visão da PMI</a:t>
            </a:r>
            <a:endParaRPr lang="pt-BR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763149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Variáveis</a:t>
            </a:r>
          </a:p>
        </p:txBody>
      </p:sp>
      <p:sp>
        <p:nvSpPr>
          <p:cNvPr id="2051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PT" altLang="pt-BR" sz="2800" smtClean="0"/>
              <a:t>A Gerência de Projetos tenta adquirir controle são: Tempo, Custo e Escopo.</a:t>
            </a:r>
          </a:p>
          <a:p>
            <a:pPr eaLnBrk="1" hangingPunct="1"/>
            <a:endParaRPr lang="pt-PT" altLang="pt-BR" sz="2800" smtClean="0"/>
          </a:p>
          <a:p>
            <a:pPr algn="ctr" eaLnBrk="1" hangingPunct="1">
              <a:buFontTx/>
              <a:buNone/>
            </a:pPr>
            <a:r>
              <a:rPr lang="pt-PT" altLang="pt-BR" sz="2800" smtClean="0"/>
              <a:t>Geralmente, os valores em termos de </a:t>
            </a:r>
            <a:r>
              <a:rPr lang="pt-PT" altLang="pt-BR" sz="2800" b="1" smtClean="0"/>
              <a:t>tempo</a:t>
            </a:r>
            <a:r>
              <a:rPr lang="pt-PT" altLang="pt-BR" sz="2800" smtClean="0"/>
              <a:t>, </a:t>
            </a:r>
            <a:r>
              <a:rPr lang="pt-PT" altLang="pt-BR" sz="2800" b="1" smtClean="0"/>
              <a:t>custo </a:t>
            </a:r>
            <a:r>
              <a:rPr lang="pt-PT" altLang="pt-BR" sz="2800" smtClean="0"/>
              <a:t>e </a:t>
            </a:r>
            <a:r>
              <a:rPr lang="pt-PT" altLang="pt-BR" sz="2800" b="1" smtClean="0"/>
              <a:t>escopo</a:t>
            </a:r>
            <a:r>
              <a:rPr lang="pt-PT" altLang="pt-BR" sz="2800" smtClean="0"/>
              <a:t> são definidos por contrato.</a:t>
            </a:r>
            <a:endParaRPr lang="pt-BR" altLang="pt-BR" sz="280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Tempo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PT" altLang="pt-BR" smtClean="0"/>
              <a:t>Tempo requerido para terminar os componentes do projeto;</a:t>
            </a:r>
          </a:p>
          <a:p>
            <a:pPr eaLnBrk="1" hangingPunct="1"/>
            <a:endParaRPr lang="pt-PT" altLang="pt-BR" smtClean="0"/>
          </a:p>
          <a:p>
            <a:pPr eaLnBrk="1" hangingPunct="1"/>
            <a:r>
              <a:rPr lang="pt-PT" altLang="pt-BR" smtClean="0"/>
              <a:t>É importante cortar o trabalho em diversas partes menores, de modo que seja fácil definirmos condições de criticidade e de folgas</a:t>
            </a:r>
            <a:r>
              <a:rPr lang="pt-BR" altLang="pt-BR" smtClean="0"/>
              <a:t>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Custo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PT" altLang="pt-BR" smtClean="0"/>
              <a:t>Custo para desenvolver um projeto depende de diversas condições iniciais que possuímos para o desenvolvimento.</a:t>
            </a:r>
          </a:p>
          <a:p>
            <a:pPr eaLnBrk="1" hangingPunct="1"/>
            <a:r>
              <a:rPr lang="pt-PT" altLang="pt-BR" smtClean="0"/>
              <a:t>Taxas, equipamentos, materiais, gerência de risco, lucro...</a:t>
            </a:r>
            <a:endParaRPr lang="pt-BR" altLang="pt-BR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Escopo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PT" altLang="pt-BR" smtClean="0"/>
              <a:t>São as exigências especificadas para o resultado fim</a:t>
            </a:r>
            <a:r>
              <a:rPr lang="pt-BR" altLang="pt-BR" smtClean="0"/>
              <a:t>;</a:t>
            </a:r>
          </a:p>
          <a:p>
            <a:pPr eaLnBrk="1" hangingPunct="1"/>
            <a:r>
              <a:rPr lang="pt-PT" altLang="pt-BR" smtClean="0"/>
              <a:t>O que se pretende, e o que não se pretende realizar</a:t>
            </a:r>
            <a:r>
              <a:rPr lang="pt-BR" altLang="pt-BR" smtClean="0"/>
              <a:t>;</a:t>
            </a:r>
          </a:p>
          <a:p>
            <a:pPr eaLnBrk="1" hangingPunct="1"/>
            <a:endParaRPr lang="pt-BR" altLang="pt-BR" smtClean="0"/>
          </a:p>
          <a:p>
            <a:pPr eaLnBrk="1" hangingPunct="1"/>
            <a:r>
              <a:rPr lang="pt-BR" altLang="pt-BR" smtClean="0"/>
              <a:t>A qualidade é um dos componentes do Escopo.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Tendência</a:t>
            </a:r>
          </a:p>
        </p:txBody>
      </p:sp>
      <p:sp>
        <p:nvSpPr>
          <p:cNvPr id="6147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2636838"/>
            <a:ext cx="8229600" cy="3489325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pt-PT" altLang="pt-BR" sz="2800" smtClean="0"/>
              <a:t>+ escopo </a:t>
            </a:r>
            <a:r>
              <a:rPr lang="pt-PT" altLang="pt-BR" sz="2800" smtClean="0">
                <a:sym typeface="Wingdings" panose="05000000000000000000" pitchFamily="2" charset="2"/>
              </a:rPr>
              <a:t></a:t>
            </a:r>
            <a:r>
              <a:rPr lang="pt-PT" altLang="pt-BR" sz="2800" smtClean="0"/>
              <a:t> + tempo + custo</a:t>
            </a:r>
          </a:p>
          <a:p>
            <a:pPr algn="ctr" eaLnBrk="1" hangingPunct="1">
              <a:buFontTx/>
              <a:buNone/>
            </a:pPr>
            <a:r>
              <a:rPr lang="pt-PT" altLang="pt-BR" sz="2800" smtClean="0"/>
              <a:t>– tempo  </a:t>
            </a:r>
            <a:r>
              <a:rPr lang="pt-PT" altLang="pt-BR" sz="2800" smtClean="0">
                <a:sym typeface="Wingdings" panose="05000000000000000000" pitchFamily="2" charset="2"/>
              </a:rPr>
              <a:t></a:t>
            </a:r>
            <a:r>
              <a:rPr lang="pt-PT" altLang="pt-BR" sz="2800" smtClean="0"/>
              <a:t> + custo   – escopo</a:t>
            </a:r>
          </a:p>
          <a:p>
            <a:pPr algn="ctr" eaLnBrk="1" hangingPunct="1">
              <a:buFontTx/>
              <a:buNone/>
            </a:pPr>
            <a:r>
              <a:rPr lang="pt-PT" altLang="pt-BR" sz="2800" smtClean="0"/>
              <a:t>– custo    </a:t>
            </a:r>
            <a:r>
              <a:rPr lang="pt-PT" altLang="pt-BR" sz="2800" smtClean="0">
                <a:sym typeface="Wingdings" panose="05000000000000000000" pitchFamily="2" charset="2"/>
              </a:rPr>
              <a:t></a:t>
            </a:r>
            <a:r>
              <a:rPr lang="pt-PT" altLang="pt-BR" sz="2800" smtClean="0"/>
              <a:t> + tempo – escopo</a:t>
            </a:r>
          </a:p>
          <a:p>
            <a:pPr algn="ctr" eaLnBrk="1" hangingPunct="1">
              <a:buFontTx/>
              <a:buNone/>
            </a:pPr>
            <a:endParaRPr lang="pt-BR" altLang="pt-BR" sz="280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Visão do </a:t>
            </a:r>
            <a:r>
              <a:rPr lang="pt-BR" altLang="pt-BR" i="1" smtClean="0"/>
              <a:t>PMI</a:t>
            </a:r>
            <a:r>
              <a:rPr lang="pt-BR" altLang="pt-BR" smtClean="0"/>
              <a:t> </a:t>
            </a:r>
          </a:p>
        </p:txBody>
      </p:sp>
      <p:sp>
        <p:nvSpPr>
          <p:cNvPr id="2051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PT" altLang="pt-BR" sz="2800" smtClean="0"/>
              <a:t>O Gerenciamento de Projetos segundo o PMI, identifica e descreve as principais áreas de conhecimento e práticas.</a:t>
            </a:r>
          </a:p>
          <a:p>
            <a:pPr eaLnBrk="1" hangingPunct="1">
              <a:lnSpc>
                <a:spcPct val="90000"/>
              </a:lnSpc>
            </a:pPr>
            <a:r>
              <a:rPr lang="pt-PT" altLang="pt-BR" sz="2800" smtClean="0"/>
              <a:t>Cada uma destas áreas (no total de 10) é descrita através de processos (no total de 47), e se refere a um aspecto a ser considerado dentro da gerência de projetos.</a:t>
            </a:r>
          </a:p>
          <a:p>
            <a:pPr eaLnBrk="1" hangingPunct="1">
              <a:lnSpc>
                <a:spcPct val="90000"/>
              </a:lnSpc>
            </a:pPr>
            <a:r>
              <a:rPr lang="pt-PT" altLang="pt-BR" sz="2800" smtClean="0"/>
              <a:t>A não execução de processos de uma área afeta negativamente o projeto, pois o projeto é um esforço integrado.</a:t>
            </a:r>
            <a:endParaRPr lang="pt-BR" altLang="pt-BR" sz="2800" smtClean="0"/>
          </a:p>
        </p:txBody>
      </p:sp>
    </p:spTree>
    <p:extLst>
      <p:ext uri="{BB962C8B-B14F-4D97-AF65-F5344CB8AC3E}">
        <p14:creationId xmlns:p14="http://schemas.microsoft.com/office/powerpoint/2010/main" val="351985003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547" name="Group 235"/>
          <p:cNvGraphicFramePr>
            <a:graphicFrameLocks noGrp="1"/>
          </p:cNvGraphicFramePr>
          <p:nvPr/>
        </p:nvGraphicFramePr>
        <p:xfrm>
          <a:off x="250825" y="476250"/>
          <a:ext cx="8642350" cy="5976939"/>
        </p:xfrm>
        <a:graphic>
          <a:graphicData uri="http://schemas.openxmlformats.org/drawingml/2006/table">
            <a:tbl>
              <a:tblPr/>
              <a:tblGrid>
                <a:gridCol w="781050"/>
                <a:gridCol w="4067175"/>
                <a:gridCol w="3794125"/>
              </a:tblGrid>
              <a:tr h="622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alt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Área</a:t>
                      </a:r>
                      <a:endParaRPr kumimoji="0" lang="pt-PT" alt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alt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Foco</a:t>
                      </a:r>
                      <a:endParaRPr kumimoji="0" lang="pt-PT" alt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alt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Processos</a:t>
                      </a:r>
                      <a:endParaRPr kumimoji="0" lang="pt-PT" alt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207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alt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Escopo</a:t>
                      </a:r>
                      <a:endParaRPr kumimoji="0" lang="pt-PT" alt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alt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descreve os processos necessários para assegurar que o projeto contemple todo o trabalho requerido, definir e controlar o que está ou não, incluído no projeto</a:t>
                      </a:r>
                      <a:endParaRPr kumimoji="0" lang="pt-PT" alt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alt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iniciação, planejamento do escopo, detalhamento do escopo, verificação do escopo e controle de mudanças do escopo</a:t>
                      </a:r>
                      <a:endParaRPr kumimoji="0" lang="pt-PT" alt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207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alt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Tempo</a:t>
                      </a:r>
                      <a:endParaRPr kumimoji="0" lang="pt-PT" alt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alt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descreve os processos necessários para assegurar que o projeto termine dentro do prazo previsto</a:t>
                      </a:r>
                      <a:endParaRPr kumimoji="0" lang="pt-PT" alt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alt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definição das atividades, sequenciamento das atividades, estimativa da duração das atividades, desenvolvimento do cronograma e controle do cronograma</a:t>
                      </a:r>
                      <a:endParaRPr kumimoji="0" lang="pt-PT" alt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715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alt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Custo</a:t>
                      </a:r>
                      <a:endParaRPr kumimoji="0" lang="pt-PT" alt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alt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descreve os processos necessários para assegurar que o projeto termine dentro do orçamento aprovado</a:t>
                      </a:r>
                      <a:endParaRPr kumimoji="0" lang="pt-PT" alt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alt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planejamento dos recursos, estimativa dos custos, orçamento dos custos e controle dos custos</a:t>
                      </a:r>
                      <a:endParaRPr kumimoji="0" lang="pt-PT" alt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715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alt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Qualidade</a:t>
                      </a:r>
                      <a:endParaRPr kumimoji="0" lang="pt-PT" alt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alt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descreve os processos necessários para assegurar que as necessidades que originaram o desenvolvimento do projeto serão satisfeitas</a:t>
                      </a:r>
                      <a:endParaRPr kumimoji="0" lang="pt-PT" alt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alt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planejamento da qualidade, garantia da qualidade e controle da qualidade</a:t>
                      </a:r>
                      <a:endParaRPr kumimoji="0" lang="pt-PT" alt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700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alt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Recursos Humanos</a:t>
                      </a:r>
                      <a:endParaRPr kumimoji="0" lang="pt-PT" alt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alt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descreve os processos necessários para proporcionar a melhor utilização das pessoas envolvidas no projeto</a:t>
                      </a:r>
                      <a:endParaRPr kumimoji="0" lang="pt-PT" alt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alt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planejamento organizacional, montagem da equipe e desenvolvimento da equipe</a:t>
                      </a:r>
                      <a:endParaRPr kumimoji="0" lang="pt-PT" alt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508112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-00134_MS_Qwest_template_Segoe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99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Branco com fonte Courier para slides de código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GPS_01</Template>
  <TotalTime>8</TotalTime>
  <Words>1581</Words>
  <Application>Microsoft Office PowerPoint</Application>
  <PresentationFormat>Apresentação na tela (4:3)</PresentationFormat>
  <Paragraphs>119</Paragraphs>
  <Slides>17</Slides>
  <Notes>5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17</vt:i4>
      </vt:variant>
    </vt:vector>
  </HeadingPairs>
  <TitlesOfParts>
    <vt:vector size="25" baseType="lpstr">
      <vt:lpstr>Batang</vt:lpstr>
      <vt:lpstr>Arial</vt:lpstr>
      <vt:lpstr>Calibri</vt:lpstr>
      <vt:lpstr>Courier New</vt:lpstr>
      <vt:lpstr>Times New Roman</vt:lpstr>
      <vt:lpstr>Wingdings</vt:lpstr>
      <vt:lpstr>7-00134_MS_Qwest_template_Segoe</vt:lpstr>
      <vt:lpstr>Branco com fonte Courier para slides de código</vt:lpstr>
      <vt:lpstr>GERÊNCIA DE PROJETOS DE SOFTWARE</vt:lpstr>
      <vt:lpstr>Conteúdo</vt:lpstr>
      <vt:lpstr>Variáveis</vt:lpstr>
      <vt:lpstr>Tempo</vt:lpstr>
      <vt:lpstr>Custo</vt:lpstr>
      <vt:lpstr>Escopo</vt:lpstr>
      <vt:lpstr>Tendência</vt:lpstr>
      <vt:lpstr>Visão do PMI </vt:lpstr>
      <vt:lpstr>Apresentação do PowerPoint</vt:lpstr>
      <vt:lpstr>Apresentação do PowerPoint</vt:lpstr>
      <vt:lpstr>Grupos de processos </vt:lpstr>
      <vt:lpstr>Grupos de processos </vt:lpstr>
      <vt:lpstr>Interligação entre processos conforme seu grupo de atuação</vt:lpstr>
      <vt:lpstr>Fluxograma dos processos de Gerenciamento de Projeto, Uma Visão Global do PMBOK 2000 (Dinsmore Associates, 2002)</vt:lpstr>
      <vt:lpstr>Conclusão</vt:lpstr>
      <vt:lpstr>Atividades</vt:lpstr>
      <vt:lpstr>Referências</vt:lpstr>
    </vt:vector>
  </TitlesOfParts>
  <Company>FIC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Gerência de Projetos</dc:title>
  <dc:creator>Varajão</dc:creator>
  <cp:lastModifiedBy>varajao</cp:lastModifiedBy>
  <cp:revision>1</cp:revision>
  <dcterms:created xsi:type="dcterms:W3CDTF">2014-04-01T21:02:06Z</dcterms:created>
  <dcterms:modified xsi:type="dcterms:W3CDTF">2017-02-16T21:16:55Z</dcterms:modified>
</cp:coreProperties>
</file>