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39"/>
  </p:notesMasterIdLst>
  <p:sldIdLst>
    <p:sldId id="268" r:id="rId3"/>
    <p:sldId id="269" r:id="rId4"/>
    <p:sldId id="273" r:id="rId5"/>
    <p:sldId id="274" r:id="rId6"/>
    <p:sldId id="275" r:id="rId7"/>
    <p:sldId id="276" r:id="rId8"/>
    <p:sldId id="277" r:id="rId9"/>
    <p:sldId id="278" r:id="rId10"/>
    <p:sldId id="270" r:id="rId11"/>
    <p:sldId id="280" r:id="rId12"/>
    <p:sldId id="279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281" r:id="rId36"/>
    <p:sldId id="271" r:id="rId37"/>
    <p:sldId id="272" r:id="rId38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783E6-DF67-4C6C-8190-CFB483480609}" type="datetimeFigureOut">
              <a:rPr lang="pt-BR" smtClean="0"/>
              <a:t>18/02/2017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74F5A-2FC6-4002-AAD3-7B0A1B847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5793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11:28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97638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12:34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1343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12:35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50747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12:35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4054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73447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12:38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18154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12:41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18819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41110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12:44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18227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12:45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46405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12:46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2232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11:28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02455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12:47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64804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12:48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4689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12:50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31722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12:51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77767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12:51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98662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12:52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08474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12:52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8498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12:53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94192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12:54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530024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12:54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0612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323289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12:56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199040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640406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6491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12:58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345933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12:35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265499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11:28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30129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11:28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8610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12:17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4026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12:27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8604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12:24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4975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3249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12:29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8013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2/18/2017 12:33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251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12246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67655015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04882283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78576148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1743807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0056807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62377869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51708935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28828904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6417296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0657994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029047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633216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96482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80140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GERÊNCIA DE PROJETOS DE SOFTWARE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04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857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Implantando GP em Organizações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753574"/>
          </a:xfrm>
        </p:spPr>
        <p:txBody>
          <a:bodyPr/>
          <a:lstStyle/>
          <a:p>
            <a:pPr marL="393192" indent="-393192" algn="just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/>
              <a:t>A pergunta então é: </a:t>
            </a:r>
            <a:endParaRPr lang="pt-PT" dirty="0" smtClean="0"/>
          </a:p>
          <a:p>
            <a:pPr marL="393192" indent="-393192" algn="just" defTabSz="914400">
              <a:spcBef>
                <a:spcPts val="768"/>
              </a:spcBef>
              <a:buClr>
                <a:srgbClr val="FFFFFF"/>
              </a:buClr>
            </a:pPr>
            <a:endParaRPr lang="pt-PT" dirty="0"/>
          </a:p>
          <a:p>
            <a:pPr marL="910717" lvl="1" indent="-393192" algn="just" defTabSz="914400">
              <a:spcBef>
                <a:spcPts val="768"/>
              </a:spcBef>
              <a:buClr>
                <a:srgbClr val="FFFFFF"/>
              </a:buClr>
            </a:pPr>
            <a:r>
              <a:rPr lang="pt-PT" sz="4000" dirty="0" smtClean="0"/>
              <a:t>O </a:t>
            </a:r>
            <a:r>
              <a:rPr lang="pt-PT" sz="4000" dirty="0"/>
              <a:t>que fazer para implantar gerência de projetos em uma organização e continuar evoluindo sempre? </a:t>
            </a:r>
            <a:endParaRPr lang="pt-BR" sz="4000" b="0" i="0" dirty="0" smtClean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55801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Implantando GP em Organizações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761782"/>
          </a:xfrm>
        </p:spPr>
        <p:txBody>
          <a:bodyPr/>
          <a:lstStyle/>
          <a:p>
            <a:pPr marL="393192" indent="-393192" algn="just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/>
              <a:t>A resposta a esta pergunta certamente depende de cada empresa e um diagnóstico deve ser </a:t>
            </a:r>
            <a:r>
              <a:rPr lang="pt-PT" dirty="0" smtClean="0"/>
              <a:t>elaborado.</a:t>
            </a:r>
          </a:p>
          <a:p>
            <a:pPr marL="393192" indent="-393192" algn="just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/>
              <a:t>Um </a:t>
            </a:r>
            <a:r>
              <a:rPr lang="pt-PT" dirty="0"/>
              <a:t>exemplo aplicado a departamento de informática, no qual, diversos projetos são tocados simultaneamente. 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94461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Implantando GP em Organizações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610493"/>
          </a:xfrm>
        </p:spPr>
        <p:txBody>
          <a:bodyPr/>
          <a:lstStyle/>
          <a:p>
            <a:pPr algn="just"/>
            <a:r>
              <a:rPr lang="pt-PT" dirty="0"/>
              <a:t>O sucesso </a:t>
            </a:r>
            <a:r>
              <a:rPr lang="pt-PT" dirty="0" smtClean="0"/>
              <a:t>desse </a:t>
            </a:r>
            <a:r>
              <a:rPr lang="pt-PT" dirty="0"/>
              <a:t>processo </a:t>
            </a:r>
            <a:r>
              <a:rPr lang="pt-PT" dirty="0" smtClean="0"/>
              <a:t>de implantação está </a:t>
            </a:r>
            <a:r>
              <a:rPr lang="pt-PT" dirty="0"/>
              <a:t>diretamente relacionado com a interação dos seguintes elementos:</a:t>
            </a:r>
            <a:endParaRPr lang="pt-BR" dirty="0"/>
          </a:p>
          <a:p>
            <a:pPr lvl="1"/>
            <a:r>
              <a:rPr lang="pt-PT" sz="2600" dirty="0"/>
              <a:t>Comprometimento e apoio explícito da alta administração;</a:t>
            </a:r>
            <a:endParaRPr lang="pt-BR" sz="2600" dirty="0"/>
          </a:p>
          <a:p>
            <a:pPr lvl="1"/>
            <a:r>
              <a:rPr lang="pt-PT" sz="2600" dirty="0"/>
              <a:t>Existência de gerentes de projetos experientes, hábeis e bem treinados;</a:t>
            </a:r>
            <a:endParaRPr lang="pt-BR" sz="2600" dirty="0"/>
          </a:p>
          <a:p>
            <a:pPr lvl="1"/>
            <a:r>
              <a:rPr lang="pt-PT" sz="2600" dirty="0"/>
              <a:t>Existência de um Escritório de Projetos (ou PMO: </a:t>
            </a:r>
            <a:r>
              <a:rPr lang="pt-PT" sz="2600" i="1" dirty="0"/>
              <a:t>Project Management Office</a:t>
            </a:r>
            <a:r>
              <a:rPr lang="pt-PT" sz="2600" dirty="0"/>
              <a:t>);</a:t>
            </a:r>
            <a:endParaRPr lang="pt-BR" sz="2600" dirty="0"/>
          </a:p>
          <a:p>
            <a:pPr lvl="1"/>
            <a:r>
              <a:rPr lang="pt-PT" sz="2600" dirty="0"/>
              <a:t>Uma metodologia na qual os processos se apóiam;</a:t>
            </a:r>
            <a:endParaRPr lang="pt-BR" sz="2600" dirty="0"/>
          </a:p>
          <a:p>
            <a:pPr lvl="1"/>
            <a:r>
              <a:rPr lang="pt-PT" sz="2600" dirty="0"/>
              <a:t>Ferramentas de planejamento e controle.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2450450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Alta Administração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327612"/>
          </a:xfrm>
        </p:spPr>
        <p:txBody>
          <a:bodyPr/>
          <a:lstStyle/>
          <a:p>
            <a:pPr algn="just"/>
            <a:r>
              <a:rPr lang="pt-PT" dirty="0"/>
              <a:t>O passo inicial deve ser dado pela alta administração, ao compreender e demonstrar para toda a organização o interesse em que os projetos sejam gerenciados de uma forma mais científica e menos empírica</a:t>
            </a:r>
            <a:r>
              <a:rPr lang="pt-PT" dirty="0" smtClean="0"/>
              <a:t>.</a:t>
            </a:r>
          </a:p>
          <a:p>
            <a:pPr algn="just"/>
            <a:r>
              <a:rPr lang="pt-PT" sz="2800" dirty="0"/>
              <a:t>Esta demonstração deve ser materializada no estabelecimento das seguintes ações: </a:t>
            </a:r>
            <a:endParaRPr lang="pt-BR" sz="2800" dirty="0"/>
          </a:p>
          <a:p>
            <a:pPr lvl="1" algn="just"/>
            <a:r>
              <a:rPr lang="pt-PT" sz="2400" dirty="0"/>
              <a:t>Diferenciação entre gerência da produção (ou gerência da rotina) e gerência de projetos;</a:t>
            </a:r>
            <a:endParaRPr lang="pt-BR" sz="2400" dirty="0"/>
          </a:p>
          <a:p>
            <a:pPr lvl="1" algn="just"/>
            <a:r>
              <a:rPr lang="pt-PT" sz="2400" dirty="0"/>
              <a:t>Reconhecimento da carreira de gerente de projetos e algumas modificações na estrutura organizacional da empresa. </a:t>
            </a:r>
            <a:endParaRPr lang="pt-BR" sz="2400" dirty="0"/>
          </a:p>
          <a:p>
            <a:pPr algn="just"/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7701977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Alta Administração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30471"/>
          </a:xfrm>
        </p:spPr>
        <p:txBody>
          <a:bodyPr/>
          <a:lstStyle/>
          <a:p>
            <a:pPr algn="just"/>
            <a:r>
              <a:rPr lang="pt-PT" dirty="0"/>
              <a:t>Além disso, a alta administração deve deixar clara sua “presença” no planejamento e acompanhamento de todos os projetos da organização através de reuniões de avaliação de </a:t>
            </a:r>
            <a:r>
              <a:rPr lang="pt-PT" dirty="0" smtClean="0"/>
              <a:t>desempenho.</a:t>
            </a:r>
          </a:p>
          <a:p>
            <a:pPr algn="just"/>
            <a:r>
              <a:rPr lang="pt-PT" dirty="0" smtClean="0"/>
              <a:t>Deve </a:t>
            </a:r>
            <a:r>
              <a:rPr lang="pt-PT" dirty="0"/>
              <a:t>ainda criar um clima que estimule o cumprimento de prazos. Ela deve também estimular atitudes pró-ativas entre os diversos departamentos da empresa que participam de projetos</a:t>
            </a:r>
            <a:r>
              <a:rPr lang="pt-PT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0572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Estrutura Organizacional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30471"/>
          </a:xfrm>
        </p:spPr>
        <p:txBody>
          <a:bodyPr/>
          <a:lstStyle/>
          <a:p>
            <a:pPr algn="just"/>
            <a:r>
              <a:rPr lang="pt-PT" dirty="0"/>
              <a:t>Na maioria das empresas, o setor de desenvolvimento e implantação de aplicativos do departamento de informática possui uma organização do tipo “funcional</a:t>
            </a:r>
            <a:r>
              <a:rPr lang="pt-PT" dirty="0" smtClean="0"/>
              <a:t>”.</a:t>
            </a:r>
          </a:p>
          <a:p>
            <a:pPr algn="just"/>
            <a:r>
              <a:rPr lang="pt-PT" dirty="0" smtClean="0"/>
              <a:t>Alí </a:t>
            </a:r>
            <a:r>
              <a:rPr lang="pt-PT" dirty="0"/>
              <a:t>os profissionais (analistas, programadores, especialistas) se ligam a um único gerente. Os projetos são tocados por líderes, geralmente analistas experientes que possuem liderança técnica, alguma influência na empresa mas pouco poder.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2966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Estrutura Organizacional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87273"/>
          </a:xfrm>
        </p:spPr>
        <p:txBody>
          <a:bodyPr/>
          <a:lstStyle/>
          <a:p>
            <a:pPr algn="just"/>
            <a:r>
              <a:rPr lang="pt-PT" dirty="0"/>
              <a:t>Uma estrutura bastante semelhante à anterior é a “funcional por área” na qual existem grupos independentes de profissionais atendendo às diferentes áreas da empresa</a:t>
            </a:r>
            <a:r>
              <a:rPr lang="pt-PT" dirty="0" smtClean="0"/>
              <a:t>.</a:t>
            </a:r>
          </a:p>
          <a:p>
            <a:pPr algn="just"/>
            <a:r>
              <a:rPr lang="pt-PT" dirty="0"/>
              <a:t>Apesar dos problemas, no entanto, estas formas de organização são as que predominam na maioria das empresas brasileiras por terem se mostradas as de menor valor e mais fáceis de gerenciar.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04117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Estrutura Organizacional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87273"/>
          </a:xfrm>
        </p:spPr>
        <p:txBody>
          <a:bodyPr/>
          <a:lstStyle/>
          <a:p>
            <a:pPr algn="just"/>
            <a:r>
              <a:rPr lang="pt-PT" dirty="0"/>
              <a:t>Nas empresas que tocam muitos projetos, de alto valor e complexos, ao mesmo tempo e dependem deles para a sua sobrevivência, a melhor estrutura organizacional é a “por projetos”, na qual o gerente do projeto forma a sua equipe que existe enquanto dura o </a:t>
            </a:r>
            <a:r>
              <a:rPr lang="pt-PT" dirty="0" smtClean="0"/>
              <a:t>projeto.</a:t>
            </a:r>
          </a:p>
          <a:p>
            <a:pPr algn="just"/>
            <a:r>
              <a:rPr lang="pt-PT" dirty="0" smtClean="0"/>
              <a:t>Alguns </a:t>
            </a:r>
            <a:r>
              <a:rPr lang="pt-PT" dirty="0"/>
              <a:t>membros se mantêm durante todo o projeto e outros apenas durante o tempo em que são necessários.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5088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Estrutura Organizacional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973669"/>
          </a:xfrm>
        </p:spPr>
        <p:txBody>
          <a:bodyPr/>
          <a:lstStyle/>
          <a:p>
            <a:pPr algn="just"/>
            <a:r>
              <a:rPr lang="pt-PT" dirty="0"/>
              <a:t>Para onde vão estes profissionais quando se desligam de um projeto e não têm nenhum outro ao qual se ligarem</a:t>
            </a:r>
            <a:r>
              <a:rPr lang="pt-PT" dirty="0" smtClean="0"/>
              <a:t>?</a:t>
            </a:r>
          </a:p>
          <a:p>
            <a:pPr algn="just"/>
            <a:r>
              <a:rPr lang="pt-PT" dirty="0"/>
              <a:t>Certamente a empresa não deseja perder profissionais tão preciosos e, então, a solução utilizada tem sido a criação de um “gerente de recursos”, ao qual se subordinam enquanto aguardam serem convocados para outro projeto. </a:t>
            </a:r>
            <a:r>
              <a:rPr lang="pt-PT" dirty="0" smtClean="0"/>
              <a:t>Responsável também por </a:t>
            </a:r>
            <a:r>
              <a:rPr lang="pt-PT" dirty="0"/>
              <a:t>gerenciar aspectos administrativos de suas carreiras (treinamento, </a:t>
            </a:r>
            <a:r>
              <a:rPr lang="pt-PT" dirty="0" smtClean="0"/>
              <a:t>avaliação </a:t>
            </a:r>
            <a:r>
              <a:rPr lang="pt-PT" dirty="0"/>
              <a:t>etc</a:t>
            </a:r>
            <a:r>
              <a:rPr lang="pt-PT" dirty="0" smtClean="0"/>
              <a:t>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83570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Gerente de Projetos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102388"/>
          </a:xfrm>
        </p:spPr>
        <p:txBody>
          <a:bodyPr/>
          <a:lstStyle/>
          <a:p>
            <a:pPr algn="just"/>
            <a:r>
              <a:rPr lang="pt-PT" dirty="0"/>
              <a:t>Dentre todos os participantes de um projeto, o gerente merece um foco especial, visto que o sucesso dos projetos depende muito dele. Além de conhecer os métodos e técnicas de gerência de projetos, ele deve também ser treinado em técnicas de liderança, motivação, finanças, administração etc</a:t>
            </a:r>
            <a:r>
              <a:rPr lang="pt-PT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25614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496342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Padrões de gerência de projetos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Implantando GP nas organizações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Estrutura Organizacional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PMO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Ferramentas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Metodologia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Outras características dos Processos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76314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Gerente de Projetos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431983"/>
          </a:xfrm>
        </p:spPr>
        <p:txBody>
          <a:bodyPr/>
          <a:lstStyle/>
          <a:p>
            <a:pPr algn="just"/>
            <a:r>
              <a:rPr lang="pt-PT" dirty="0" smtClean="0"/>
              <a:t>Um </a:t>
            </a:r>
            <a:r>
              <a:rPr lang="pt-PT" dirty="0"/>
              <a:t>plano de treinamento deve ser montado e os gerentes devem ser conscientizados da importância e necessidade do treinamento para a evolução na carreira. Muitas empresas estão exigindo de seus profissionais a obtenção do certificado PMP do PMI. Uma vez obtido o certificado, existe ainda a necessidade de obter 60 pontos a cada três anos, equivale a um curso de 3 dias por ano, em programas de treinamento para a manutenção do certificado</a:t>
            </a:r>
            <a:r>
              <a:rPr lang="pt-PT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35451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Escritório de Projetos (PMO)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5991"/>
          </a:xfrm>
        </p:spPr>
        <p:txBody>
          <a:bodyPr/>
          <a:lstStyle/>
          <a:p>
            <a:pPr algn="just"/>
            <a:r>
              <a:rPr lang="pt-PT" dirty="0"/>
              <a:t>Quando a empresa toca inúmeros projetos ao mesmo tempo, a criação do Escritório do Projeto (PMO: </a:t>
            </a:r>
            <a:r>
              <a:rPr lang="pt-PT" i="1" dirty="0"/>
              <a:t>Project Management Office</a:t>
            </a:r>
            <a:r>
              <a:rPr lang="pt-PT" dirty="0"/>
              <a:t>) é </a:t>
            </a:r>
            <a:r>
              <a:rPr lang="pt-PT" dirty="0" smtClean="0"/>
              <a:t>conveniente. Seu </a:t>
            </a:r>
            <a:r>
              <a:rPr lang="pt-PT" dirty="0"/>
              <a:t>tamanho varia de duas até cinco pessoas</a:t>
            </a:r>
            <a:r>
              <a:rPr lang="pt-PT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26491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Escritório de Projetos (PMO)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949047"/>
          </a:xfrm>
        </p:spPr>
        <p:txBody>
          <a:bodyPr/>
          <a:lstStyle/>
          <a:p>
            <a:pPr algn="just"/>
            <a:r>
              <a:rPr lang="pt-PT" dirty="0" smtClean="0"/>
              <a:t>Dentre </a:t>
            </a:r>
            <a:r>
              <a:rPr lang="pt-PT" dirty="0"/>
              <a:t>suas funções, podemos </a:t>
            </a:r>
            <a:r>
              <a:rPr lang="pt-PT" dirty="0" smtClean="0"/>
              <a:t>citar:</a:t>
            </a:r>
          </a:p>
          <a:p>
            <a:pPr lvl="1" algn="just"/>
            <a:r>
              <a:rPr lang="pt-PT" sz="2400" dirty="0" smtClean="0"/>
              <a:t>Produzir </a:t>
            </a:r>
            <a:r>
              <a:rPr lang="pt-PT" sz="2400" dirty="0"/>
              <a:t>a padronização e normatização dos projetos da </a:t>
            </a:r>
            <a:r>
              <a:rPr lang="pt-PT" sz="2400" dirty="0" smtClean="0"/>
              <a:t>empresa;</a:t>
            </a:r>
          </a:p>
          <a:p>
            <a:pPr lvl="1" algn="just"/>
            <a:r>
              <a:rPr lang="pt-PT" sz="2400" dirty="0" smtClean="0"/>
              <a:t>Fornecer </a:t>
            </a:r>
            <a:r>
              <a:rPr lang="pt-PT" sz="2400" dirty="0"/>
              <a:t>treinamento e consultoria em gerência de projetos e no uso de </a:t>
            </a:r>
            <a:r>
              <a:rPr lang="pt-PT" sz="2400" i="1" dirty="0"/>
              <a:t>softwares</a:t>
            </a:r>
            <a:r>
              <a:rPr lang="pt-PT" sz="2400" dirty="0"/>
              <a:t> dentro da </a:t>
            </a:r>
            <a:r>
              <a:rPr lang="pt-PT" sz="2400" dirty="0" smtClean="0"/>
              <a:t>empresa;</a:t>
            </a:r>
          </a:p>
          <a:p>
            <a:pPr lvl="1" algn="just"/>
            <a:r>
              <a:rPr lang="pt-PT" sz="2400" dirty="0" smtClean="0"/>
              <a:t>Participar, </a:t>
            </a:r>
            <a:r>
              <a:rPr lang="pt-PT" sz="2400" dirty="0"/>
              <a:t>junto com o gerente de cada projeto, da avaliação inicial de </a:t>
            </a:r>
            <a:r>
              <a:rPr lang="pt-PT" sz="2400" dirty="0" smtClean="0"/>
              <a:t>riscos;</a:t>
            </a:r>
          </a:p>
          <a:p>
            <a:pPr lvl="1" algn="just"/>
            <a:r>
              <a:rPr lang="pt-PT" sz="2400" dirty="0" smtClean="0"/>
              <a:t>Acompanhar a </a:t>
            </a:r>
            <a:r>
              <a:rPr lang="pt-PT" sz="2400" dirty="0"/>
              <a:t>performance de </a:t>
            </a:r>
            <a:r>
              <a:rPr lang="pt-PT" sz="2400" dirty="0" smtClean="0"/>
              <a:t>execução;</a:t>
            </a:r>
          </a:p>
          <a:p>
            <a:pPr lvl="1" algn="just"/>
            <a:r>
              <a:rPr lang="pt-PT" sz="2400" dirty="0" smtClean="0"/>
              <a:t>Analisar as </a:t>
            </a:r>
            <a:r>
              <a:rPr lang="pt-PT" sz="2400" dirty="0"/>
              <a:t>contramedidas para eliminação de riscos, com o gerente de cada </a:t>
            </a:r>
            <a:r>
              <a:rPr lang="pt-PT" sz="2400" dirty="0" smtClean="0"/>
              <a:t>projeto;</a:t>
            </a:r>
          </a:p>
          <a:p>
            <a:pPr lvl="1" algn="just"/>
            <a:r>
              <a:rPr lang="pt-PT" sz="2400" dirty="0" smtClean="0"/>
              <a:t>Efetuar auditoria </a:t>
            </a:r>
            <a:r>
              <a:rPr lang="pt-PT" sz="2400" dirty="0"/>
              <a:t>sobre os resultados obtidos pelos </a:t>
            </a:r>
            <a:r>
              <a:rPr lang="pt-PT" sz="2400" dirty="0" smtClean="0"/>
              <a:t>projetos;</a:t>
            </a:r>
          </a:p>
          <a:p>
            <a:pPr lvl="1" algn="just"/>
            <a:r>
              <a:rPr lang="pt-PT" sz="2400" dirty="0" smtClean="0"/>
              <a:t>Funcionar como interface entre os projetos e a alta administração da empresa.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836491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81698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420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Ferramentas de Planejamento e Controle</a:t>
            </a:r>
            <a:endParaRPr lang="pt-BR" sz="42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102388"/>
          </a:xfrm>
        </p:spPr>
        <p:txBody>
          <a:bodyPr/>
          <a:lstStyle/>
          <a:p>
            <a:pPr algn="just"/>
            <a:r>
              <a:rPr lang="pt-PT" dirty="0"/>
              <a:t>Em qualquer empresa que toca projetos, a informatização dos processos tem papel muito estratégico. É necessário um bom sistema de planejamento e controle de projetos e, para isto, existem diversos </a:t>
            </a:r>
            <a:r>
              <a:rPr lang="pt-PT" i="1" dirty="0"/>
              <a:t>softwares</a:t>
            </a:r>
            <a:r>
              <a:rPr lang="pt-PT" dirty="0"/>
              <a:t> disponíveis no mercado, tais como: MS-Project, Primavera, Artemis, Cplan, TimeLine, dentre outros.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2095340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81698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420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Ferramentas de Planejamento e Controle</a:t>
            </a:r>
            <a:endParaRPr lang="pt-BR" sz="42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644075"/>
          </a:xfrm>
        </p:spPr>
        <p:txBody>
          <a:bodyPr/>
          <a:lstStyle/>
          <a:p>
            <a:pPr algn="just"/>
            <a:r>
              <a:rPr lang="pt-PT" dirty="0"/>
              <a:t>Muitas vezes estes </a:t>
            </a:r>
            <a:r>
              <a:rPr lang="pt-PT" i="1" dirty="0"/>
              <a:t>softwares</a:t>
            </a:r>
            <a:r>
              <a:rPr lang="pt-PT" dirty="0"/>
              <a:t> necessitam de alguma interface que deve ser desenvolvida pela própria empresa. É comum também a necessidade de um aplicativo de apropriação de horas </a:t>
            </a:r>
            <a:r>
              <a:rPr lang="pt-PT" dirty="0" smtClean="0"/>
              <a:t>trabalhadas.</a:t>
            </a:r>
          </a:p>
          <a:p>
            <a:pPr algn="just"/>
            <a:r>
              <a:rPr lang="pt-PT" dirty="0" smtClean="0"/>
              <a:t>Um </a:t>
            </a:r>
            <a:r>
              <a:rPr lang="pt-PT" dirty="0"/>
              <a:t>dos componentes do PMO deve ser especialista nestes </a:t>
            </a:r>
            <a:r>
              <a:rPr lang="pt-PT" i="1" dirty="0"/>
              <a:t>softwares</a:t>
            </a:r>
            <a:r>
              <a:rPr lang="pt-PT" dirty="0"/>
              <a:t>, para fornecer suporte a toda a empresa.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5903856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81698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420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Ferramentas de Planejamento e Controle</a:t>
            </a:r>
            <a:endParaRPr lang="pt-BR" sz="42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30471"/>
          </a:xfrm>
        </p:spPr>
        <p:txBody>
          <a:bodyPr/>
          <a:lstStyle/>
          <a:p>
            <a:pPr algn="just"/>
            <a:r>
              <a:rPr lang="pt-PT" dirty="0"/>
              <a:t>Muito do sucesso do projeto depende de quão próximo das ações está o gerente do projeto: portanto, a comunicação torna-se </a:t>
            </a:r>
            <a:r>
              <a:rPr lang="pt-PT" dirty="0" smtClean="0"/>
              <a:t>imprescindível.</a:t>
            </a:r>
          </a:p>
          <a:p>
            <a:pPr algn="just"/>
            <a:r>
              <a:rPr lang="pt-PT" dirty="0" smtClean="0"/>
              <a:t>Através </a:t>
            </a:r>
            <a:r>
              <a:rPr lang="pt-PT" dirty="0"/>
              <a:t>de uma rede de comunicações (rede corporativa, e-mail, WEB, intranet etc.) é possível montar um eficiente sistema de comunicações. Como subproduto deste sistema, o gerente fica a par não somente dos avanços e problemas como também do moral da equipe.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70948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Metodologia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59190"/>
          </a:xfrm>
        </p:spPr>
        <p:txBody>
          <a:bodyPr/>
          <a:lstStyle/>
          <a:p>
            <a:pPr algn="just"/>
            <a:r>
              <a:rPr lang="pt-PT" dirty="0"/>
              <a:t>Certamente é necessário o uso de uma metodologia, capaz de mostrar o que e como deve ser conduzida cada etapa do projeto. Esta metodologia deve ser suficientemente ampla para auxiliar o gerente em qualquer tipo de projeto</a:t>
            </a:r>
            <a:r>
              <a:rPr lang="pt-PT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60520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Metodologia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431983"/>
          </a:xfrm>
        </p:spPr>
        <p:txBody>
          <a:bodyPr/>
          <a:lstStyle/>
          <a:p>
            <a:pPr algn="just"/>
            <a:r>
              <a:rPr lang="pt-PT" dirty="0"/>
              <a:t>Deve ser também flexível, permitindo adaptações, para não se transformar em “camisas de força”. Finalmente, uma sugestão que, estamos certos, trará modificações na maneira como uma empresa passa a ver gerência de projetos: um ou diversos de seus altos executivos técnicos deve se filiar ao PMI (</a:t>
            </a:r>
            <a:r>
              <a:rPr lang="pt-PT" i="1" dirty="0"/>
              <a:t>Project Management Institute</a:t>
            </a:r>
            <a:r>
              <a:rPr lang="pt-PT" dirty="0"/>
              <a:t>), obter o certificado PMP e participar dos “</a:t>
            </a:r>
            <a:r>
              <a:rPr lang="pt-PT" i="1" dirty="0"/>
              <a:t>Project Management Symposiums</a:t>
            </a:r>
            <a:r>
              <a:rPr lang="pt-PT" dirty="0"/>
              <a:t>”.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23675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 dos Projetos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314480"/>
          </a:xfrm>
        </p:spPr>
        <p:txBody>
          <a:bodyPr/>
          <a:lstStyle/>
          <a:p>
            <a:pPr algn="just"/>
            <a:r>
              <a:rPr lang="pt-PT" dirty="0"/>
              <a:t>Um processo é uma série de ações que geram um </a:t>
            </a:r>
            <a:r>
              <a:rPr lang="pt-PT" dirty="0" smtClean="0"/>
              <a:t>resultado.</a:t>
            </a:r>
          </a:p>
          <a:p>
            <a:pPr algn="just"/>
            <a:r>
              <a:rPr lang="pt-PT" dirty="0" smtClean="0"/>
              <a:t>Projeto </a:t>
            </a:r>
            <a:r>
              <a:rPr lang="pt-PT" dirty="0"/>
              <a:t>é um conjunto de etapas, que permitem que evolua do conceito até o produto ou serviço final.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2924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 dos Projetos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493538"/>
          </a:xfrm>
        </p:spPr>
        <p:txBody>
          <a:bodyPr/>
          <a:lstStyle/>
          <a:p>
            <a:pPr algn="just"/>
            <a:r>
              <a:rPr lang="pt-PT" dirty="0"/>
              <a:t>Processos se enquadram em duas categorias:</a:t>
            </a:r>
            <a:endParaRPr lang="pt-BR" dirty="0"/>
          </a:p>
          <a:p>
            <a:pPr lvl="1" algn="just"/>
            <a:r>
              <a:rPr lang="pt-PT" dirty="0"/>
              <a:t>Processos da gerência de </a:t>
            </a:r>
            <a:r>
              <a:rPr lang="pt-PT" dirty="0" smtClean="0"/>
              <a:t>projetos: </a:t>
            </a:r>
            <a:r>
              <a:rPr lang="pt-PT" dirty="0"/>
              <a:t>se relacionam com a descrição, a organização e a conclusão do trabalho do projeto. São universais a todos os projetos, pois controlam o ciclo de vida do gerenciamento de projetos</a:t>
            </a:r>
            <a:r>
              <a:rPr lang="pt-PT" dirty="0" smtClean="0"/>
              <a:t>.</a:t>
            </a:r>
            <a:endParaRPr lang="pt-BR" dirty="0"/>
          </a:p>
          <a:p>
            <a:pPr lvl="1" algn="just"/>
            <a:r>
              <a:rPr lang="pt-PT" dirty="0"/>
              <a:t>Processos orientados ao </a:t>
            </a:r>
            <a:r>
              <a:rPr lang="pt-PT" dirty="0" smtClean="0"/>
              <a:t>produto: </a:t>
            </a:r>
            <a:r>
              <a:rPr lang="pt-PT" dirty="0"/>
              <a:t>se relacionam com a especificação e a criação do produto do projeto, sendo exclusivos a cada produto. São definidos pelo ciclo de vida do projeto, e variam de acordo com a área de aplicação.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00511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781548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/>
              <a:t>Ao longo do tempo, houve diversas tentativas para desenvolver padrões internacionais de gerência de projetos. Dentre elas, </a:t>
            </a:r>
            <a:r>
              <a:rPr lang="pt-PT" dirty="0" smtClean="0"/>
              <a:t>destacam-se: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PMBoK;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ISO 10006;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PRINCE 2;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RBC;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ICB.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0666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 dos Projetos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772793"/>
          </a:xfrm>
        </p:spPr>
        <p:txBody>
          <a:bodyPr/>
          <a:lstStyle/>
          <a:p>
            <a:pPr algn="just"/>
            <a:r>
              <a:rPr lang="pt-PT" dirty="0"/>
              <a:t>As atividades no </a:t>
            </a:r>
            <a:r>
              <a:rPr lang="pt-PT" dirty="0">
                <a:solidFill>
                  <a:srgbClr val="FFFF00"/>
                </a:solidFill>
              </a:rPr>
              <a:t>caminho crítico </a:t>
            </a:r>
            <a:r>
              <a:rPr lang="pt-PT" dirty="0"/>
              <a:t>são monitoradas ativamente quanto a deslizes, enquanto os deslizes nas atividades do caminho não crítico são verificados periodicamente.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1482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 dos Projetos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973669"/>
          </a:xfrm>
        </p:spPr>
        <p:txBody>
          <a:bodyPr/>
          <a:lstStyle/>
          <a:p>
            <a:pPr algn="just"/>
            <a:r>
              <a:rPr lang="pt-PT" dirty="0"/>
              <a:t>Repetir os processos de iniciação antes da execução de cada fase é uma maneira de se avaliar se o projeto continua cumprindo as necessidades de </a:t>
            </a:r>
            <a:r>
              <a:rPr lang="pt-PT" dirty="0" smtClean="0"/>
              <a:t>negócio.</a:t>
            </a:r>
          </a:p>
          <a:p>
            <a:pPr algn="just"/>
            <a:r>
              <a:rPr lang="pt-PT" dirty="0" smtClean="0"/>
              <a:t>Envolver </a:t>
            </a:r>
            <a:r>
              <a:rPr lang="pt-PT" dirty="0"/>
              <a:t>as partes interessadas no projeto em cada uma das fases é uma maneira de aumentar as probabilidades de satisfação dos requisitos do cliente, além de servir para fazê-los sentirem-se envolvidos no projeto – o que muitas vezes é essencial para o sucesso do mesmo.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05019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Processo dos Projetos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628960"/>
          </a:xfrm>
        </p:spPr>
        <p:txBody>
          <a:bodyPr/>
          <a:lstStyle/>
          <a:p>
            <a:pPr algn="just"/>
            <a:r>
              <a:rPr lang="pt-PT" dirty="0"/>
              <a:t>O gerente de projetos precisa monitorar e comunicar o desempenho do </a:t>
            </a:r>
            <a:r>
              <a:rPr lang="pt-PT" dirty="0" smtClean="0"/>
              <a:t>projeto.</a:t>
            </a:r>
          </a:p>
          <a:p>
            <a:pPr algn="just"/>
            <a:r>
              <a:rPr lang="pt-PT" dirty="0" smtClean="0"/>
              <a:t>Os </a:t>
            </a:r>
            <a:r>
              <a:rPr lang="pt-PT" dirty="0"/>
              <a:t>resultados do trabalho que estiverem abaixo de um nível de desempenho aceitável precisam ser ajustados com ações corretivas para que o projeto volte a estar em conformidade com as linhas de base de custo, prazo e </a:t>
            </a:r>
            <a:r>
              <a:rPr lang="pt-PT" dirty="0" smtClean="0"/>
              <a:t>escopo.</a:t>
            </a:r>
          </a:p>
          <a:p>
            <a:pPr algn="just"/>
            <a:r>
              <a:rPr lang="pt-PT" dirty="0" smtClean="0"/>
              <a:t>A </a:t>
            </a:r>
            <a:r>
              <a:rPr lang="pt-PT" dirty="0"/>
              <a:t>comunicação do desempenho do projeto é um dos principais elementos par o gerenciamento de projetos bem sucedido.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42031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Interações de Processos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924425"/>
          </a:xfrm>
        </p:spPr>
        <p:txBody>
          <a:bodyPr/>
          <a:lstStyle/>
          <a:p>
            <a:pPr algn="just"/>
            <a:r>
              <a:rPr lang="pt-PT" dirty="0"/>
              <a:t>Dentro de cada grupo de processos, os processos individuais podem ser ligados pelas suas entradas (</a:t>
            </a:r>
            <a:r>
              <a:rPr lang="pt-PT" i="1" dirty="0"/>
              <a:t>inputs</a:t>
            </a:r>
            <a:r>
              <a:rPr lang="pt-PT" dirty="0"/>
              <a:t>) e saídas (</a:t>
            </a:r>
            <a:r>
              <a:rPr lang="pt-PT" i="1" dirty="0"/>
              <a:t>outputs</a:t>
            </a:r>
            <a:r>
              <a:rPr lang="pt-PT" dirty="0"/>
              <a:t>). Focando nessas ligações, podemos descrever cada processo nos termos de seus</a:t>
            </a:r>
            <a:r>
              <a:rPr lang="pt-PT" dirty="0" smtClean="0"/>
              <a:t>:</a:t>
            </a:r>
          </a:p>
          <a:p>
            <a:pPr lvl="1"/>
            <a:r>
              <a:rPr lang="pt-PT" dirty="0">
                <a:solidFill>
                  <a:srgbClr val="FFFF00"/>
                </a:solidFill>
              </a:rPr>
              <a:t>Entradas (</a:t>
            </a:r>
            <a:r>
              <a:rPr lang="pt-PT" i="1" dirty="0">
                <a:solidFill>
                  <a:srgbClr val="FFFF00"/>
                </a:solidFill>
              </a:rPr>
              <a:t>inputs</a:t>
            </a:r>
            <a:r>
              <a:rPr lang="pt-PT" dirty="0" smtClean="0">
                <a:solidFill>
                  <a:srgbClr val="FFFF00"/>
                </a:solidFill>
              </a:rPr>
              <a:t>) </a:t>
            </a:r>
            <a:r>
              <a:rPr lang="pt-PT" dirty="0" smtClean="0"/>
              <a:t>– </a:t>
            </a:r>
            <a:r>
              <a:rPr lang="pt-PT" dirty="0"/>
              <a:t>documentos ou itens que serão trabalhados pelo </a:t>
            </a:r>
            <a:r>
              <a:rPr lang="pt-PT" dirty="0" smtClean="0"/>
              <a:t>processo</a:t>
            </a:r>
            <a:endParaRPr lang="pt-BR" dirty="0"/>
          </a:p>
          <a:p>
            <a:pPr lvl="1"/>
            <a:r>
              <a:rPr lang="pt-PT" dirty="0">
                <a:solidFill>
                  <a:srgbClr val="FFFF00"/>
                </a:solidFill>
              </a:rPr>
              <a:t>Ferramentas e técnicas </a:t>
            </a:r>
            <a:r>
              <a:rPr lang="pt-PT" dirty="0"/>
              <a:t>– mecanismos aplicados aos inputs para criar os </a:t>
            </a:r>
            <a:r>
              <a:rPr lang="pt-PT" dirty="0" smtClean="0"/>
              <a:t>outputs</a:t>
            </a:r>
            <a:endParaRPr lang="pt-BR" dirty="0"/>
          </a:p>
          <a:p>
            <a:pPr lvl="1"/>
            <a:r>
              <a:rPr lang="pt-PT" dirty="0">
                <a:solidFill>
                  <a:srgbClr val="FFFF00"/>
                </a:solidFill>
              </a:rPr>
              <a:t>Saídas (</a:t>
            </a:r>
            <a:r>
              <a:rPr lang="pt-PT" i="1" dirty="0">
                <a:solidFill>
                  <a:srgbClr val="FFFF00"/>
                </a:solidFill>
              </a:rPr>
              <a:t>outputs</a:t>
            </a:r>
            <a:r>
              <a:rPr lang="pt-PT" dirty="0" smtClean="0">
                <a:solidFill>
                  <a:srgbClr val="FFFF00"/>
                </a:solidFill>
              </a:rPr>
              <a:t>) </a:t>
            </a:r>
            <a:r>
              <a:rPr lang="pt-PT" dirty="0" smtClean="0"/>
              <a:t>– </a:t>
            </a:r>
            <a:r>
              <a:rPr lang="pt-PT" dirty="0"/>
              <a:t>documentos ou itens que serão o resultado final do processo</a:t>
            </a:r>
            <a:r>
              <a:rPr lang="pt-PT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57504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739759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Vimos que existem vários padrões e modelos para a Gerência de Projeto;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Observamos alguns fatores importantes se há intenção de implantar a Gerência de Projetos em organizações;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Entendemos o PMO, suas características e objetivos e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a importância do uso de ferramentas como facilitadores na Gerência de Projetos;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Vimos outras propriedades não discutidas anteriormente sobre os processos.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949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102388"/>
          </a:xfrm>
        </p:spPr>
        <p:txBody>
          <a:bodyPr/>
          <a:lstStyle/>
          <a:p>
            <a:pPr marL="393192" indent="-393192" algn="just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Verificar o conteúdo disponível no site, principalmente até a página </a:t>
            </a:r>
            <a:r>
              <a:rPr lang="pt-BR" dirty="0" smtClean="0">
                <a:solidFill>
                  <a:srgbClr val="FFFFFF"/>
                </a:solidFill>
              </a:rPr>
              <a:t>20 da </a:t>
            </a:r>
            <a:r>
              <a:rPr lang="pt-BR" dirty="0" smtClean="0">
                <a:solidFill>
                  <a:srgbClr val="FFFFFF"/>
                </a:solidFill>
              </a:rPr>
              <a:t>apostila</a:t>
            </a:r>
            <a:r>
              <a:rPr lang="pt-BR" dirty="0" smtClean="0">
                <a:solidFill>
                  <a:srgbClr val="FFFFFF"/>
                </a:solidFill>
              </a:rPr>
              <a:t>.</a:t>
            </a:r>
          </a:p>
          <a:p>
            <a:pPr marL="393192" indent="-393192" algn="just" defTabSz="914400">
              <a:spcBef>
                <a:spcPts val="0"/>
              </a:spcBef>
              <a:buClr>
                <a:srgbClr val="FFFFFF"/>
              </a:buClr>
            </a:pPr>
            <a:endParaRPr lang="pt-BR" dirty="0" smtClean="0">
              <a:solidFill>
                <a:srgbClr val="FFFFFF"/>
              </a:solidFill>
            </a:endParaRPr>
          </a:p>
          <a:p>
            <a:pPr marL="393192" indent="-393192" algn="just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Pesquise ferramentas que possam ser utilizadas pelo Gerente de Projetos para facilitar o seu trabalho nas diversas áreas de conhecimento abordadas pelo </a:t>
            </a:r>
            <a:r>
              <a:rPr lang="pt-BR" dirty="0" err="1" smtClean="0">
                <a:solidFill>
                  <a:srgbClr val="FFFFFF"/>
                </a:solidFill>
              </a:rPr>
              <a:t>PMBoK</a:t>
            </a:r>
            <a:r>
              <a:rPr lang="pt-BR" dirty="0">
                <a:solidFill>
                  <a:srgbClr val="FFFFFF"/>
                </a:solidFill>
              </a:rPr>
              <a:t> </a:t>
            </a:r>
            <a:r>
              <a:rPr lang="pt-BR" dirty="0" smtClean="0">
                <a:solidFill>
                  <a:srgbClr val="FFFFFF"/>
                </a:solidFill>
              </a:rPr>
              <a:t>em um projeto.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4558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644075"/>
          </a:xfrm>
        </p:spPr>
        <p:txBody>
          <a:bodyPr/>
          <a:lstStyle/>
          <a:p>
            <a:r>
              <a:rPr lang="pt-BR" dirty="0"/>
              <a:t>VARAJÃO, F. F.. </a:t>
            </a:r>
            <a:r>
              <a:rPr lang="pt-BR" i="1" dirty="0" smtClean="0"/>
              <a:t>Gerência de Projetos</a:t>
            </a:r>
            <a:r>
              <a:rPr lang="pt-BR" dirty="0" smtClean="0"/>
              <a:t>. </a:t>
            </a:r>
            <a:r>
              <a:rPr lang="pt-BR" dirty="0"/>
              <a:t>FIC – Faculdades Integradas </a:t>
            </a:r>
            <a:r>
              <a:rPr lang="pt-BR" dirty="0" err="1"/>
              <a:t>Campograndenses</a:t>
            </a:r>
            <a:r>
              <a:rPr lang="pt-BR" dirty="0"/>
              <a:t>. Rio de Janeiro, </a:t>
            </a:r>
            <a:r>
              <a:rPr lang="pt-BR" dirty="0" smtClean="0"/>
              <a:t>2016. </a:t>
            </a:r>
            <a:r>
              <a:rPr lang="pt-BR" dirty="0"/>
              <a:t>(Apostila</a:t>
            </a:r>
            <a:r>
              <a:rPr lang="pt-BR" dirty="0" smtClean="0"/>
              <a:t>)</a:t>
            </a:r>
          </a:p>
          <a:p>
            <a:r>
              <a:rPr lang="en-US" dirty="0"/>
              <a:t>PMI - PROJECT MANAGEMENT INSTITUTE. A guide to the project management body of knowledge. </a:t>
            </a:r>
            <a:r>
              <a:rPr lang="pt-BR" dirty="0" err="1"/>
              <a:t>Syba</a:t>
            </a:r>
            <a:r>
              <a:rPr lang="pt-BR" dirty="0"/>
              <a:t>: PMI </a:t>
            </a:r>
            <a:r>
              <a:rPr lang="pt-BR" dirty="0" err="1"/>
              <a:t>Publishing</a:t>
            </a:r>
            <a:r>
              <a:rPr lang="pt-BR" dirty="0"/>
              <a:t> </a:t>
            </a:r>
            <a:r>
              <a:rPr lang="pt-BR" dirty="0" err="1"/>
              <a:t>Division</a:t>
            </a:r>
            <a:r>
              <a:rPr lang="pt-BR" dirty="0"/>
              <a:t>, 2000. Disponível em http://www.pmi.org. Acessado em 10/12/2009</a:t>
            </a:r>
          </a:p>
        </p:txBody>
      </p:sp>
    </p:spTree>
    <p:extLst>
      <p:ext uri="{BB962C8B-B14F-4D97-AF65-F5344CB8AC3E}">
        <p14:creationId xmlns:p14="http://schemas.microsoft.com/office/powerpoint/2010/main" val="28045163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781548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/>
              <a:t>Ao longo do tempo, houve diversas tentativas para desenvolver padrões internacionais de gerência de projetos. Dentre elas, </a:t>
            </a:r>
            <a:r>
              <a:rPr lang="pt-PT" dirty="0" smtClean="0"/>
              <a:t>destacam-se: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PMBoK;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ISO 10006;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PRINCE 2;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RBC;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ICB.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3131840" y="2780928"/>
            <a:ext cx="5847184" cy="3312368"/>
          </a:xfrm>
          <a:prstGeom prst="wedgeRoundRectCallout">
            <a:avLst>
              <a:gd name="adj1" fmla="val -60469"/>
              <a:gd name="adj2" fmla="val -4314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PT" sz="2400" i="1" dirty="0"/>
              <a:t>Project Management Body of Knowledge</a:t>
            </a:r>
            <a:r>
              <a:rPr lang="pt-PT" sz="2400" dirty="0"/>
              <a:t> (</a:t>
            </a:r>
            <a:r>
              <a:rPr lang="pt-PT" sz="2400" i="1" dirty="0"/>
              <a:t>PMBoK</a:t>
            </a:r>
            <a:r>
              <a:rPr lang="pt-PT" sz="2400" dirty="0"/>
              <a:t>), um conjunto de conhecimentos gerenciado pela organização </a:t>
            </a:r>
            <a:r>
              <a:rPr lang="pt-PT" sz="2400" i="1" dirty="0"/>
              <a:t>Project Management Institute</a:t>
            </a:r>
            <a:r>
              <a:rPr lang="pt-PT" sz="2400" dirty="0"/>
              <a:t> (</a:t>
            </a:r>
            <a:r>
              <a:rPr lang="pt-PT" sz="2400" i="1" dirty="0"/>
              <a:t>PMI</a:t>
            </a:r>
            <a:r>
              <a:rPr lang="pt-PT" sz="2400" dirty="0"/>
              <a:t>). Tem-se tornado um padrão de fato em diversas indústrias, como a da Construção Civil e em diversos setores da Indústria de </a:t>
            </a:r>
            <a:r>
              <a:rPr lang="pt-PT" sz="2400" i="1" dirty="0"/>
              <a:t>Software</a:t>
            </a:r>
            <a:r>
              <a:rPr lang="pt-PT" sz="2400" dirty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548803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781548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/>
              <a:t>Ao longo do tempo, houve diversas tentativas para desenvolver padrões internacionais de gerência de projetos. Dentre elas, </a:t>
            </a:r>
            <a:r>
              <a:rPr lang="pt-PT" dirty="0" smtClean="0"/>
              <a:t>destacam-se: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PMBoK;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ISO 10006;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PRINCE 2;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RBC;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ICB.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3131840" y="3140968"/>
            <a:ext cx="5847184" cy="1534325"/>
          </a:xfrm>
          <a:prstGeom prst="wedgeRoundRectCallout">
            <a:avLst>
              <a:gd name="adj1" fmla="val -54063"/>
              <a:gd name="adj2" fmla="val -2817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2400" i="1" dirty="0"/>
              <a:t>1997, Quality management; Guidelines to quality in project management. </a:t>
            </a:r>
            <a:r>
              <a:rPr lang="pt-PT" sz="2400" dirty="0"/>
              <a:t>Não possui objetivo de </a:t>
            </a:r>
            <a:r>
              <a:rPr lang="pt-PT" sz="2400" dirty="0" smtClean="0"/>
              <a:t>certificação, </a:t>
            </a:r>
            <a:r>
              <a:rPr lang="pt-PT" sz="2400" dirty="0"/>
              <a:t>mas de </a:t>
            </a:r>
            <a:r>
              <a:rPr lang="pt-PT" sz="2400" dirty="0" smtClean="0"/>
              <a:t>padronização da gerência de projetos.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2603354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781548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/>
              <a:t>Ao longo do tempo, houve diversas tentativas para desenvolver padrões internacionais de gerência de projetos. Dentre elas, </a:t>
            </a:r>
            <a:r>
              <a:rPr lang="pt-PT" dirty="0" smtClean="0"/>
              <a:t>destacam-se: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PMBoK;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ISO 10006;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PRINCE 2;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RBC;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ICB.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3131840" y="3226727"/>
            <a:ext cx="5847184" cy="1966373"/>
          </a:xfrm>
          <a:prstGeom prst="wedgeRoundRectCallout">
            <a:avLst>
              <a:gd name="adj1" fmla="val -55570"/>
              <a:gd name="adj2" fmla="val -969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z="2400" dirty="0"/>
              <a:t>Desenvolvido em 1989 pela CCTA, agora faz parte do OGC. Este método foi desenvolvido inicialmente apenas para os projetos TIC, a versão mais recente, PRINCE2, é consistente com a gestão de todos os tipos de projetos.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773181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781548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/>
              <a:t>Ao longo do tempo, houve diversas tentativas para desenvolver padrões internacionais de gerência de projetos. Dentre elas, </a:t>
            </a:r>
            <a:r>
              <a:rPr lang="pt-PT" dirty="0" smtClean="0"/>
              <a:t>destacam-se: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PMBoK;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ISO 10006;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PRINCE 2;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RBC;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ICB.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3059832" y="2780928"/>
            <a:ext cx="5847184" cy="3276268"/>
          </a:xfrm>
          <a:prstGeom prst="wedgeRoundRectCallout">
            <a:avLst>
              <a:gd name="adj1" fmla="val -66498"/>
              <a:gd name="adj2" fmla="val 275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PT" sz="2400" dirty="0"/>
              <a:t>Referencial Brasileiro de Competências (RBC), um dos conjuntos de conhecimentos mais recentes sobre Gerenciamento de Projetos, além dos processos de gestão, aborda competências </a:t>
            </a:r>
            <a:r>
              <a:rPr lang="pt-PT" sz="2400" dirty="0" smtClean="0"/>
              <a:t>da Associação </a:t>
            </a:r>
            <a:r>
              <a:rPr lang="pt-PT" sz="2400" dirty="0"/>
              <a:t>Brasileira de Gerenciamento de Projetos (ABGP). Tem-se tornado um padrão de fato em diversas indústrias, como o caso da Siemens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475994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781548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/>
              <a:t>Ao longo do tempo, houve diversas tentativas para desenvolver padrões internacionais de gerência de projetos. Dentre elas, </a:t>
            </a:r>
            <a:r>
              <a:rPr lang="pt-PT" dirty="0" smtClean="0"/>
              <a:t>destacam-se: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PMBoK;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ISO 10006;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PRINCE 2;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RBC;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>
                <a:solidFill>
                  <a:srgbClr val="FFFFFF"/>
                </a:solidFill>
                <a:latin typeface="Calibri"/>
              </a:rPr>
              <a:t>ICB.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3059832" y="2780928"/>
            <a:ext cx="5847184" cy="3600400"/>
          </a:xfrm>
          <a:prstGeom prst="wedgeRoundRectCallout">
            <a:avLst>
              <a:gd name="adj1" fmla="val -67817"/>
              <a:gd name="adj2" fmla="val 1060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PT" sz="2400" dirty="0"/>
              <a:t>IPMA </a:t>
            </a:r>
            <a:r>
              <a:rPr lang="pt-PT" sz="2400" i="1" dirty="0"/>
              <a:t>Competence Baseline</a:t>
            </a:r>
            <a:r>
              <a:rPr lang="pt-PT" sz="2400" dirty="0"/>
              <a:t> (</a:t>
            </a:r>
            <a:r>
              <a:rPr lang="pt-PT" sz="2400" i="1" dirty="0"/>
              <a:t>ICB</a:t>
            </a:r>
            <a:r>
              <a:rPr lang="pt-PT" sz="2400" dirty="0"/>
              <a:t>), edição mais recente do corpo de conhecimento desenvolvido pelo </a:t>
            </a:r>
            <a:r>
              <a:rPr lang="pt-PT" sz="2400" i="1" dirty="0"/>
              <a:t>International Project Management Association</a:t>
            </a:r>
            <a:r>
              <a:rPr lang="pt-PT" sz="2400" dirty="0"/>
              <a:t>, cuja representação no Brasil é realizada pela Associação Brasileira de Gerenciamento de Projetos (ABGP). Trata do olho da competência em </a:t>
            </a:r>
            <a:r>
              <a:rPr lang="pt-PT" sz="2400" dirty="0" smtClean="0"/>
              <a:t>GP </a:t>
            </a:r>
            <a:r>
              <a:rPr lang="pt-PT" sz="2400" dirty="0"/>
              <a:t>e traz à área uma visão mais holística e inovadora do </a:t>
            </a:r>
            <a:r>
              <a:rPr lang="pt-PT" sz="2400" dirty="0" smtClean="0"/>
              <a:t>GP.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827348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Implantando GP em Organizações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988784"/>
          </a:xfrm>
        </p:spPr>
        <p:txBody>
          <a:bodyPr/>
          <a:lstStyle/>
          <a:p>
            <a:pPr marL="393192" indent="-393192" algn="just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/>
              <a:t>Segundo o modelo PM-CMM (</a:t>
            </a:r>
            <a:r>
              <a:rPr lang="pt-PT" i="1" dirty="0"/>
              <a:t>Project Management Capability Maturity Model</a:t>
            </a:r>
            <a:r>
              <a:rPr lang="pt-PT" dirty="0"/>
              <a:t>), pesquisas demonstraram a existência de uma relação direta entre o avanço na maturidade do uso de técnicas e métodos de gerência de projetos e a chance de desenvolver projetos </a:t>
            </a:r>
            <a:r>
              <a:rPr lang="pt-PT" dirty="0" smtClean="0"/>
              <a:t>bem-sucedidos</a:t>
            </a:r>
            <a:r>
              <a:rPr lang="pt-PT" dirty="0"/>
              <a:t>, isto é, cumprimento de prazos, orçamento e qualidade, além de maior satisfação do cliente e melhor moral da equipe. 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55395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GPS_01</Template>
  <TotalTime>109</TotalTime>
  <Words>6143</Words>
  <Application>Microsoft Office PowerPoint</Application>
  <PresentationFormat>Apresentação na tela (4:3)</PresentationFormat>
  <Paragraphs>298</Paragraphs>
  <Slides>36</Slides>
  <Notes>36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36</vt:i4>
      </vt:variant>
    </vt:vector>
  </HeadingPairs>
  <TitlesOfParts>
    <vt:vector size="42" baseType="lpstr">
      <vt:lpstr>Arial</vt:lpstr>
      <vt:lpstr>Calibri</vt:lpstr>
      <vt:lpstr>Courier New</vt:lpstr>
      <vt:lpstr>Wingdings</vt:lpstr>
      <vt:lpstr>7-00134_MS_Qwest_template_Segoe</vt:lpstr>
      <vt:lpstr>Branco com fonte Courier para slides de código</vt:lpstr>
      <vt:lpstr>GERÊNCIA DE PROJETOS DE SOFTWARE</vt:lpstr>
      <vt:lpstr>Conteúdo</vt:lpstr>
      <vt:lpstr>Conteúdo</vt:lpstr>
      <vt:lpstr>Conteúdo</vt:lpstr>
      <vt:lpstr>Conteúdo</vt:lpstr>
      <vt:lpstr>Conteúdo</vt:lpstr>
      <vt:lpstr>Conteúdo</vt:lpstr>
      <vt:lpstr>Conteúdo</vt:lpstr>
      <vt:lpstr>Implantando GP em Organizações</vt:lpstr>
      <vt:lpstr>Implantando GP em Organizações</vt:lpstr>
      <vt:lpstr>Implantando GP em Organizações</vt:lpstr>
      <vt:lpstr>Implantando GP em Organizações</vt:lpstr>
      <vt:lpstr>Alta Administração</vt:lpstr>
      <vt:lpstr>Alta Administração</vt:lpstr>
      <vt:lpstr>Estrutura Organizacional</vt:lpstr>
      <vt:lpstr>Estrutura Organizacional</vt:lpstr>
      <vt:lpstr>Estrutura Organizacional</vt:lpstr>
      <vt:lpstr>Estrutura Organizacional</vt:lpstr>
      <vt:lpstr>Gerente de Projetos</vt:lpstr>
      <vt:lpstr>Gerente de Projetos</vt:lpstr>
      <vt:lpstr>Escritório de Projetos (PMO)</vt:lpstr>
      <vt:lpstr>Escritório de Projetos (PMO)</vt:lpstr>
      <vt:lpstr>Ferramentas de Planejamento e Controle</vt:lpstr>
      <vt:lpstr>Ferramentas de Planejamento e Controle</vt:lpstr>
      <vt:lpstr>Ferramentas de Planejamento e Controle</vt:lpstr>
      <vt:lpstr>Metodologia</vt:lpstr>
      <vt:lpstr>Metodologia</vt:lpstr>
      <vt:lpstr>Processo dos Projetos</vt:lpstr>
      <vt:lpstr>Processo dos Projetos</vt:lpstr>
      <vt:lpstr>Processo dos Projetos</vt:lpstr>
      <vt:lpstr>Processo dos Projetos</vt:lpstr>
      <vt:lpstr>Processo dos Projetos</vt:lpstr>
      <vt:lpstr>Interações de Processos</vt:lpstr>
      <vt:lpstr>Conclusão</vt:lpstr>
      <vt:lpstr>Atividades</vt:lpstr>
      <vt:lpstr>Referências</vt:lpstr>
    </vt:vector>
  </TitlesOfParts>
  <Company>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Gerência de Projetos</dc:title>
  <dc:creator>Varajão</dc:creator>
  <cp:lastModifiedBy>varajao</cp:lastModifiedBy>
  <cp:revision>1</cp:revision>
  <dcterms:created xsi:type="dcterms:W3CDTF">2014-04-01T21:02:06Z</dcterms:created>
  <dcterms:modified xsi:type="dcterms:W3CDTF">2017-02-18T15:09:44Z</dcterms:modified>
</cp:coreProperties>
</file>