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54"/>
  </p:notesMasterIdLst>
  <p:sldIdLst>
    <p:sldId id="257" r:id="rId4"/>
    <p:sldId id="549" r:id="rId5"/>
    <p:sldId id="550" r:id="rId6"/>
    <p:sldId id="551" r:id="rId7"/>
    <p:sldId id="552" r:id="rId8"/>
    <p:sldId id="258" r:id="rId9"/>
    <p:sldId id="447" r:id="rId10"/>
    <p:sldId id="448" r:id="rId11"/>
    <p:sldId id="449" r:id="rId12"/>
    <p:sldId id="452" r:id="rId13"/>
    <p:sldId id="453" r:id="rId14"/>
    <p:sldId id="512" r:id="rId15"/>
    <p:sldId id="513" r:id="rId16"/>
    <p:sldId id="514" r:id="rId17"/>
    <p:sldId id="515" r:id="rId18"/>
    <p:sldId id="516" r:id="rId19"/>
    <p:sldId id="517" r:id="rId20"/>
    <p:sldId id="475" r:id="rId21"/>
    <p:sldId id="519" r:id="rId22"/>
    <p:sldId id="520" r:id="rId23"/>
    <p:sldId id="521" r:id="rId24"/>
    <p:sldId id="511" r:id="rId25"/>
    <p:sldId id="522" r:id="rId26"/>
    <p:sldId id="524" r:id="rId27"/>
    <p:sldId id="525" r:id="rId28"/>
    <p:sldId id="526" r:id="rId29"/>
    <p:sldId id="527" r:id="rId30"/>
    <p:sldId id="528" r:id="rId31"/>
    <p:sldId id="529" r:id="rId32"/>
    <p:sldId id="523" r:id="rId33"/>
    <p:sldId id="530" r:id="rId34"/>
    <p:sldId id="532" r:id="rId35"/>
    <p:sldId id="533" r:id="rId36"/>
    <p:sldId id="534" r:id="rId37"/>
    <p:sldId id="535" r:id="rId38"/>
    <p:sldId id="536" r:id="rId39"/>
    <p:sldId id="531" r:id="rId40"/>
    <p:sldId id="538" r:id="rId41"/>
    <p:sldId id="539" r:id="rId42"/>
    <p:sldId id="540" r:id="rId43"/>
    <p:sldId id="542" r:id="rId44"/>
    <p:sldId id="537" r:id="rId45"/>
    <p:sldId id="544" r:id="rId46"/>
    <p:sldId id="545" r:id="rId47"/>
    <p:sldId id="546" r:id="rId48"/>
    <p:sldId id="547" r:id="rId49"/>
    <p:sldId id="548" r:id="rId50"/>
    <p:sldId id="543" r:id="rId51"/>
    <p:sldId id="504" r:id="rId52"/>
    <p:sldId id="278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0E8"/>
    <a:srgbClr val="C9D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15" autoAdjust="0"/>
    <p:restoredTop sz="94660"/>
  </p:normalViewPr>
  <p:slideViewPr>
    <p:cSldViewPr>
      <p:cViewPr varScale="1">
        <p:scale>
          <a:sx n="92" d="100"/>
          <a:sy n="92" d="100"/>
        </p:scale>
        <p:origin x="14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DCA30-2ED5-41C4-A072-F195EC56C9D7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7E218-9473-4E4E-BA13-22C19D9987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18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36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928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025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719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104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84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596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395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64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36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6:42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946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043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3348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2977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0384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127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6403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4583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5636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0710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687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6:42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6925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256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8161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0002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3053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7846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7993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2736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0408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7808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012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6:43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7909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7915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5574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1133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17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0409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8467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029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3426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8259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815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6:43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8635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654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537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574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94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3/30/2017 6:39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46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s &quot;especiais&quot; 2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smtClean="0"/>
              <a:t>clique para…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ar para slides com Código de Softw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53300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&quot;especiais&quot; 1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695527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dirty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2153270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88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dirty="0" smtClean="0"/>
              <a:t>clique para…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855893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855893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Imprime em ESCALA DE CI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dirty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pic>
        <p:nvPicPr>
          <p:cNvPr id="4" name="Imagem 3" descr="footer_graphic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  <p:pic>
        <p:nvPicPr>
          <p:cNvPr id="6" name="Picture 4" descr="banner_prof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93296"/>
            <a:ext cx="1006475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533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UML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t.wikipedia.org/wiki/Instituto_de_Engenheiros_Eletricistas_e_Eletr%C3%B4nicos" TargetMode="External"/><Relationship Id="rId4" Type="http://schemas.openxmlformats.org/officeDocument/2006/relationships/hyperlink" Target="http://feuc.bv3.digitalpages.com.br/users/publications/9788534615297/pages/-2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GERÊNCIA DE PROJETOS DE SOFTWARE</a:t>
            </a:r>
            <a:endParaRPr lang="pt-BR" sz="5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1748308"/>
          </a:xfrm>
        </p:spPr>
        <p:txBody>
          <a:bodyPr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000" b="0" dirty="0" smtClean="0">
                <a:solidFill>
                  <a:srgbClr val="FFFFFF">
                    <a:tint val="75000"/>
                  </a:srgbClr>
                </a:solidFill>
              </a:rPr>
              <a:t>Aula: 07</a:t>
            </a: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b="0" i="0" dirty="0" smtClean="0">
                <a:solidFill>
                  <a:srgbClr val="FFFFFF">
                    <a:tint val="75000"/>
                  </a:srgbClr>
                </a:solidFill>
              </a:rPr>
              <a:t>Prof.: Fabrício </a:t>
            </a:r>
            <a:r>
              <a:rPr lang="pt-BR" b="0" i="0" dirty="0" err="1" smtClean="0">
                <a:solidFill>
                  <a:srgbClr val="FFFFFF">
                    <a:tint val="75000"/>
                  </a:srgbClr>
                </a:solidFill>
              </a:rPr>
              <a:t>Varajão</a:t>
            </a:r>
            <a:endParaRPr lang="pt-BR" b="0" i="0" dirty="0" smtClean="0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Tipos de requisitos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628960"/>
          </a:xfrm>
        </p:spPr>
        <p:txBody>
          <a:bodyPr/>
          <a:lstStyle/>
          <a:p>
            <a:r>
              <a:rPr lang="pt-BR" dirty="0"/>
              <a:t>Requisitos de usuário</a:t>
            </a:r>
          </a:p>
          <a:p>
            <a:pPr lvl="1"/>
            <a:r>
              <a:rPr lang="pt-BR" dirty="0" smtClean="0"/>
              <a:t>Declarações </a:t>
            </a:r>
            <a:r>
              <a:rPr lang="pt-BR" dirty="0"/>
              <a:t>em linguagem natural + diagramas de </a:t>
            </a:r>
            <a:r>
              <a:rPr lang="pt-BR" dirty="0" smtClean="0"/>
              <a:t>serviços que </a:t>
            </a:r>
            <a:r>
              <a:rPr lang="pt-BR" dirty="0"/>
              <a:t>o sistema fornece e suas restrições operacionais.</a:t>
            </a:r>
          </a:p>
          <a:p>
            <a:pPr lvl="2"/>
            <a:r>
              <a:rPr lang="pt-BR" dirty="0" smtClean="0"/>
              <a:t>Escritos </a:t>
            </a:r>
            <a:r>
              <a:rPr lang="pt-BR" dirty="0"/>
              <a:t>para os clientes.</a:t>
            </a:r>
          </a:p>
          <a:p>
            <a:r>
              <a:rPr lang="pt-BR" dirty="0" smtClean="0"/>
              <a:t>Requisitos </a:t>
            </a:r>
            <a:r>
              <a:rPr lang="pt-BR" dirty="0"/>
              <a:t>de sistema</a:t>
            </a:r>
          </a:p>
          <a:p>
            <a:pPr lvl="1"/>
            <a:r>
              <a:rPr lang="pt-BR" dirty="0" smtClean="0"/>
              <a:t>Um </a:t>
            </a:r>
            <a:r>
              <a:rPr lang="pt-BR" dirty="0"/>
              <a:t>documento estruturado estabelecendo </a:t>
            </a:r>
            <a:r>
              <a:rPr lang="pt-BR" dirty="0" smtClean="0"/>
              <a:t>descrições detalhadas </a:t>
            </a:r>
            <a:r>
              <a:rPr lang="pt-BR" dirty="0"/>
              <a:t>das funções, serviços e restrições </a:t>
            </a:r>
            <a:r>
              <a:rPr lang="pt-BR" dirty="0" smtClean="0"/>
              <a:t>operacionais do </a:t>
            </a:r>
            <a:r>
              <a:rPr lang="pt-BR" dirty="0"/>
              <a:t>sistema.</a:t>
            </a:r>
          </a:p>
          <a:p>
            <a:pPr lvl="2"/>
            <a:r>
              <a:rPr lang="pt-BR" dirty="0" smtClean="0"/>
              <a:t>Define </a:t>
            </a:r>
            <a:r>
              <a:rPr lang="pt-BR" dirty="0"/>
              <a:t>o que deve ser implementado e assim pode ser parte </a:t>
            </a:r>
            <a:r>
              <a:rPr lang="pt-BR" dirty="0" smtClean="0"/>
              <a:t>de um </a:t>
            </a:r>
            <a:r>
              <a:rPr lang="pt-BR" dirty="0"/>
              <a:t>contrato entre o cliente e o desenvolvedor.</a:t>
            </a:r>
            <a:endParaRPr lang="pt-BR" sz="1200" dirty="0" smtClean="0"/>
          </a:p>
        </p:txBody>
      </p:sp>
    </p:spTree>
    <p:extLst>
      <p:ext uri="{BB962C8B-B14F-4D97-AF65-F5344CB8AC3E}">
        <p14:creationId xmlns:p14="http://schemas.microsoft.com/office/powerpoint/2010/main" val="2416405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Definições e especificações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308872"/>
          </a:xfrm>
        </p:spPr>
        <p:txBody>
          <a:bodyPr/>
          <a:lstStyle/>
          <a:p>
            <a:r>
              <a:rPr lang="pt-BR" dirty="0" smtClean="0"/>
              <a:t>Definição dos requisitos do usuário</a:t>
            </a:r>
          </a:p>
          <a:p>
            <a:pPr marL="1031875" lvl="1" indent="-514350">
              <a:buFont typeface="+mj-lt"/>
              <a:buAutoNum type="arabicPeriod"/>
            </a:pPr>
            <a:r>
              <a:rPr lang="pt-BR" sz="1800" dirty="0" smtClean="0"/>
              <a:t>O software deve oferecer um meio de representar e acessar arquivos externos criados por outras ferramentas</a:t>
            </a:r>
          </a:p>
          <a:p>
            <a:r>
              <a:rPr lang="pt-BR" dirty="0" smtClean="0"/>
              <a:t>Especificação dos requisitos de sistema</a:t>
            </a:r>
          </a:p>
          <a:p>
            <a:pPr marL="1031875" lvl="1" indent="-514350">
              <a:buFont typeface="+mj-lt"/>
              <a:buAutoNum type="alphaLcPeriod"/>
            </a:pPr>
            <a:r>
              <a:rPr lang="pt-BR" sz="1800" dirty="0" smtClean="0"/>
              <a:t>O usuário deve dispor de recursos para definir o tipo dos arquivos externos</a:t>
            </a:r>
          </a:p>
          <a:p>
            <a:pPr marL="1031875" lvl="1" indent="-514350">
              <a:buFont typeface="+mj-lt"/>
              <a:buAutoNum type="alphaLcPeriod"/>
            </a:pPr>
            <a:r>
              <a:rPr lang="pt-BR" sz="1800" dirty="0" smtClean="0"/>
              <a:t>Cada tipo de arquivo externo pode ter uma ferramenta associada que pode ser aplicada a ele</a:t>
            </a:r>
          </a:p>
          <a:p>
            <a:pPr marL="1031875" lvl="1" indent="-514350">
              <a:buFont typeface="+mj-lt"/>
              <a:buAutoNum type="alphaLcPeriod"/>
            </a:pPr>
            <a:r>
              <a:rPr lang="pt-BR" sz="1800" dirty="0" smtClean="0"/>
              <a:t>Cada tipo de arquivo externo pode ser representado como um ícone específico na tela do usuário</a:t>
            </a:r>
          </a:p>
          <a:p>
            <a:pPr marL="1031875" lvl="1" indent="-514350">
              <a:buFont typeface="+mj-lt"/>
              <a:buAutoNum type="alphaLcPeriod"/>
            </a:pPr>
            <a:r>
              <a:rPr lang="pt-BR" sz="1800" dirty="0" smtClean="0"/>
              <a:t>Dever ser fornecidos recursos para o ícone que representa um arquivo externo, a ser definido pelo usuário</a:t>
            </a:r>
          </a:p>
          <a:p>
            <a:pPr marL="1031875" lvl="1" indent="-514350">
              <a:buFont typeface="+mj-lt"/>
              <a:buAutoNum type="alphaLcPeriod"/>
            </a:pPr>
            <a:r>
              <a:rPr lang="pt-BR" sz="1800" dirty="0" smtClean="0"/>
              <a:t>Quando um usuário seleciona um ícone que representa um arquivo externo, o efeito dessa seleção á aplicar a ferramenta associada com o tipo de arquivo externo ao arquivo representado pelo ícone selecionado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139200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sz="4400" dirty="0" smtClean="0"/>
              <a:t>Requisitos funcionais e não funcionais</a:t>
            </a:r>
            <a:endParaRPr lang="pt-BR" sz="4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647426"/>
          </a:xfrm>
        </p:spPr>
        <p:txBody>
          <a:bodyPr/>
          <a:lstStyle/>
          <a:p>
            <a:r>
              <a:rPr lang="pt-BR" dirty="0"/>
              <a:t>Requisitos </a:t>
            </a:r>
            <a:r>
              <a:rPr lang="pt-BR" dirty="0" smtClean="0"/>
              <a:t>funcionais</a:t>
            </a:r>
          </a:p>
          <a:p>
            <a:pPr lvl="1"/>
            <a:r>
              <a:rPr lang="pt-BR" dirty="0"/>
              <a:t>Declarações de serviços que o sistema deve fornecer, como o sistema </a:t>
            </a:r>
            <a:r>
              <a:rPr lang="pt-BR" dirty="0" smtClean="0"/>
              <a:t>deve reagir </a:t>
            </a:r>
            <a:r>
              <a:rPr lang="pt-BR" dirty="0"/>
              <a:t>a entradas específicas e como o sistema deve se comportar </a:t>
            </a:r>
            <a:r>
              <a:rPr lang="pt-BR" dirty="0" smtClean="0"/>
              <a:t>em determinadas </a:t>
            </a:r>
            <a:r>
              <a:rPr lang="pt-BR" dirty="0"/>
              <a:t>situações.</a:t>
            </a:r>
          </a:p>
          <a:p>
            <a:r>
              <a:rPr lang="pt-BR" dirty="0" smtClean="0"/>
              <a:t>Requisitos </a:t>
            </a:r>
            <a:r>
              <a:rPr lang="pt-BR" dirty="0"/>
              <a:t>não funcionais</a:t>
            </a:r>
          </a:p>
          <a:p>
            <a:pPr lvl="1"/>
            <a:r>
              <a:rPr lang="pt-BR" dirty="0" smtClean="0"/>
              <a:t>Restrições </a:t>
            </a:r>
            <a:r>
              <a:rPr lang="pt-BR" dirty="0"/>
              <a:t>sobre serviços ou funções oferecidos pelo sistema tais </a:t>
            </a:r>
            <a:r>
              <a:rPr lang="pt-BR" dirty="0" smtClean="0"/>
              <a:t>como restrições </a:t>
            </a:r>
            <a:r>
              <a:rPr lang="pt-BR" dirty="0"/>
              <a:t>de timing, restrições sobre o processo de desenvolvimento, </a:t>
            </a:r>
            <a:r>
              <a:rPr lang="pt-BR" dirty="0" smtClean="0"/>
              <a:t>padrões, etc., </a:t>
            </a:r>
            <a:r>
              <a:rPr lang="pt-BR" dirty="0"/>
              <a:t>ou seja, fixam restrições sobre como os requisitos funcionais </a:t>
            </a:r>
            <a:r>
              <a:rPr lang="pt-BR" dirty="0" smtClean="0"/>
              <a:t>serão implementados.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2188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/>
              <a:t>Requisitos funcionais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685898"/>
          </a:xfrm>
        </p:spPr>
        <p:txBody>
          <a:bodyPr/>
          <a:lstStyle/>
          <a:p>
            <a:r>
              <a:rPr lang="pt-BR" sz="2900" dirty="0"/>
              <a:t>Descrevem a funcionalidade ou serviços de sistema.</a:t>
            </a:r>
          </a:p>
          <a:p>
            <a:r>
              <a:rPr lang="pt-BR" sz="2900" dirty="0" smtClean="0"/>
              <a:t>Dependem </a:t>
            </a:r>
            <a:r>
              <a:rPr lang="pt-BR" sz="2900" dirty="0"/>
              <a:t>do tipo de software, dos usuários esperados </a:t>
            </a:r>
            <a:r>
              <a:rPr lang="pt-BR" sz="2900" dirty="0" smtClean="0"/>
              <a:t>e o </a:t>
            </a:r>
            <a:r>
              <a:rPr lang="pt-BR" sz="2900" dirty="0"/>
              <a:t>tipo de sistema onde o software é usado.</a:t>
            </a:r>
          </a:p>
          <a:p>
            <a:r>
              <a:rPr lang="pt-BR" sz="2900" dirty="0" smtClean="0"/>
              <a:t>Requisitos </a:t>
            </a:r>
            <a:r>
              <a:rPr lang="pt-BR" sz="2900" dirty="0"/>
              <a:t>funcionais de usuário podem ser </a:t>
            </a:r>
            <a:r>
              <a:rPr lang="pt-BR" sz="2900" dirty="0" smtClean="0"/>
              <a:t>declarações de </a:t>
            </a:r>
            <a:r>
              <a:rPr lang="pt-BR" sz="2900" dirty="0"/>
              <a:t>alto nível do que o sistema deve fazer, mas </a:t>
            </a:r>
            <a:r>
              <a:rPr lang="pt-BR" sz="2900" dirty="0" smtClean="0"/>
              <a:t>os requisitos </a:t>
            </a:r>
            <a:r>
              <a:rPr lang="pt-BR" sz="2900" dirty="0"/>
              <a:t>funcionais de sistema devem descrever </a:t>
            </a:r>
            <a:r>
              <a:rPr lang="pt-BR" sz="2900" dirty="0" smtClean="0"/>
              <a:t>os serviços </a:t>
            </a:r>
            <a:r>
              <a:rPr lang="pt-BR" sz="2900" dirty="0"/>
              <a:t>de sistema em detalhe.</a:t>
            </a:r>
          </a:p>
          <a:p>
            <a:r>
              <a:rPr lang="pt-BR" sz="2900" dirty="0" smtClean="0"/>
              <a:t>Tem </a:t>
            </a:r>
            <a:r>
              <a:rPr lang="pt-BR" sz="2900" dirty="0"/>
              <a:t>efeito localizado, apenas onde as </a:t>
            </a:r>
            <a:r>
              <a:rPr lang="pt-BR" sz="2900" dirty="0" smtClean="0"/>
              <a:t>funcionalidades definidas </a:t>
            </a:r>
            <a:r>
              <a:rPr lang="pt-BR" sz="2900" dirty="0"/>
              <a:t>pelo requisito foram implementadas</a:t>
            </a:r>
          </a:p>
        </p:txBody>
      </p:sp>
    </p:spTree>
    <p:extLst>
      <p:ext uri="{BB962C8B-B14F-4D97-AF65-F5344CB8AC3E}">
        <p14:creationId xmlns:p14="http://schemas.microsoft.com/office/powerpoint/2010/main" val="3398392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/>
              <a:t>Requisitos funcionais - exemplos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628960"/>
          </a:xfrm>
        </p:spPr>
        <p:txBody>
          <a:bodyPr/>
          <a:lstStyle/>
          <a:p>
            <a:r>
              <a:rPr lang="pt-BR" dirty="0"/>
              <a:t>O usuário deve ser capaz de pesquisar em todo </a:t>
            </a:r>
            <a:r>
              <a:rPr lang="pt-BR" dirty="0" smtClean="0"/>
              <a:t>o conjunto </a:t>
            </a:r>
            <a:r>
              <a:rPr lang="pt-BR" dirty="0"/>
              <a:t>inicial de banco de dados ou </a:t>
            </a:r>
            <a:r>
              <a:rPr lang="pt-BR" dirty="0" smtClean="0"/>
              <a:t>selecionar um subconjunto </a:t>
            </a:r>
            <a:r>
              <a:rPr lang="pt-BR" dirty="0"/>
              <a:t>a partir dele.</a:t>
            </a:r>
          </a:p>
          <a:p>
            <a:r>
              <a:rPr lang="pt-BR" dirty="0" smtClean="0"/>
              <a:t>O </a:t>
            </a:r>
            <a:r>
              <a:rPr lang="pt-BR" dirty="0"/>
              <a:t>sistema deve fornecer telas apropriadas para </a:t>
            </a:r>
            <a:r>
              <a:rPr lang="pt-BR" dirty="0" smtClean="0"/>
              <a:t>o usuário </a:t>
            </a:r>
            <a:r>
              <a:rPr lang="pt-BR" dirty="0"/>
              <a:t>ler os documentos no repositório de documentos.</a:t>
            </a:r>
          </a:p>
          <a:p>
            <a:r>
              <a:rPr lang="pt-BR" dirty="0" smtClean="0"/>
              <a:t>Para </a:t>
            </a:r>
            <a:r>
              <a:rPr lang="pt-BR" dirty="0"/>
              <a:t>todo pedido deve ser alocado um </a:t>
            </a:r>
            <a:r>
              <a:rPr lang="pt-BR" dirty="0" smtClean="0"/>
              <a:t>identificador único </a:t>
            </a:r>
            <a:r>
              <a:rPr lang="pt-BR" dirty="0"/>
              <a:t>(ORDER_ID) no qual o usuário deve ser capaz </a:t>
            </a:r>
            <a:r>
              <a:rPr lang="pt-BR" dirty="0" smtClean="0"/>
              <a:t>de copiar </a:t>
            </a:r>
            <a:r>
              <a:rPr lang="pt-BR" dirty="0"/>
              <a:t>para a área de armazenamento permanente </a:t>
            </a:r>
            <a:r>
              <a:rPr lang="pt-BR" dirty="0" smtClean="0"/>
              <a:t>da sua </a:t>
            </a:r>
            <a:r>
              <a:rPr lang="pt-BR" dirty="0"/>
              <a:t>conta.</a:t>
            </a:r>
          </a:p>
        </p:txBody>
      </p:sp>
    </p:spTree>
    <p:extLst>
      <p:ext uri="{BB962C8B-B14F-4D97-AF65-F5344CB8AC3E}">
        <p14:creationId xmlns:p14="http://schemas.microsoft.com/office/powerpoint/2010/main" val="3226086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Imprecisão de requisitos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579715"/>
          </a:xfrm>
        </p:spPr>
        <p:txBody>
          <a:bodyPr/>
          <a:lstStyle/>
          <a:p>
            <a:r>
              <a:rPr lang="pt-BR" dirty="0"/>
              <a:t>Problemas surgem quando os requisitos não </a:t>
            </a:r>
            <a:r>
              <a:rPr lang="pt-BR" dirty="0" smtClean="0"/>
              <a:t>são precisamente </a:t>
            </a:r>
            <a:r>
              <a:rPr lang="pt-BR" dirty="0"/>
              <a:t>definidos.</a:t>
            </a:r>
          </a:p>
          <a:p>
            <a:r>
              <a:rPr lang="pt-BR" dirty="0" smtClean="0"/>
              <a:t>Requisitos </a:t>
            </a:r>
            <a:r>
              <a:rPr lang="pt-BR" b="1" dirty="0"/>
              <a:t>ambíguos podem ser interpretados </a:t>
            </a:r>
            <a:r>
              <a:rPr lang="pt-BR" b="1" dirty="0" smtClean="0"/>
              <a:t>de maneiras </a:t>
            </a:r>
            <a:r>
              <a:rPr lang="pt-BR" b="1" dirty="0"/>
              <a:t>diferentes </a:t>
            </a:r>
            <a:r>
              <a:rPr lang="pt-BR" dirty="0"/>
              <a:t>pelos desenvolvedores e usuários.</a:t>
            </a:r>
          </a:p>
          <a:p>
            <a:r>
              <a:rPr lang="pt-BR" dirty="0" smtClean="0"/>
              <a:t>Considere </a:t>
            </a:r>
            <a:r>
              <a:rPr lang="pt-BR" dirty="0"/>
              <a:t>o termo </a:t>
            </a:r>
            <a:r>
              <a:rPr lang="pt-BR" dirty="0" smtClean="0"/>
              <a:t>“telas apropriadas”</a:t>
            </a:r>
            <a:endParaRPr lang="pt-BR" dirty="0"/>
          </a:p>
          <a:p>
            <a:pPr lvl="1"/>
            <a:r>
              <a:rPr lang="pt-BR" dirty="0" smtClean="0"/>
              <a:t>Intenção </a:t>
            </a:r>
            <a:r>
              <a:rPr lang="pt-BR" dirty="0"/>
              <a:t>do usuário – tela de propósito especial para </a:t>
            </a:r>
            <a:r>
              <a:rPr lang="pt-BR" dirty="0" smtClean="0"/>
              <a:t>cada tipo </a:t>
            </a:r>
            <a:r>
              <a:rPr lang="pt-BR" dirty="0"/>
              <a:t>diferente de documento;</a:t>
            </a:r>
          </a:p>
          <a:p>
            <a:pPr lvl="1"/>
            <a:r>
              <a:rPr lang="pt-BR" dirty="0" smtClean="0"/>
              <a:t>Interpretação </a:t>
            </a:r>
            <a:r>
              <a:rPr lang="pt-BR" dirty="0"/>
              <a:t>do desenvolvedor – fornece uma tela de </a:t>
            </a:r>
            <a:r>
              <a:rPr lang="pt-BR" dirty="0" smtClean="0"/>
              <a:t>texto que </a:t>
            </a:r>
            <a:r>
              <a:rPr lang="pt-BR" dirty="0"/>
              <a:t>mostra o conteúdo do documento.</a:t>
            </a:r>
          </a:p>
        </p:txBody>
      </p:sp>
    </p:spTree>
    <p:extLst>
      <p:ext uri="{BB962C8B-B14F-4D97-AF65-F5344CB8AC3E}">
        <p14:creationId xmlns:p14="http://schemas.microsoft.com/office/powerpoint/2010/main" val="4221183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Requisitos completos e consistentes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265783"/>
          </a:xfrm>
        </p:spPr>
        <p:txBody>
          <a:bodyPr/>
          <a:lstStyle/>
          <a:p>
            <a:r>
              <a:rPr lang="pt-BR" dirty="0"/>
              <a:t>Requisitos devem ser completos e consistentes.</a:t>
            </a:r>
          </a:p>
          <a:p>
            <a:r>
              <a:rPr lang="pt-BR" b="1" dirty="0" smtClean="0"/>
              <a:t>Completeza</a:t>
            </a:r>
            <a:endParaRPr lang="pt-BR" b="1" dirty="0"/>
          </a:p>
          <a:p>
            <a:pPr lvl="1"/>
            <a:r>
              <a:rPr lang="pt-BR" dirty="0"/>
              <a:t>Eles devem incluir descrições de todos os </a:t>
            </a:r>
            <a:r>
              <a:rPr lang="pt-BR" dirty="0" smtClean="0"/>
              <a:t>recursos requeridos</a:t>
            </a:r>
            <a:r>
              <a:rPr lang="pt-BR" dirty="0"/>
              <a:t>.</a:t>
            </a:r>
          </a:p>
          <a:p>
            <a:r>
              <a:rPr lang="pt-BR" b="1" dirty="0" smtClean="0"/>
              <a:t>Consistência</a:t>
            </a:r>
            <a:endParaRPr lang="pt-BR" b="1" dirty="0"/>
          </a:p>
          <a:p>
            <a:pPr lvl="1"/>
            <a:r>
              <a:rPr lang="pt-BR" dirty="0"/>
              <a:t>Não deve haver conflitos ou contradições nas </a:t>
            </a:r>
            <a:r>
              <a:rPr lang="pt-BR" dirty="0" smtClean="0"/>
              <a:t>descrições dos </a:t>
            </a:r>
            <a:r>
              <a:rPr lang="pt-BR" dirty="0"/>
              <a:t>recursos de sistema.</a:t>
            </a:r>
          </a:p>
          <a:p>
            <a:pPr lvl="1"/>
            <a:r>
              <a:rPr lang="pt-BR" dirty="0" smtClean="0"/>
              <a:t>Na </a:t>
            </a:r>
            <a:r>
              <a:rPr lang="pt-BR" dirty="0"/>
              <a:t>prática, é impossível produzir um documento </a:t>
            </a:r>
            <a:r>
              <a:rPr lang="pt-BR" dirty="0" smtClean="0"/>
              <a:t>de requisitos </a:t>
            </a:r>
            <a:r>
              <a:rPr lang="pt-BR" dirty="0"/>
              <a:t>completo e consistente.</a:t>
            </a:r>
          </a:p>
        </p:txBody>
      </p:sp>
    </p:spTree>
    <p:extLst>
      <p:ext uri="{BB962C8B-B14F-4D97-AF65-F5344CB8AC3E}">
        <p14:creationId xmlns:p14="http://schemas.microsoft.com/office/powerpoint/2010/main" val="1583985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/>
              <a:t>Requisitos não funcionais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763000" cy="5075236"/>
          </a:xfrm>
        </p:spPr>
        <p:txBody>
          <a:bodyPr/>
          <a:lstStyle/>
          <a:p>
            <a:r>
              <a:rPr lang="pt-BR" sz="2600" dirty="0"/>
              <a:t>Definem propriedades e restrições de sistema</a:t>
            </a:r>
          </a:p>
          <a:p>
            <a:pPr lvl="1"/>
            <a:r>
              <a:rPr lang="pt-BR" sz="2400" dirty="0" smtClean="0"/>
              <a:t>por </a:t>
            </a:r>
            <a:r>
              <a:rPr lang="pt-BR" sz="2400" dirty="0"/>
              <a:t>exemplo, confiabilidade, tempo de resposta e requisitos </a:t>
            </a:r>
            <a:r>
              <a:rPr lang="pt-BR" sz="2400" dirty="0" smtClean="0"/>
              <a:t>de armazenamento; restrições </a:t>
            </a:r>
            <a:r>
              <a:rPr lang="pt-BR" sz="2400" dirty="0"/>
              <a:t>são capacidade de dispositivos de E/S, representações de </a:t>
            </a:r>
            <a:r>
              <a:rPr lang="pt-BR" sz="2400" dirty="0" smtClean="0"/>
              <a:t>sistema, etc</a:t>
            </a:r>
            <a:r>
              <a:rPr lang="pt-BR" sz="2400" dirty="0"/>
              <a:t>.</a:t>
            </a:r>
          </a:p>
          <a:p>
            <a:r>
              <a:rPr lang="pt-BR" sz="2600" dirty="0" smtClean="0"/>
              <a:t>Requisitos </a:t>
            </a:r>
            <a:r>
              <a:rPr lang="pt-BR" sz="2600" dirty="0"/>
              <a:t>de processo podem também ser especificados impondo um </a:t>
            </a:r>
            <a:r>
              <a:rPr lang="pt-BR" sz="2600" dirty="0" smtClean="0"/>
              <a:t>sistema CASE </a:t>
            </a:r>
            <a:r>
              <a:rPr lang="pt-BR" sz="2600" dirty="0"/>
              <a:t>particular, linguagem de programação ou método de desenvolvimento.</a:t>
            </a:r>
          </a:p>
          <a:p>
            <a:r>
              <a:rPr lang="pt-BR" sz="2600" dirty="0" smtClean="0"/>
              <a:t>Requisitos </a:t>
            </a:r>
            <a:r>
              <a:rPr lang="pt-BR" sz="2600" dirty="0"/>
              <a:t>não funcionais podem ser mais críticos do que os requisitos funcionais.</a:t>
            </a:r>
          </a:p>
          <a:p>
            <a:pPr lvl="1"/>
            <a:r>
              <a:rPr lang="pt-BR" sz="2400" dirty="0" smtClean="0"/>
              <a:t>Se </a:t>
            </a:r>
            <a:r>
              <a:rPr lang="pt-BR" sz="2400" dirty="0"/>
              <a:t>estes não forem atendidos, o sistema é inútil.</a:t>
            </a:r>
          </a:p>
          <a:p>
            <a:r>
              <a:rPr lang="pt-BR" sz="2600" dirty="0" smtClean="0"/>
              <a:t>Tem </a:t>
            </a:r>
            <a:r>
              <a:rPr lang="pt-BR" sz="2600" dirty="0"/>
              <a:t>um efeito global. A satisfação deste requisito afeta vários componentes</a:t>
            </a:r>
            <a:r>
              <a:rPr lang="pt-BR" sz="2600" dirty="0" smtClean="0"/>
              <a:t>. Raramente </a:t>
            </a:r>
            <a:r>
              <a:rPr lang="pt-BR" sz="2600" dirty="0"/>
              <a:t>são considerados no processo de desenvolvimento</a:t>
            </a:r>
          </a:p>
        </p:txBody>
      </p:sp>
    </p:spTree>
    <p:extLst>
      <p:ext uri="{BB962C8B-B14F-4D97-AF65-F5344CB8AC3E}">
        <p14:creationId xmlns:p14="http://schemas.microsoft.com/office/powerpoint/2010/main" val="29091627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3" y="620689"/>
            <a:ext cx="8755642" cy="61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32399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sz="24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Classificação de requisitos não funcionais</a:t>
            </a:r>
            <a:endParaRPr lang="pt-BR" sz="2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1830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3" y="620689"/>
            <a:ext cx="8755642" cy="61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32399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sz="24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Classificação de requisitos não funcionais</a:t>
            </a:r>
            <a:endParaRPr lang="pt-BR" sz="2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Retângulo 2"/>
          <p:cNvSpPr/>
          <p:nvPr/>
        </p:nvSpPr>
        <p:spPr bwMode="auto">
          <a:xfrm>
            <a:off x="251520" y="562586"/>
            <a:ext cx="8892480" cy="629541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7" y="2072104"/>
            <a:ext cx="4976153" cy="4722435"/>
          </a:xfrm>
          <a:prstGeom prst="rect">
            <a:avLst/>
          </a:prstGeom>
        </p:spPr>
      </p:pic>
      <p:sp>
        <p:nvSpPr>
          <p:cNvPr id="6" name="Texto explicativo retangular com cantos arredondados 5"/>
          <p:cNvSpPr/>
          <p:nvPr/>
        </p:nvSpPr>
        <p:spPr bwMode="auto">
          <a:xfrm>
            <a:off x="5515914" y="1196753"/>
            <a:ext cx="3384376" cy="3600400"/>
          </a:xfrm>
          <a:prstGeom prst="wedgeRoundRectCallout">
            <a:avLst>
              <a:gd name="adj1" fmla="val -102411"/>
              <a:gd name="adj2" fmla="val -1830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000" dirty="0"/>
              <a:t>E</a:t>
            </a:r>
            <a:r>
              <a:rPr lang="pt-BR" sz="2000" dirty="0" smtClean="0"/>
              <a:t>specificam </a:t>
            </a:r>
            <a:r>
              <a:rPr lang="pt-BR" sz="2000" dirty="0"/>
              <a:t>que o produto entregue deve se comportar de uma </a:t>
            </a:r>
            <a:r>
              <a:rPr lang="pt-BR" sz="2000" dirty="0" smtClean="0"/>
              <a:t>maneira particular.</a:t>
            </a:r>
          </a:p>
          <a:p>
            <a:pPr algn="ctr"/>
            <a:endParaRPr lang="pt-BR" sz="2000" dirty="0" smtClean="0"/>
          </a:p>
          <a:p>
            <a:pPr algn="ctr"/>
            <a:r>
              <a:rPr lang="pt-BR" sz="2000" dirty="0" smtClean="0"/>
              <a:t>Exemplo: A </a:t>
            </a:r>
            <a:r>
              <a:rPr lang="pt-BR" sz="2000" dirty="0"/>
              <a:t>interface do usuário para o software deve ser </a:t>
            </a:r>
            <a:r>
              <a:rPr lang="pt-BR" sz="2000" dirty="0" smtClean="0"/>
              <a:t>implementada </a:t>
            </a:r>
            <a:r>
              <a:rPr lang="pt-BR" sz="2000" dirty="0"/>
              <a:t>como </a:t>
            </a:r>
            <a:r>
              <a:rPr lang="pt-BR" sz="2000" dirty="0" smtClean="0"/>
              <a:t>simples HTML</a:t>
            </a:r>
            <a:r>
              <a:rPr lang="pt-BR" sz="2000" dirty="0"/>
              <a:t>, sem frames ou </a:t>
            </a:r>
            <a:r>
              <a:rPr lang="pt-BR" sz="2000" dirty="0" err="1"/>
              <a:t>applets</a:t>
            </a:r>
            <a:r>
              <a:rPr lang="pt-BR" sz="2000" dirty="0"/>
              <a:t> Java</a:t>
            </a:r>
          </a:p>
        </p:txBody>
      </p:sp>
    </p:spTree>
    <p:extLst>
      <p:ext uri="{BB962C8B-B14F-4D97-AF65-F5344CB8AC3E}">
        <p14:creationId xmlns:p14="http://schemas.microsoft.com/office/powerpoint/2010/main" val="3302216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/>
              <a:t>Projeto Windows </a:t>
            </a:r>
            <a:r>
              <a:rPr lang="pt-BR" dirty="0"/>
              <a:t>Vista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764381"/>
          </a:xfrm>
        </p:spPr>
        <p:txBody>
          <a:bodyPr/>
          <a:lstStyle/>
          <a:p>
            <a:pPr algn="just"/>
            <a:r>
              <a:rPr lang="pt-BR" dirty="0" smtClean="0"/>
              <a:t>Alguns dados sobre o projeto:</a:t>
            </a:r>
          </a:p>
          <a:p>
            <a:pPr lvl="1" algn="just"/>
            <a:r>
              <a:rPr lang="pt-BR" sz="2400" dirty="0" smtClean="0"/>
              <a:t>5000 </a:t>
            </a:r>
            <a:r>
              <a:rPr lang="pt-BR" sz="2400" dirty="0"/>
              <a:t>desenvolvedores (sem incluir pessoal </a:t>
            </a:r>
            <a:r>
              <a:rPr lang="pt-BR" sz="2400" dirty="0" smtClean="0"/>
              <a:t>não técnico</a:t>
            </a:r>
            <a:r>
              <a:rPr lang="pt-BR" sz="2400" dirty="0"/>
              <a:t>);</a:t>
            </a:r>
          </a:p>
          <a:p>
            <a:pPr lvl="1" algn="just"/>
            <a:r>
              <a:rPr lang="pt-BR" sz="2400" dirty="0" smtClean="0"/>
              <a:t>50 </a:t>
            </a:r>
            <a:r>
              <a:rPr lang="pt-BR" sz="2400" dirty="0"/>
              <a:t>milhões de linhas de código;</a:t>
            </a:r>
          </a:p>
          <a:p>
            <a:pPr lvl="1" algn="just"/>
            <a:r>
              <a:rPr lang="pt-BR" sz="2400" dirty="0" smtClean="0"/>
              <a:t>16 </a:t>
            </a:r>
            <a:r>
              <a:rPr lang="pt-BR" sz="2400" dirty="0"/>
              <a:t>milhões de linhas de código somente nos últimos </a:t>
            </a:r>
            <a:r>
              <a:rPr lang="pt-BR" sz="2400" dirty="0" smtClean="0"/>
              <a:t>3 anos</a:t>
            </a:r>
            <a:r>
              <a:rPr lang="pt-BR" sz="2400" dirty="0"/>
              <a:t>;</a:t>
            </a:r>
          </a:p>
          <a:p>
            <a:pPr lvl="1" algn="just"/>
            <a:r>
              <a:rPr lang="pt-BR" sz="2400" dirty="0" smtClean="0"/>
              <a:t>Versões </a:t>
            </a:r>
            <a:r>
              <a:rPr lang="pt-BR" sz="2400" dirty="0"/>
              <a:t>compiláveis todos os dias;</a:t>
            </a:r>
          </a:p>
          <a:p>
            <a:pPr lvl="1" algn="just"/>
            <a:r>
              <a:rPr lang="pt-BR" sz="2400" dirty="0" smtClean="0"/>
              <a:t>Testes </a:t>
            </a:r>
            <a:r>
              <a:rPr lang="pt-BR" sz="2400" dirty="0"/>
              <a:t>de regressão;</a:t>
            </a:r>
          </a:p>
          <a:p>
            <a:pPr lvl="1" algn="just"/>
            <a:r>
              <a:rPr lang="pt-BR" sz="2400" dirty="0" smtClean="0"/>
              <a:t>Intervalo </a:t>
            </a:r>
            <a:r>
              <a:rPr lang="pt-BR" sz="2400" dirty="0"/>
              <a:t>de 3 dias para uma mudança </a:t>
            </a:r>
            <a:r>
              <a:rPr lang="pt-BR" sz="2400" dirty="0" smtClean="0"/>
              <a:t>submetida aparecer </a:t>
            </a:r>
            <a:r>
              <a:rPr lang="pt-BR" sz="2400" dirty="0"/>
              <a:t>no executável</a:t>
            </a:r>
            <a:r>
              <a:rPr lang="pt-BR" sz="2400" dirty="0" smtClean="0"/>
              <a:t>;</a:t>
            </a:r>
          </a:p>
          <a:p>
            <a:pPr lvl="1" algn="just"/>
            <a:r>
              <a:rPr lang="pt-BR" sz="2400" dirty="0"/>
              <a:t>~1.7 pessoas testando para cada programador;</a:t>
            </a:r>
          </a:p>
          <a:p>
            <a:pPr lvl="1" algn="just"/>
            <a:r>
              <a:rPr lang="pt-BR" sz="2400" dirty="0" smtClean="0"/>
              <a:t>Precisa </a:t>
            </a:r>
            <a:r>
              <a:rPr lang="pt-BR" sz="2400" dirty="0"/>
              <a:t>ter compatibilidade com versões anteriores;</a:t>
            </a:r>
          </a:p>
          <a:p>
            <a:pPr lvl="1" algn="just"/>
            <a:r>
              <a:rPr lang="pt-BR" sz="2400" dirty="0" smtClean="0"/>
              <a:t>Precisa </a:t>
            </a:r>
            <a:r>
              <a:rPr lang="pt-BR" sz="2400" dirty="0"/>
              <a:t>ser instalado em “milhares” de </a:t>
            </a:r>
            <a:r>
              <a:rPr lang="pt-BR" sz="2400" dirty="0" smtClean="0"/>
              <a:t>configurações diferentes</a:t>
            </a:r>
            <a:r>
              <a:rPr lang="pt-BR" sz="2400" dirty="0"/>
              <a:t>;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643606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3" y="620689"/>
            <a:ext cx="8755642" cy="61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32399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sz="24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Classificação de requisitos não funcionais</a:t>
            </a:r>
            <a:endParaRPr lang="pt-BR" sz="2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Retângulo 2"/>
          <p:cNvSpPr/>
          <p:nvPr/>
        </p:nvSpPr>
        <p:spPr bwMode="auto">
          <a:xfrm>
            <a:off x="251520" y="562586"/>
            <a:ext cx="8892480" cy="629541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54" y="2067791"/>
            <a:ext cx="4085665" cy="3460173"/>
          </a:xfrm>
          <a:prstGeom prst="rect">
            <a:avLst/>
          </a:prstGeom>
        </p:spPr>
      </p:pic>
      <p:sp>
        <p:nvSpPr>
          <p:cNvPr id="8" name="Texto explicativo retangular com cantos arredondados 7"/>
          <p:cNvSpPr/>
          <p:nvPr/>
        </p:nvSpPr>
        <p:spPr bwMode="auto">
          <a:xfrm flipH="1">
            <a:off x="381000" y="813598"/>
            <a:ext cx="3392186" cy="4127570"/>
          </a:xfrm>
          <a:prstGeom prst="wedgeRoundRectCallout">
            <a:avLst>
              <a:gd name="adj1" fmla="val -61977"/>
              <a:gd name="adj2" fmla="val -1207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000" dirty="0" smtClean="0"/>
              <a:t>Consequência </a:t>
            </a:r>
            <a:r>
              <a:rPr lang="pt-BR" sz="2000" dirty="0"/>
              <a:t>de políticas e procedimentos da </a:t>
            </a:r>
            <a:r>
              <a:rPr lang="pt-BR" sz="2000" dirty="0" smtClean="0"/>
              <a:t>organização.</a:t>
            </a:r>
          </a:p>
          <a:p>
            <a:pPr algn="ctr"/>
            <a:endParaRPr lang="pt-BR" sz="2000" dirty="0"/>
          </a:p>
          <a:p>
            <a:pPr algn="ctr"/>
            <a:r>
              <a:rPr lang="pt-BR" sz="2000" dirty="0" smtClean="0"/>
              <a:t>Exemplo: O </a:t>
            </a:r>
            <a:r>
              <a:rPr lang="pt-BR" sz="2000" dirty="0"/>
              <a:t>processo de </a:t>
            </a:r>
            <a:r>
              <a:rPr lang="pt-BR" sz="2000" dirty="0" smtClean="0"/>
              <a:t>desenvolvimento do sistema </a:t>
            </a:r>
            <a:r>
              <a:rPr lang="pt-BR" sz="2000" dirty="0"/>
              <a:t>e os documentos a </a:t>
            </a:r>
            <a:r>
              <a:rPr lang="pt-BR" sz="2000" dirty="0" smtClean="0"/>
              <a:t>serem entregues </a:t>
            </a:r>
            <a:r>
              <a:rPr lang="pt-BR" sz="2000" dirty="0"/>
              <a:t>devem estar em conformidade com o processo e produtos a </a:t>
            </a:r>
            <a:r>
              <a:rPr lang="pt-BR" sz="2000" dirty="0" smtClean="0"/>
              <a:t>serem entregues </a:t>
            </a:r>
            <a:r>
              <a:rPr lang="pt-BR" sz="2000" dirty="0"/>
              <a:t>definidos em XYZCo-SP-STAN-95.</a:t>
            </a:r>
          </a:p>
        </p:txBody>
      </p:sp>
    </p:spTree>
    <p:extLst>
      <p:ext uri="{BB962C8B-B14F-4D97-AF65-F5344CB8AC3E}">
        <p14:creationId xmlns:p14="http://schemas.microsoft.com/office/powerpoint/2010/main" val="3409215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3" y="620689"/>
            <a:ext cx="8755642" cy="61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32399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sz="24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Classificação de requisitos não funcionais</a:t>
            </a:r>
            <a:endParaRPr lang="pt-BR" sz="2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Retângulo 2"/>
          <p:cNvSpPr/>
          <p:nvPr/>
        </p:nvSpPr>
        <p:spPr bwMode="auto">
          <a:xfrm>
            <a:off x="251520" y="562586"/>
            <a:ext cx="8892480" cy="629541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Texto explicativo retangular com cantos arredondados 7"/>
          <p:cNvSpPr/>
          <p:nvPr/>
        </p:nvSpPr>
        <p:spPr bwMode="auto">
          <a:xfrm flipH="1">
            <a:off x="971600" y="1196752"/>
            <a:ext cx="3392186" cy="4127570"/>
          </a:xfrm>
          <a:prstGeom prst="wedgeRoundRectCallout">
            <a:avLst>
              <a:gd name="adj1" fmla="val -103636"/>
              <a:gd name="adj2" fmla="val -2239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000" dirty="0" smtClean="0"/>
              <a:t>Surgem </a:t>
            </a:r>
            <a:r>
              <a:rPr lang="pt-BR" sz="2000" dirty="0"/>
              <a:t>a partir de fatores externos ao sistema e seu processo </a:t>
            </a:r>
            <a:r>
              <a:rPr lang="pt-BR" sz="2000" dirty="0" smtClean="0"/>
              <a:t>de desenvolvimento.</a:t>
            </a:r>
          </a:p>
          <a:p>
            <a:pPr algn="ctr"/>
            <a:endParaRPr lang="pt-BR" sz="2000" dirty="0"/>
          </a:p>
          <a:p>
            <a:pPr algn="ctr"/>
            <a:r>
              <a:rPr lang="pt-BR" sz="2000" dirty="0" smtClean="0"/>
              <a:t>Exemplo: O </a:t>
            </a:r>
            <a:r>
              <a:rPr lang="pt-BR" sz="2000" dirty="0"/>
              <a:t>sistema não deve revelar quaisquer informações pessoais sobre os </a:t>
            </a:r>
            <a:r>
              <a:rPr lang="pt-BR" sz="2000" dirty="0" smtClean="0"/>
              <a:t>usuários do </a:t>
            </a:r>
            <a:r>
              <a:rPr lang="pt-BR" sz="2000" dirty="0"/>
              <a:t>sistema ao pessoal da biblioteca que usa o sistema, com exceção do nome </a:t>
            </a:r>
            <a:r>
              <a:rPr lang="pt-BR" sz="2000" dirty="0" smtClean="0"/>
              <a:t>e número </a:t>
            </a:r>
            <a:r>
              <a:rPr lang="pt-BR" sz="2000" dirty="0"/>
              <a:t>de referência da biblioteca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50848"/>
            <a:ext cx="3553018" cy="46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50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/>
          <a:p>
            <a:r>
              <a:rPr lang="pt-BR" sz="4400" dirty="0"/>
              <a:t>Métricas para </a:t>
            </a:r>
            <a:r>
              <a:rPr lang="pt-BR" sz="4400" dirty="0" smtClean="0"/>
              <a:t>requisitos não funcionais</a:t>
            </a:r>
            <a:endParaRPr lang="pt-BR" sz="4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63" y="1340768"/>
            <a:ext cx="8560874" cy="444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11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Interação de requisitos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4487382"/>
          </a:xfrm>
        </p:spPr>
        <p:txBody>
          <a:bodyPr/>
          <a:lstStyle/>
          <a:p>
            <a:r>
              <a:rPr lang="pt-BR" dirty="0"/>
              <a:t>Conflitos entre os diferentes requisitos não </a:t>
            </a:r>
            <a:r>
              <a:rPr lang="pt-BR" dirty="0" smtClean="0"/>
              <a:t>funcionais são </a:t>
            </a:r>
            <a:r>
              <a:rPr lang="pt-BR" dirty="0"/>
              <a:t>comuns em sistemas complexos.</a:t>
            </a:r>
          </a:p>
          <a:p>
            <a:r>
              <a:rPr lang="pt-BR" dirty="0" smtClean="0"/>
              <a:t>Sistema </a:t>
            </a:r>
            <a:r>
              <a:rPr lang="pt-BR" dirty="0"/>
              <a:t>de aeronave </a:t>
            </a:r>
            <a:r>
              <a:rPr lang="pt-BR" dirty="0" err="1"/>
              <a:t>Spacecraft</a:t>
            </a:r>
            <a:r>
              <a:rPr lang="pt-BR" dirty="0"/>
              <a:t> System</a:t>
            </a:r>
          </a:p>
          <a:p>
            <a:pPr lvl="1"/>
            <a:r>
              <a:rPr lang="pt-BR" dirty="0" smtClean="0"/>
              <a:t>Para </a:t>
            </a:r>
            <a:r>
              <a:rPr lang="pt-BR" dirty="0"/>
              <a:t>minimizar o peso, o número de chips separados </a:t>
            </a:r>
            <a:r>
              <a:rPr lang="pt-BR" dirty="0" smtClean="0"/>
              <a:t>no sistema </a:t>
            </a:r>
            <a:r>
              <a:rPr lang="pt-BR" dirty="0"/>
              <a:t>deve ser minimizado.</a:t>
            </a:r>
          </a:p>
          <a:p>
            <a:pPr lvl="1"/>
            <a:r>
              <a:rPr lang="pt-BR" dirty="0" smtClean="0"/>
              <a:t>Para </a:t>
            </a:r>
            <a:r>
              <a:rPr lang="pt-BR" dirty="0"/>
              <a:t>minimizar o consumo de energia, chips de </a:t>
            </a:r>
            <a:r>
              <a:rPr lang="pt-BR" dirty="0" smtClean="0"/>
              <a:t>baixa potência </a:t>
            </a:r>
            <a:r>
              <a:rPr lang="pt-BR" dirty="0"/>
              <a:t>devem ser usados.</a:t>
            </a:r>
          </a:p>
          <a:p>
            <a:pPr lvl="1"/>
            <a:r>
              <a:rPr lang="pt-BR" dirty="0" smtClean="0"/>
              <a:t>Contudo</a:t>
            </a:r>
            <a:r>
              <a:rPr lang="pt-BR" dirty="0"/>
              <a:t>, o uso de chips de baixa potência pode </a:t>
            </a:r>
            <a:r>
              <a:rPr lang="pt-BR" dirty="0" smtClean="0"/>
              <a:t>significar que </a:t>
            </a:r>
            <a:r>
              <a:rPr lang="pt-BR" dirty="0"/>
              <a:t>mais chips devem ser </a:t>
            </a:r>
            <a:r>
              <a:rPr lang="pt-BR" dirty="0" smtClean="0"/>
              <a:t>usados</a:t>
            </a:r>
            <a:r>
              <a:rPr lang="pt-BR" dirty="0"/>
              <a:t>.</a:t>
            </a:r>
          </a:p>
          <a:p>
            <a:pPr lvl="1"/>
            <a:r>
              <a:rPr lang="pt-BR" dirty="0" smtClean="0"/>
              <a:t>Qual </a:t>
            </a:r>
            <a:r>
              <a:rPr lang="pt-BR" dirty="0"/>
              <a:t>é o requisito mais crítico?</a:t>
            </a:r>
          </a:p>
        </p:txBody>
      </p:sp>
    </p:spTree>
    <p:extLst>
      <p:ext uri="{BB962C8B-B14F-4D97-AF65-F5344CB8AC3E}">
        <p14:creationId xmlns:p14="http://schemas.microsoft.com/office/powerpoint/2010/main" val="28226011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Requisitos de domínio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3742563"/>
          </a:xfrm>
        </p:spPr>
        <p:txBody>
          <a:bodyPr/>
          <a:lstStyle/>
          <a:p>
            <a:r>
              <a:rPr lang="pt-BR" dirty="0"/>
              <a:t>Derivados do domínio de aplicação e </a:t>
            </a:r>
            <a:r>
              <a:rPr lang="pt-BR" dirty="0" smtClean="0"/>
              <a:t>descrevem características </a:t>
            </a:r>
            <a:r>
              <a:rPr lang="pt-BR" dirty="0"/>
              <a:t>de sistema que refletem o domínio.</a:t>
            </a:r>
          </a:p>
          <a:p>
            <a:r>
              <a:rPr lang="pt-BR" dirty="0" smtClean="0"/>
              <a:t>Podem </a:t>
            </a:r>
            <a:r>
              <a:rPr lang="pt-BR" dirty="0"/>
              <a:t>restringir os requisitos funcionais existentes </a:t>
            </a:r>
            <a:r>
              <a:rPr lang="pt-BR" dirty="0" smtClean="0"/>
              <a:t>ou estabelecer </a:t>
            </a:r>
            <a:r>
              <a:rPr lang="pt-BR" dirty="0"/>
              <a:t>como cálculos específicos devem </a:t>
            </a:r>
            <a:r>
              <a:rPr lang="pt-BR" dirty="0" smtClean="0"/>
              <a:t>ser realizados</a:t>
            </a:r>
            <a:r>
              <a:rPr lang="pt-BR" dirty="0"/>
              <a:t>.</a:t>
            </a:r>
          </a:p>
          <a:p>
            <a:r>
              <a:rPr lang="pt-BR" dirty="0" smtClean="0"/>
              <a:t>Se </a:t>
            </a:r>
            <a:r>
              <a:rPr lang="pt-BR" dirty="0"/>
              <a:t>os requisitos de domínio não forem satisfeitos, </a:t>
            </a:r>
            <a:r>
              <a:rPr lang="pt-BR" dirty="0" smtClean="0"/>
              <a:t>o sistema </a:t>
            </a:r>
            <a:r>
              <a:rPr lang="pt-BR" dirty="0"/>
              <a:t>pode não funcionar.</a:t>
            </a:r>
          </a:p>
        </p:txBody>
      </p:sp>
    </p:spTree>
    <p:extLst>
      <p:ext uri="{BB962C8B-B14F-4D97-AF65-F5344CB8AC3E}">
        <p14:creationId xmlns:p14="http://schemas.microsoft.com/office/powerpoint/2010/main" val="2770782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Requisitos de </a:t>
            </a:r>
            <a:r>
              <a:rPr lang="pt-BR" dirty="0" smtClean="0"/>
              <a:t>domínio - Exemplo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4795159"/>
          </a:xfrm>
        </p:spPr>
        <p:txBody>
          <a:bodyPr/>
          <a:lstStyle/>
          <a:p>
            <a:r>
              <a:rPr lang="pt-BR" dirty="0" smtClean="0"/>
              <a:t>Sistema para trem:</a:t>
            </a:r>
          </a:p>
          <a:p>
            <a:pPr lvl="1"/>
            <a:r>
              <a:rPr lang="pt-BR" dirty="0"/>
              <a:t>A desaceleração do trem deve ser computada através da </a:t>
            </a:r>
            <a:r>
              <a:rPr lang="pt-BR" dirty="0" smtClean="0"/>
              <a:t>fórmula:</a:t>
            </a:r>
            <a:endParaRPr lang="pt-BR" dirty="0"/>
          </a:p>
          <a:p>
            <a:pPr lvl="2"/>
            <a:r>
              <a:rPr lang="pt-BR" dirty="0" smtClean="0"/>
              <a:t>A </a:t>
            </a:r>
            <a:r>
              <a:rPr lang="pt-BR" dirty="0"/>
              <a:t>desaceleração do trem é dada por:</a:t>
            </a:r>
          </a:p>
          <a:p>
            <a:pPr lvl="2"/>
            <a:r>
              <a:rPr lang="pt-BR" dirty="0" smtClean="0"/>
              <a:t>D(trem</a:t>
            </a:r>
            <a:r>
              <a:rPr lang="pt-BR" dirty="0"/>
              <a:t>) = D(controle) + D(gradiente)</a:t>
            </a:r>
          </a:p>
          <a:p>
            <a:pPr lvl="2"/>
            <a:r>
              <a:rPr lang="pt-BR" dirty="0" smtClean="0"/>
              <a:t>Onde</a:t>
            </a:r>
            <a:r>
              <a:rPr lang="pt-BR" dirty="0"/>
              <a:t>: D(gradiente) = 9.81ms2 * gradiente compensado/alfa </a:t>
            </a:r>
            <a:r>
              <a:rPr lang="pt-BR" dirty="0" smtClean="0"/>
              <a:t>e onde </a:t>
            </a:r>
            <a:r>
              <a:rPr lang="pt-BR" dirty="0"/>
              <a:t>os valores de 9,81 ms2/alfa são conhecidos para </a:t>
            </a:r>
            <a:r>
              <a:rPr lang="pt-BR" dirty="0" smtClean="0"/>
              <a:t>diferentes tipos </a:t>
            </a:r>
            <a:r>
              <a:rPr lang="pt-BR" dirty="0"/>
              <a:t>de </a:t>
            </a:r>
            <a:r>
              <a:rPr lang="pt-BR" dirty="0" smtClean="0"/>
              <a:t>trens.</a:t>
            </a:r>
          </a:p>
          <a:p>
            <a:endParaRPr lang="pt-BR" sz="800" dirty="0" smtClean="0"/>
          </a:p>
          <a:p>
            <a:r>
              <a:rPr lang="pt-BR" sz="2400" dirty="0" smtClean="0"/>
              <a:t>Obs.: Uso </a:t>
            </a:r>
            <a:r>
              <a:rPr lang="pt-BR" sz="2400" dirty="0"/>
              <a:t>de linguagem específica do domínio do </a:t>
            </a:r>
            <a:r>
              <a:rPr lang="pt-BR" sz="2400" dirty="0" smtClean="0"/>
              <a:t>sistema; Geralmente </a:t>
            </a:r>
            <a:r>
              <a:rPr lang="pt-BR" sz="2400" dirty="0"/>
              <a:t>o engenheiro de sistema não possui domínio sobre </a:t>
            </a:r>
            <a:r>
              <a:rPr lang="pt-BR" sz="2400" dirty="0" smtClean="0"/>
              <a:t>o assunto; Por </a:t>
            </a:r>
            <a:r>
              <a:rPr lang="pt-BR" sz="2400" dirty="0"/>
              <a:t>ser muito óbvio para o usuário, ele pode não passar </a:t>
            </a:r>
            <a:r>
              <a:rPr lang="pt-BR" sz="2400" dirty="0" smtClean="0"/>
              <a:t>informações completas </a:t>
            </a:r>
            <a:r>
              <a:rPr lang="pt-BR" sz="2400" dirty="0"/>
              <a:t>para o engenheiro de </a:t>
            </a:r>
            <a:r>
              <a:rPr lang="pt-BR" sz="2400" dirty="0" smtClean="0"/>
              <a:t>sistema.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21354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Requisitos de </a:t>
            </a:r>
            <a:r>
              <a:rPr lang="pt-BR" dirty="0" smtClean="0"/>
              <a:t>domínio - Problemas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4345805"/>
          </a:xfrm>
        </p:spPr>
        <p:txBody>
          <a:bodyPr/>
          <a:lstStyle/>
          <a:p>
            <a:r>
              <a:rPr lang="pt-BR" dirty="0"/>
              <a:t>Facilidade de entendimento</a:t>
            </a:r>
          </a:p>
          <a:p>
            <a:pPr lvl="1"/>
            <a:r>
              <a:rPr lang="pt-BR" dirty="0" smtClean="0"/>
              <a:t>Requisitos </a:t>
            </a:r>
            <a:r>
              <a:rPr lang="pt-BR" dirty="0"/>
              <a:t>são expressos na linguagem do domínio </a:t>
            </a:r>
            <a:r>
              <a:rPr lang="pt-BR" dirty="0" smtClean="0"/>
              <a:t>de aplicação</a:t>
            </a:r>
            <a:r>
              <a:rPr lang="pt-BR" dirty="0"/>
              <a:t>;</a:t>
            </a:r>
          </a:p>
          <a:p>
            <a:pPr lvl="1"/>
            <a:r>
              <a:rPr lang="pt-BR" dirty="0" smtClean="0"/>
              <a:t>Isso </a:t>
            </a:r>
            <a:r>
              <a:rPr lang="pt-BR" dirty="0"/>
              <a:t>não é frequentemente compreendido pelos </a:t>
            </a:r>
            <a:r>
              <a:rPr lang="pt-BR" dirty="0" smtClean="0"/>
              <a:t>engenheiros de </a:t>
            </a:r>
            <a:r>
              <a:rPr lang="pt-BR" dirty="0"/>
              <a:t>software que estão desenvolvendo o sistema.</a:t>
            </a:r>
          </a:p>
          <a:p>
            <a:r>
              <a:rPr lang="pt-BR" dirty="0" smtClean="0"/>
              <a:t>Implícito</a:t>
            </a:r>
            <a:endParaRPr lang="pt-BR" dirty="0"/>
          </a:p>
          <a:p>
            <a:pPr lvl="1"/>
            <a:r>
              <a:rPr lang="pt-BR" dirty="0" smtClean="0"/>
              <a:t>Especialistas </a:t>
            </a:r>
            <a:r>
              <a:rPr lang="pt-BR" dirty="0"/>
              <a:t>em domínio compreendem a área tão bem </a:t>
            </a:r>
            <a:r>
              <a:rPr lang="pt-BR" dirty="0" smtClean="0"/>
              <a:t>que não </a:t>
            </a:r>
            <a:r>
              <a:rPr lang="pt-BR" dirty="0"/>
              <a:t>pensam em tornar os requisitos de domínio explícitos.</a:t>
            </a:r>
          </a:p>
        </p:txBody>
      </p:sp>
    </p:spTree>
    <p:extLst>
      <p:ext uri="{BB962C8B-B14F-4D97-AF65-F5344CB8AC3E}">
        <p14:creationId xmlns:p14="http://schemas.microsoft.com/office/powerpoint/2010/main" val="3332266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Requisitos </a:t>
            </a:r>
            <a:r>
              <a:rPr lang="pt-BR" dirty="0" smtClean="0"/>
              <a:t>do usuário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3644075"/>
          </a:xfrm>
        </p:spPr>
        <p:txBody>
          <a:bodyPr/>
          <a:lstStyle/>
          <a:p>
            <a:r>
              <a:rPr lang="pt-BR" dirty="0"/>
              <a:t>Deve descrever </a:t>
            </a:r>
            <a:r>
              <a:rPr lang="pt-BR" b="1" dirty="0"/>
              <a:t>requisitos funcionais </a:t>
            </a:r>
            <a:r>
              <a:rPr lang="pt-BR" dirty="0"/>
              <a:t>e</a:t>
            </a:r>
            <a:r>
              <a:rPr lang="pt-BR" b="1" dirty="0"/>
              <a:t> não </a:t>
            </a:r>
            <a:r>
              <a:rPr lang="pt-BR" b="1" dirty="0" smtClean="0"/>
              <a:t>funcionais</a:t>
            </a:r>
            <a:r>
              <a:rPr lang="pt-BR" dirty="0" smtClean="0"/>
              <a:t> de </a:t>
            </a:r>
            <a:r>
              <a:rPr lang="pt-BR" dirty="0"/>
              <a:t>tal modo que sejam compreensíveis pelos usuários </a:t>
            </a:r>
            <a:r>
              <a:rPr lang="pt-BR" dirty="0" smtClean="0"/>
              <a:t>de sistema </a:t>
            </a:r>
            <a:r>
              <a:rPr lang="pt-BR" dirty="0"/>
              <a:t>que não têm conhecimento técnico detalhado.</a:t>
            </a:r>
          </a:p>
          <a:p>
            <a:r>
              <a:rPr lang="pt-BR" dirty="0" smtClean="0"/>
              <a:t>Requisitos </a:t>
            </a:r>
            <a:r>
              <a:rPr lang="pt-BR" dirty="0"/>
              <a:t>de usuário são definidos usando </a:t>
            </a:r>
            <a:r>
              <a:rPr lang="pt-BR" dirty="0" smtClean="0"/>
              <a:t>uma linguagem </a:t>
            </a:r>
            <a:r>
              <a:rPr lang="pt-BR" dirty="0"/>
              <a:t>simples, tabelas e diagramas quando </a:t>
            </a:r>
            <a:r>
              <a:rPr lang="pt-BR" dirty="0" smtClean="0"/>
              <a:t>estes podem </a:t>
            </a:r>
            <a:r>
              <a:rPr lang="pt-BR" dirty="0"/>
              <a:t>ser compreendidos por todos os usuários.</a:t>
            </a:r>
          </a:p>
        </p:txBody>
      </p:sp>
    </p:spTree>
    <p:extLst>
      <p:ext uri="{BB962C8B-B14F-4D97-AF65-F5344CB8AC3E}">
        <p14:creationId xmlns:p14="http://schemas.microsoft.com/office/powerpoint/2010/main" val="2830990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/>
              <a:t>Problemas com linguagem natural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4235006"/>
          </a:xfrm>
        </p:spPr>
        <p:txBody>
          <a:bodyPr/>
          <a:lstStyle/>
          <a:p>
            <a:r>
              <a:rPr lang="pt-BR" dirty="0"/>
              <a:t>Falta de clareza</a:t>
            </a:r>
          </a:p>
          <a:p>
            <a:pPr lvl="1"/>
            <a:r>
              <a:rPr lang="pt-BR" dirty="0" smtClean="0"/>
              <a:t>É </a:t>
            </a:r>
            <a:r>
              <a:rPr lang="pt-BR" dirty="0"/>
              <a:t>difícil atingir uma precisão sem tornar o documento </a:t>
            </a:r>
            <a:r>
              <a:rPr lang="pt-BR" dirty="0" smtClean="0"/>
              <a:t>difícil de </a:t>
            </a:r>
            <a:r>
              <a:rPr lang="pt-BR" dirty="0"/>
              <a:t>ler.</a:t>
            </a:r>
          </a:p>
          <a:p>
            <a:r>
              <a:rPr lang="pt-BR" dirty="0" smtClean="0"/>
              <a:t>Confusão </a:t>
            </a:r>
            <a:r>
              <a:rPr lang="pt-BR" dirty="0"/>
              <a:t>de requisitos</a:t>
            </a:r>
          </a:p>
          <a:p>
            <a:pPr lvl="1"/>
            <a:r>
              <a:rPr lang="pt-BR" dirty="0" smtClean="0"/>
              <a:t>Requisitos </a:t>
            </a:r>
            <a:r>
              <a:rPr lang="pt-BR" dirty="0"/>
              <a:t>funcionais e não funcionais tendem a </a:t>
            </a:r>
            <a:r>
              <a:rPr lang="pt-BR" dirty="0" smtClean="0"/>
              <a:t>estar misturados</a:t>
            </a:r>
            <a:r>
              <a:rPr lang="pt-BR" dirty="0"/>
              <a:t>.</a:t>
            </a:r>
          </a:p>
          <a:p>
            <a:r>
              <a:rPr lang="pt-BR" dirty="0" smtClean="0"/>
              <a:t>Fusão </a:t>
            </a:r>
            <a:r>
              <a:rPr lang="pt-BR" dirty="0"/>
              <a:t>de requisitos</a:t>
            </a:r>
          </a:p>
          <a:p>
            <a:pPr lvl="1"/>
            <a:r>
              <a:rPr lang="pt-BR" dirty="0" smtClean="0"/>
              <a:t>Vários </a:t>
            </a:r>
            <a:r>
              <a:rPr lang="pt-BR" dirty="0"/>
              <a:t>requisitos diferentes podem ser expressos juntos.</a:t>
            </a:r>
          </a:p>
        </p:txBody>
      </p:sp>
    </p:spTree>
    <p:extLst>
      <p:ext uri="{BB962C8B-B14F-4D97-AF65-F5344CB8AC3E}">
        <p14:creationId xmlns:p14="http://schemas.microsoft.com/office/powerpoint/2010/main" val="3544747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Requisitos para grade de editor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4265783"/>
          </a:xfrm>
        </p:spPr>
        <p:txBody>
          <a:bodyPr/>
          <a:lstStyle/>
          <a:p>
            <a:r>
              <a:rPr lang="pt-BR" sz="2800" b="1" dirty="0"/>
              <a:t>Recursos de grade: </a:t>
            </a:r>
            <a:r>
              <a:rPr lang="pt-BR" sz="2800" dirty="0"/>
              <a:t>para ajudar no posicionamento </a:t>
            </a:r>
            <a:r>
              <a:rPr lang="pt-BR" sz="2800" dirty="0" smtClean="0"/>
              <a:t>de entidades </a:t>
            </a:r>
            <a:r>
              <a:rPr lang="pt-BR" sz="2800" dirty="0"/>
              <a:t>em um diagrama, o usuário pode acionar </a:t>
            </a:r>
            <a:r>
              <a:rPr lang="pt-BR" sz="2800" dirty="0" smtClean="0"/>
              <a:t>uma grade </a:t>
            </a:r>
            <a:r>
              <a:rPr lang="pt-BR" sz="2800" dirty="0"/>
              <a:t>em centímetros ou em polegadas, por meio de </a:t>
            </a:r>
            <a:r>
              <a:rPr lang="pt-BR" sz="2800" dirty="0" smtClean="0"/>
              <a:t>um opção </a:t>
            </a:r>
            <a:r>
              <a:rPr lang="pt-BR" sz="2800" dirty="0"/>
              <a:t>no painel de controle. Inicialmente, a grade </a:t>
            </a:r>
            <a:r>
              <a:rPr lang="pt-BR" sz="2800" dirty="0" smtClean="0"/>
              <a:t>está desativada</a:t>
            </a:r>
            <a:r>
              <a:rPr lang="pt-BR" sz="2800" dirty="0"/>
              <a:t>. Ela pode ser ligada e desligada a </a:t>
            </a:r>
            <a:r>
              <a:rPr lang="pt-BR" sz="2800" dirty="0" smtClean="0"/>
              <a:t>qualquer momento </a:t>
            </a:r>
            <a:r>
              <a:rPr lang="pt-BR" sz="2800" dirty="0"/>
              <a:t>durante uma sessão de edição e pode ser </a:t>
            </a:r>
            <a:r>
              <a:rPr lang="pt-BR" sz="2800" dirty="0" smtClean="0"/>
              <a:t>alterada entre </a:t>
            </a:r>
            <a:r>
              <a:rPr lang="pt-BR" sz="2800" dirty="0"/>
              <a:t>polegadas e centímetros a qualquer momento. </a:t>
            </a:r>
            <a:r>
              <a:rPr lang="pt-BR" sz="2800" dirty="0" smtClean="0"/>
              <a:t>Uma opção </a:t>
            </a:r>
            <a:r>
              <a:rPr lang="pt-BR" sz="2800" dirty="0"/>
              <a:t>será fornecida na visão reduzida do diagrama, mas </a:t>
            </a:r>
            <a:r>
              <a:rPr lang="pt-BR" sz="2800" dirty="0" smtClean="0"/>
              <a:t>o número </a:t>
            </a:r>
            <a:r>
              <a:rPr lang="pt-BR" sz="2800" dirty="0"/>
              <a:t>de linhas da grade mostrado diminuirá, para </a:t>
            </a:r>
            <a:r>
              <a:rPr lang="pt-BR" sz="2800" dirty="0" smtClean="0"/>
              <a:t>evitar preencher </a:t>
            </a:r>
            <a:r>
              <a:rPr lang="pt-BR" sz="2800" dirty="0"/>
              <a:t>o diagrama menor com linhas de grade</a:t>
            </a:r>
          </a:p>
        </p:txBody>
      </p:sp>
    </p:spTree>
    <p:extLst>
      <p:ext uri="{BB962C8B-B14F-4D97-AF65-F5344CB8AC3E}">
        <p14:creationId xmlns:p14="http://schemas.microsoft.com/office/powerpoint/2010/main" val="3416546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/>
              <a:t>Projeto Windows </a:t>
            </a:r>
            <a:r>
              <a:rPr lang="pt-BR" dirty="0"/>
              <a:t>Vista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702826"/>
          </a:xfrm>
        </p:spPr>
        <p:txBody>
          <a:bodyPr/>
          <a:lstStyle/>
          <a:p>
            <a:pPr algn="just"/>
            <a:r>
              <a:rPr lang="pt-BR" dirty="0" smtClean="0"/>
              <a:t>Alguns desafios:</a:t>
            </a:r>
          </a:p>
          <a:p>
            <a:pPr lvl="1" algn="just"/>
            <a:r>
              <a:rPr lang="pt-BR" dirty="0" smtClean="0"/>
              <a:t>Como </a:t>
            </a:r>
            <a:r>
              <a:rPr lang="pt-BR" dirty="0"/>
              <a:t>organizar as atividades tal que 5000 </a:t>
            </a:r>
            <a:r>
              <a:rPr lang="pt-BR" dirty="0" smtClean="0"/>
              <a:t>pessoas possam </a:t>
            </a:r>
            <a:r>
              <a:rPr lang="pt-BR" dirty="0"/>
              <a:t>trabalhar </a:t>
            </a:r>
            <a:r>
              <a:rPr lang="pt-BR" dirty="0" smtClean="0"/>
              <a:t>ao </a:t>
            </a:r>
            <a:r>
              <a:rPr lang="pt-BR" dirty="0"/>
              <a:t>mesmo tempo?</a:t>
            </a:r>
          </a:p>
          <a:p>
            <a:pPr lvl="2" algn="just"/>
            <a:r>
              <a:rPr lang="pt-BR" dirty="0" smtClean="0"/>
              <a:t>Processo </a:t>
            </a:r>
            <a:r>
              <a:rPr lang="pt-BR" dirty="0"/>
              <a:t>de software;</a:t>
            </a:r>
          </a:p>
          <a:p>
            <a:pPr lvl="2" algn="just"/>
            <a:r>
              <a:rPr lang="pt-BR" dirty="0" smtClean="0"/>
              <a:t>Ferramentas </a:t>
            </a:r>
            <a:r>
              <a:rPr lang="pt-BR" dirty="0"/>
              <a:t>de Gerência de Configuração;</a:t>
            </a:r>
          </a:p>
          <a:p>
            <a:pPr lvl="1" algn="just"/>
            <a:r>
              <a:rPr lang="pt-BR" dirty="0" smtClean="0"/>
              <a:t>Como </a:t>
            </a:r>
            <a:r>
              <a:rPr lang="pt-BR" dirty="0"/>
              <a:t>testar tanto código? E ainda para </a:t>
            </a:r>
            <a:r>
              <a:rPr lang="pt-BR" dirty="0" smtClean="0"/>
              <a:t>tantas plataformas </a:t>
            </a:r>
            <a:r>
              <a:rPr lang="pt-BR" dirty="0"/>
              <a:t>diferentes?</a:t>
            </a:r>
          </a:p>
          <a:p>
            <a:pPr lvl="1" algn="just"/>
            <a:r>
              <a:rPr lang="pt-BR" dirty="0" smtClean="0"/>
              <a:t>Como </a:t>
            </a:r>
            <a:r>
              <a:rPr lang="pt-BR" dirty="0"/>
              <a:t>projetar um sistema com 50 milhões de </a:t>
            </a:r>
            <a:r>
              <a:rPr lang="pt-BR" dirty="0" smtClean="0"/>
              <a:t>linhas de </a:t>
            </a:r>
            <a:r>
              <a:rPr lang="pt-BR" dirty="0"/>
              <a:t>código? Como garantir a integridade </a:t>
            </a:r>
            <a:r>
              <a:rPr lang="pt-BR" dirty="0" smtClean="0"/>
              <a:t>deste projeto</a:t>
            </a:r>
            <a:r>
              <a:rPr lang="pt-BR" dirty="0"/>
              <a:t>?</a:t>
            </a:r>
          </a:p>
          <a:p>
            <a:pPr lvl="2" algn="just"/>
            <a:r>
              <a:rPr lang="pt-BR" dirty="0" smtClean="0"/>
              <a:t>Arquitetura </a:t>
            </a:r>
            <a:r>
              <a:rPr lang="pt-BR" dirty="0"/>
              <a:t>/ Modular / Projeto de software;</a:t>
            </a:r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val="1317141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Problemas de requisitos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4665893"/>
          </a:xfrm>
        </p:spPr>
        <p:txBody>
          <a:bodyPr/>
          <a:lstStyle/>
          <a:p>
            <a:r>
              <a:rPr lang="pt-BR" sz="2800" dirty="0"/>
              <a:t>Requisitos de banco de dados incluem tanto informação </a:t>
            </a:r>
            <a:r>
              <a:rPr lang="pt-BR" sz="2800" dirty="0" smtClean="0"/>
              <a:t>conceitual quanto </a:t>
            </a:r>
            <a:r>
              <a:rPr lang="pt-BR" sz="2800" dirty="0"/>
              <a:t>informação detalhada</a:t>
            </a:r>
          </a:p>
          <a:p>
            <a:pPr lvl="1"/>
            <a:r>
              <a:rPr lang="pt-BR" sz="2400" dirty="0" smtClean="0"/>
              <a:t>Descrevem </a:t>
            </a:r>
            <a:r>
              <a:rPr lang="pt-BR" sz="2400" dirty="0"/>
              <a:t>o conceito de um sistema de contabilidade financeira;</a:t>
            </a:r>
          </a:p>
          <a:p>
            <a:pPr lvl="1"/>
            <a:r>
              <a:rPr lang="pt-BR" sz="2400" dirty="0" smtClean="0"/>
              <a:t>Contudo</a:t>
            </a:r>
            <a:r>
              <a:rPr lang="pt-BR" sz="2400" dirty="0"/>
              <a:t>, também inclui o detalhe com os quais os </a:t>
            </a:r>
            <a:r>
              <a:rPr lang="pt-BR" sz="2400" dirty="0" smtClean="0"/>
              <a:t>gerentes podem </a:t>
            </a:r>
            <a:r>
              <a:rPr lang="pt-BR" sz="2400" dirty="0"/>
              <a:t>configurar esse sistema isso é desnecessário neste nível.</a:t>
            </a:r>
          </a:p>
          <a:p>
            <a:r>
              <a:rPr lang="pt-BR" sz="2800" dirty="0" smtClean="0"/>
              <a:t>O </a:t>
            </a:r>
            <a:r>
              <a:rPr lang="pt-BR" sz="2800" dirty="0"/>
              <a:t>requisito de grade mistura 3 tipos diferentes de requisitos</a:t>
            </a:r>
          </a:p>
          <a:p>
            <a:pPr lvl="1"/>
            <a:r>
              <a:rPr lang="pt-BR" sz="2400" dirty="0" smtClean="0"/>
              <a:t>Requisito </a:t>
            </a:r>
            <a:r>
              <a:rPr lang="pt-BR" sz="2400" dirty="0"/>
              <a:t>funcional conceitual (a necessidade de uma grade);</a:t>
            </a:r>
          </a:p>
          <a:p>
            <a:pPr lvl="1"/>
            <a:r>
              <a:rPr lang="pt-BR" sz="2400" dirty="0" smtClean="0"/>
              <a:t>Requisito </a:t>
            </a:r>
            <a:r>
              <a:rPr lang="pt-BR" sz="2400" dirty="0"/>
              <a:t>não funcional (unidades de grade);</a:t>
            </a:r>
          </a:p>
          <a:p>
            <a:pPr lvl="1"/>
            <a:r>
              <a:rPr lang="pt-BR" sz="2400" dirty="0" smtClean="0"/>
              <a:t>Requisito </a:t>
            </a:r>
            <a:r>
              <a:rPr lang="pt-BR" sz="2400" dirty="0"/>
              <a:t>não funcional de UI (chaveamento de grade).</a:t>
            </a:r>
          </a:p>
        </p:txBody>
      </p:sp>
    </p:spTree>
    <p:extLst>
      <p:ext uri="{BB962C8B-B14F-4D97-AF65-F5344CB8AC3E}">
        <p14:creationId xmlns:p14="http://schemas.microsoft.com/office/powerpoint/2010/main" val="1268235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Diretrizes para escrever requisitos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3939540"/>
          </a:xfrm>
        </p:spPr>
        <p:txBody>
          <a:bodyPr/>
          <a:lstStyle/>
          <a:p>
            <a:r>
              <a:rPr lang="pt-BR" dirty="0"/>
              <a:t>Definir um formato padrão e usá-lo para todos </a:t>
            </a:r>
            <a:r>
              <a:rPr lang="pt-BR" dirty="0" smtClean="0"/>
              <a:t>os requisitos</a:t>
            </a:r>
            <a:r>
              <a:rPr lang="pt-BR" dirty="0"/>
              <a:t>.</a:t>
            </a:r>
          </a:p>
          <a:p>
            <a:r>
              <a:rPr lang="pt-BR" dirty="0" smtClean="0"/>
              <a:t>Usar </a:t>
            </a:r>
            <a:r>
              <a:rPr lang="pt-BR" dirty="0"/>
              <a:t>a linguagem de uma forma consistente.</a:t>
            </a:r>
          </a:p>
          <a:p>
            <a:pPr lvl="1"/>
            <a:r>
              <a:rPr lang="pt-BR" dirty="0" smtClean="0"/>
              <a:t>Use </a:t>
            </a:r>
            <a:r>
              <a:rPr lang="pt-BR" dirty="0"/>
              <a:t>‘deve’ para requisitos obrigatórios, e ‘deveria’ </a:t>
            </a:r>
            <a:r>
              <a:rPr lang="pt-BR" dirty="0" smtClean="0"/>
              <a:t>para requisitos </a:t>
            </a:r>
            <a:r>
              <a:rPr lang="pt-BR" dirty="0"/>
              <a:t>desejáveis.</a:t>
            </a:r>
          </a:p>
          <a:p>
            <a:r>
              <a:rPr lang="pt-BR" dirty="0" smtClean="0"/>
              <a:t>Realce </a:t>
            </a:r>
            <a:r>
              <a:rPr lang="pt-BR" dirty="0"/>
              <a:t>o texto para identificar as partes principais </a:t>
            </a:r>
            <a:r>
              <a:rPr lang="pt-BR" dirty="0" smtClean="0"/>
              <a:t>do requisito</a:t>
            </a:r>
            <a:r>
              <a:rPr lang="pt-BR" dirty="0"/>
              <a:t>.</a:t>
            </a:r>
          </a:p>
          <a:p>
            <a:r>
              <a:rPr lang="pt-BR" dirty="0" smtClean="0"/>
              <a:t>Evitar </a:t>
            </a:r>
            <a:r>
              <a:rPr lang="pt-BR" dirty="0"/>
              <a:t>o uso de jargões de computação.</a:t>
            </a:r>
          </a:p>
        </p:txBody>
      </p:sp>
    </p:spTree>
    <p:extLst>
      <p:ext uri="{BB962C8B-B14F-4D97-AF65-F5344CB8AC3E}">
        <p14:creationId xmlns:p14="http://schemas.microsoft.com/office/powerpoint/2010/main" val="401241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Requisitos de Sistema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4284250"/>
          </a:xfrm>
        </p:spPr>
        <p:txBody>
          <a:bodyPr/>
          <a:lstStyle/>
          <a:p>
            <a:r>
              <a:rPr lang="pt-BR" dirty="0"/>
              <a:t>Mais especificações detalhadas das funções do sistema</a:t>
            </a:r>
            <a:r>
              <a:rPr lang="pt-BR" dirty="0" smtClean="0"/>
              <a:t>, dos </a:t>
            </a:r>
            <a:r>
              <a:rPr lang="pt-BR" dirty="0"/>
              <a:t>serviços e das restrições do que requisitos </a:t>
            </a:r>
            <a:r>
              <a:rPr lang="pt-BR" dirty="0" smtClean="0"/>
              <a:t>de usuário</a:t>
            </a:r>
            <a:r>
              <a:rPr lang="pt-BR" dirty="0"/>
              <a:t>.</a:t>
            </a:r>
          </a:p>
          <a:p>
            <a:r>
              <a:rPr lang="pt-BR" dirty="0" smtClean="0"/>
              <a:t>Eles </a:t>
            </a:r>
            <a:r>
              <a:rPr lang="pt-BR" dirty="0"/>
              <a:t>pretendem ser uma base para o </a:t>
            </a:r>
            <a:r>
              <a:rPr lang="pt-BR" dirty="0" smtClean="0"/>
              <a:t>desenvolvimento do </a:t>
            </a:r>
            <a:r>
              <a:rPr lang="pt-BR" dirty="0"/>
              <a:t>projeto de sistema.</a:t>
            </a:r>
          </a:p>
          <a:p>
            <a:r>
              <a:rPr lang="pt-BR" dirty="0" smtClean="0"/>
              <a:t>Eles </a:t>
            </a:r>
            <a:r>
              <a:rPr lang="pt-BR" dirty="0"/>
              <a:t>podem ser incorporados no contrato de sistema.</a:t>
            </a:r>
          </a:p>
          <a:p>
            <a:r>
              <a:rPr lang="pt-BR" dirty="0" smtClean="0"/>
              <a:t>Requisitos </a:t>
            </a:r>
            <a:r>
              <a:rPr lang="pt-BR" dirty="0"/>
              <a:t>de sistema podem ser definidos ou </a:t>
            </a:r>
            <a:r>
              <a:rPr lang="pt-BR" dirty="0" smtClean="0"/>
              <a:t>ilustrados usando </a:t>
            </a:r>
            <a:r>
              <a:rPr lang="pt-BR" dirty="0"/>
              <a:t>modelos de sistema.</a:t>
            </a:r>
          </a:p>
        </p:txBody>
      </p:sp>
    </p:spTree>
    <p:extLst>
      <p:ext uri="{BB962C8B-B14F-4D97-AF65-F5344CB8AC3E}">
        <p14:creationId xmlns:p14="http://schemas.microsoft.com/office/powerpoint/2010/main" val="3575898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Requisitos e Projeto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4579715"/>
          </a:xfrm>
        </p:spPr>
        <p:txBody>
          <a:bodyPr/>
          <a:lstStyle/>
          <a:p>
            <a:r>
              <a:rPr lang="pt-BR" dirty="0"/>
              <a:t>Em princípio, requisitos devem definir o que o </a:t>
            </a:r>
            <a:r>
              <a:rPr lang="pt-BR" dirty="0" smtClean="0"/>
              <a:t>sistema deve </a:t>
            </a:r>
            <a:r>
              <a:rPr lang="pt-BR" dirty="0"/>
              <a:t>fazer e o projeto deve descrever como ele </a:t>
            </a:r>
            <a:r>
              <a:rPr lang="pt-BR" dirty="0" smtClean="0"/>
              <a:t>faz isto</a:t>
            </a:r>
            <a:r>
              <a:rPr lang="pt-BR" dirty="0"/>
              <a:t>.</a:t>
            </a:r>
          </a:p>
          <a:p>
            <a:r>
              <a:rPr lang="pt-BR" dirty="0" smtClean="0"/>
              <a:t>Na </a:t>
            </a:r>
            <a:r>
              <a:rPr lang="pt-BR" dirty="0"/>
              <a:t>prática, requisitos e projeto são inseparáveis</a:t>
            </a:r>
          </a:p>
          <a:p>
            <a:pPr lvl="1"/>
            <a:r>
              <a:rPr lang="pt-BR" dirty="0" smtClean="0"/>
              <a:t>Uma </a:t>
            </a:r>
            <a:r>
              <a:rPr lang="pt-BR" dirty="0"/>
              <a:t>arquitetura de sistema pode ser projetada </a:t>
            </a:r>
            <a:r>
              <a:rPr lang="pt-BR" dirty="0" smtClean="0"/>
              <a:t>para estruturar </a:t>
            </a:r>
            <a:r>
              <a:rPr lang="pt-BR" dirty="0"/>
              <a:t>os requisitos;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sistema pode interoperar com outros sistemas que </a:t>
            </a:r>
            <a:r>
              <a:rPr lang="pt-BR" dirty="0" smtClean="0"/>
              <a:t>geram requisitos </a:t>
            </a:r>
            <a:r>
              <a:rPr lang="pt-BR" dirty="0"/>
              <a:t>de projeto;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uso de um projeto específico pode ser um requisito </a:t>
            </a:r>
            <a:r>
              <a:rPr lang="pt-BR" dirty="0" smtClean="0"/>
              <a:t>de domínio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7348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763000" cy="1107996"/>
          </a:xfrm>
        </p:spPr>
        <p:txBody>
          <a:bodyPr/>
          <a:lstStyle/>
          <a:p>
            <a:r>
              <a:rPr lang="pt-BR" sz="4000" dirty="0"/>
              <a:t>Problemas com especificação </a:t>
            </a:r>
            <a:r>
              <a:rPr lang="pt-BR" sz="4000" dirty="0" smtClean="0"/>
              <a:t>em linguagem </a:t>
            </a:r>
            <a:r>
              <a:rPr lang="pt-BR" sz="4000" dirty="0"/>
              <a:t>natural</a:t>
            </a:r>
            <a:endParaRPr lang="pt-BR" sz="40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4290405"/>
          </a:xfrm>
        </p:spPr>
        <p:txBody>
          <a:bodyPr/>
          <a:lstStyle/>
          <a:p>
            <a:r>
              <a:rPr lang="pt-BR" sz="2800" dirty="0"/>
              <a:t>Ambiguidade</a:t>
            </a:r>
          </a:p>
          <a:p>
            <a:pPr lvl="1"/>
            <a:r>
              <a:rPr lang="pt-BR" sz="2400" dirty="0" smtClean="0"/>
              <a:t>Os </a:t>
            </a:r>
            <a:r>
              <a:rPr lang="pt-BR" sz="2400" dirty="0"/>
              <a:t>leitores e os escritores dos requisitos devem interpretar </a:t>
            </a:r>
            <a:r>
              <a:rPr lang="pt-BR" sz="2400" dirty="0" smtClean="0"/>
              <a:t>as mesmas </a:t>
            </a:r>
            <a:r>
              <a:rPr lang="pt-BR" sz="2400" dirty="0"/>
              <a:t>palavras da mesma maneira.</a:t>
            </a:r>
          </a:p>
          <a:p>
            <a:pPr lvl="1"/>
            <a:r>
              <a:rPr lang="pt-BR" sz="2400" dirty="0" smtClean="0"/>
              <a:t>Linguagem </a:t>
            </a:r>
            <a:r>
              <a:rPr lang="pt-BR" sz="2400" dirty="0"/>
              <a:t>natural é naturalmente ambígua , por isso, </a:t>
            </a:r>
            <a:r>
              <a:rPr lang="pt-BR" sz="2400" dirty="0" smtClean="0"/>
              <a:t>muito difícil</a:t>
            </a:r>
            <a:r>
              <a:rPr lang="pt-BR" sz="2400" dirty="0"/>
              <a:t>.</a:t>
            </a:r>
          </a:p>
          <a:p>
            <a:r>
              <a:rPr lang="pt-BR" sz="2800" dirty="0" smtClean="0"/>
              <a:t>Flexibilidade </a:t>
            </a:r>
            <a:r>
              <a:rPr lang="pt-BR" sz="2800" dirty="0"/>
              <a:t>excessiva</a:t>
            </a:r>
          </a:p>
          <a:p>
            <a:pPr lvl="1"/>
            <a:r>
              <a:rPr lang="pt-BR" sz="2400" dirty="0" smtClean="0"/>
              <a:t>A </a:t>
            </a:r>
            <a:r>
              <a:rPr lang="pt-BR" sz="2400" dirty="0"/>
              <a:t>mesma coisa pode ser dita de várias maneiras diferentes </a:t>
            </a:r>
            <a:r>
              <a:rPr lang="pt-BR" sz="2400" dirty="0" smtClean="0"/>
              <a:t>na especificação</a:t>
            </a:r>
            <a:r>
              <a:rPr lang="pt-BR" sz="2400" dirty="0"/>
              <a:t>.</a:t>
            </a:r>
          </a:p>
          <a:p>
            <a:r>
              <a:rPr lang="pt-BR" sz="2800" dirty="0" smtClean="0"/>
              <a:t>Falta </a:t>
            </a:r>
            <a:r>
              <a:rPr lang="pt-BR" sz="2800" dirty="0"/>
              <a:t>de modularização</a:t>
            </a:r>
          </a:p>
          <a:p>
            <a:pPr lvl="1"/>
            <a:r>
              <a:rPr lang="pt-BR" sz="2400" dirty="0" smtClean="0"/>
              <a:t>Estruturas </a:t>
            </a:r>
            <a:r>
              <a:rPr lang="pt-BR" sz="2400" dirty="0"/>
              <a:t>de linguagem natural são inadequadas para </a:t>
            </a:r>
            <a:r>
              <a:rPr lang="pt-BR" sz="2400" dirty="0" smtClean="0"/>
              <a:t>estruturar requisitos </a:t>
            </a:r>
            <a:r>
              <a:rPr lang="pt-BR" sz="2400" dirty="0"/>
              <a:t>de sistema.</a:t>
            </a:r>
          </a:p>
        </p:txBody>
      </p:sp>
    </p:spTree>
    <p:extLst>
      <p:ext uri="{BB962C8B-B14F-4D97-AF65-F5344CB8AC3E}">
        <p14:creationId xmlns:p14="http://schemas.microsoft.com/office/powerpoint/2010/main" val="3761701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763000" cy="609398"/>
          </a:xfrm>
        </p:spPr>
        <p:txBody>
          <a:bodyPr/>
          <a:lstStyle/>
          <a:p>
            <a:r>
              <a:rPr lang="pt-BR" sz="4400" dirty="0"/>
              <a:t>Notações para especificação </a:t>
            </a:r>
            <a:r>
              <a:rPr lang="pt-BR" sz="4400" dirty="0" smtClean="0"/>
              <a:t>de requisitos</a:t>
            </a:r>
            <a:endParaRPr lang="pt-BR" sz="4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413397"/>
              </p:ext>
            </p:extLst>
          </p:nvPr>
        </p:nvGraphicFramePr>
        <p:xfrm>
          <a:off x="251519" y="980728"/>
          <a:ext cx="8712968" cy="559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3"/>
                <a:gridCol w="6624735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Descrição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Linguagem natural estruturada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Esta abordagem </a:t>
                      </a:r>
                      <a:r>
                        <a:rPr lang="pt-BR" sz="2000" b="0" i="0" u="none" strike="noStrike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depende da </a:t>
                      </a:r>
                      <a:r>
                        <a:rPr lang="pt-BR" sz="2000" b="0" i="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definição de formulários ou </a:t>
                      </a:r>
                      <a:r>
                        <a:rPr lang="pt-BR" sz="2000" b="0" i="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templates</a:t>
                      </a:r>
                      <a:r>
                        <a:rPr lang="pt-BR" sz="2000" b="0" i="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-padrão para expressar a especificação de requisitos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Linguagens de descrição de projeto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 abordagem usa uma linguagem semelhante à linguagem de programação, porém com mais características abstratas, para especificar os requisitos por meio da definição de um modelo operacional do sistema. Essa abordagem não é amplamente usada hoje em dia, embora possa ser útil para especificação de interfaces.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Notações gráficas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Uma linguagem gráfica, complementada por anotações de texto é usada para definir os requisitos funcionais do sistema. Casos de uso e diagramas são muito usados hoje em dia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Especificações matemáticas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notações baseadas em conceitos matemáticos, como máquinas de estados finitos ou conjuntos. Essas especificações não ambíguas reduzem discussões entre cliente e fornecedor. No entanto, a maioria dos clientes não compreende as especificações formais e são relutantes em aceitá-las no momento da contratação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834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sz="4400" dirty="0"/>
              <a:t>Especificações em </a:t>
            </a:r>
            <a:r>
              <a:rPr lang="pt-BR" sz="4400" dirty="0" smtClean="0"/>
              <a:t>linguagem natural</a:t>
            </a:r>
            <a:endParaRPr lang="pt-BR" sz="4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4727448"/>
          </a:xfrm>
        </p:spPr>
        <p:txBody>
          <a:bodyPr/>
          <a:lstStyle/>
          <a:p>
            <a:r>
              <a:rPr lang="pt-BR" dirty="0"/>
              <a:t>A liberdade do elaborador de requisitos é limitada </a:t>
            </a:r>
            <a:r>
              <a:rPr lang="pt-BR" dirty="0" smtClean="0"/>
              <a:t>por um </a:t>
            </a:r>
            <a:r>
              <a:rPr lang="pt-BR" dirty="0" err="1"/>
              <a:t>template</a:t>
            </a:r>
            <a:r>
              <a:rPr lang="pt-BR" dirty="0"/>
              <a:t> pré-definido para requisitos.</a:t>
            </a:r>
          </a:p>
          <a:p>
            <a:r>
              <a:rPr lang="pt-BR" dirty="0" smtClean="0"/>
              <a:t>Todos </a:t>
            </a:r>
            <a:r>
              <a:rPr lang="pt-BR" dirty="0"/>
              <a:t>os requisitos são escritos de </a:t>
            </a:r>
            <a:r>
              <a:rPr lang="pt-BR" dirty="0" smtClean="0"/>
              <a:t>maneira padronizada</a:t>
            </a:r>
            <a:r>
              <a:rPr lang="pt-BR" dirty="0"/>
              <a:t>.</a:t>
            </a:r>
          </a:p>
          <a:p>
            <a:r>
              <a:rPr lang="pt-BR" dirty="0" smtClean="0"/>
              <a:t>A </a:t>
            </a:r>
            <a:r>
              <a:rPr lang="pt-BR" dirty="0"/>
              <a:t>terminologia usada na descrição pode ser limitada.</a:t>
            </a:r>
          </a:p>
          <a:p>
            <a:r>
              <a:rPr lang="pt-BR" dirty="0" smtClean="0"/>
              <a:t>Vantagem</a:t>
            </a:r>
            <a:r>
              <a:rPr lang="pt-BR" dirty="0"/>
              <a:t>: a maior parte da expressividade </a:t>
            </a:r>
            <a:r>
              <a:rPr lang="pt-BR" dirty="0" smtClean="0"/>
              <a:t>da linguagem </a:t>
            </a:r>
            <a:r>
              <a:rPr lang="pt-BR" dirty="0"/>
              <a:t>natural é mantida, mas o grau </a:t>
            </a:r>
            <a:r>
              <a:rPr lang="pt-BR" dirty="0" smtClean="0"/>
              <a:t>de uniformidade </a:t>
            </a:r>
            <a:r>
              <a:rPr lang="pt-BR" dirty="0"/>
              <a:t>é imposto na especificação.</a:t>
            </a:r>
          </a:p>
        </p:txBody>
      </p:sp>
    </p:spTree>
    <p:extLst>
      <p:ext uri="{BB962C8B-B14F-4D97-AF65-F5344CB8AC3E}">
        <p14:creationId xmlns:p14="http://schemas.microsoft.com/office/powerpoint/2010/main" val="4257113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/>
          <a:p>
            <a:r>
              <a:rPr lang="pt-BR" sz="4400" dirty="0"/>
              <a:t>Especificações baseadas </a:t>
            </a:r>
            <a:r>
              <a:rPr lang="pt-BR" sz="4400" dirty="0" smtClean="0"/>
              <a:t>em formulários</a:t>
            </a:r>
            <a:endParaRPr lang="pt-BR" sz="4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3594830"/>
          </a:xfrm>
        </p:spPr>
        <p:txBody>
          <a:bodyPr/>
          <a:lstStyle/>
          <a:p>
            <a:r>
              <a:rPr lang="pt-BR" dirty="0"/>
              <a:t>Descrição da função ou da entidade.</a:t>
            </a:r>
          </a:p>
          <a:p>
            <a:r>
              <a:rPr lang="pt-BR" dirty="0" smtClean="0"/>
              <a:t>Descrição </a:t>
            </a:r>
            <a:r>
              <a:rPr lang="pt-BR" dirty="0"/>
              <a:t>das suas entradas e de onde elas se originam.</a:t>
            </a:r>
          </a:p>
          <a:p>
            <a:r>
              <a:rPr lang="pt-BR" dirty="0" smtClean="0"/>
              <a:t>Descrição </a:t>
            </a:r>
            <a:r>
              <a:rPr lang="pt-BR" dirty="0"/>
              <a:t>das suas saídas e para onde elas vão.</a:t>
            </a:r>
          </a:p>
          <a:p>
            <a:r>
              <a:rPr lang="pt-BR" dirty="0" smtClean="0"/>
              <a:t>Indicações </a:t>
            </a:r>
            <a:r>
              <a:rPr lang="pt-BR" dirty="0"/>
              <a:t>das outras entidades requisitadas.</a:t>
            </a:r>
          </a:p>
          <a:p>
            <a:r>
              <a:rPr lang="pt-BR" dirty="0" err="1" smtClean="0"/>
              <a:t>Pré</a:t>
            </a:r>
            <a:r>
              <a:rPr lang="pt-BR" dirty="0" smtClean="0"/>
              <a:t> </a:t>
            </a:r>
            <a:r>
              <a:rPr lang="pt-BR" dirty="0"/>
              <a:t>e pós-condições (se </a:t>
            </a:r>
            <a:r>
              <a:rPr lang="pt-BR" dirty="0" smtClean="0"/>
              <a:t>apropriados</a:t>
            </a:r>
            <a:r>
              <a:rPr lang="pt-BR" dirty="0"/>
              <a:t>)</a:t>
            </a:r>
          </a:p>
          <a:p>
            <a:r>
              <a:rPr lang="pt-BR" dirty="0" smtClean="0"/>
              <a:t>Efeitos </a:t>
            </a:r>
            <a:r>
              <a:rPr lang="pt-BR" dirty="0"/>
              <a:t>colaterais da operação (se existirem).</a:t>
            </a:r>
          </a:p>
        </p:txBody>
      </p:sp>
    </p:spTree>
    <p:extLst>
      <p:ext uri="{BB962C8B-B14F-4D97-AF65-F5344CB8AC3E}">
        <p14:creationId xmlns:p14="http://schemas.microsoft.com/office/powerpoint/2010/main" val="1334691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/>
          <a:p>
            <a:r>
              <a:rPr lang="pt-BR" sz="4400" dirty="0"/>
              <a:t>Especificações baseadas </a:t>
            </a:r>
            <a:r>
              <a:rPr lang="pt-BR" sz="4400" dirty="0" smtClean="0"/>
              <a:t>em formulários</a:t>
            </a:r>
            <a:endParaRPr lang="pt-BR" sz="4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4985980"/>
          </a:xfrm>
        </p:spPr>
        <p:txBody>
          <a:bodyPr/>
          <a:lstStyle/>
          <a:p>
            <a:r>
              <a:rPr lang="pt-BR" sz="2000" b="1" dirty="0"/>
              <a:t>Função</a:t>
            </a:r>
            <a:r>
              <a:rPr lang="pt-BR" sz="2000" dirty="0"/>
              <a:t>: adicionar nós</a:t>
            </a:r>
          </a:p>
          <a:p>
            <a:r>
              <a:rPr lang="pt-BR" sz="2000" b="1" dirty="0"/>
              <a:t>Descrição</a:t>
            </a:r>
            <a:r>
              <a:rPr lang="pt-BR" sz="2000" dirty="0"/>
              <a:t>: adiciona um nó em um desenho existente. O usuário seleciona o tipo de </a:t>
            </a:r>
            <a:r>
              <a:rPr lang="pt-BR" sz="2000" dirty="0" smtClean="0"/>
              <a:t>nó e </a:t>
            </a:r>
            <a:r>
              <a:rPr lang="pt-BR" sz="2000" dirty="0"/>
              <a:t>seu posicionamento. Quando adicionado ao desenho, o nó se torna a seleção </a:t>
            </a:r>
            <a:r>
              <a:rPr lang="pt-BR" sz="2000" dirty="0" smtClean="0"/>
              <a:t>atual. O </a:t>
            </a:r>
            <a:r>
              <a:rPr lang="pt-BR" sz="2000" dirty="0"/>
              <a:t>usuário escolhe a posição do nó movimentando o cursor para a área em que o </a:t>
            </a:r>
            <a:r>
              <a:rPr lang="pt-BR" sz="2000" dirty="0" smtClean="0"/>
              <a:t>nó será </a:t>
            </a:r>
            <a:r>
              <a:rPr lang="pt-BR" sz="2000" dirty="0"/>
              <a:t>adicionado</a:t>
            </a:r>
          </a:p>
          <a:p>
            <a:r>
              <a:rPr lang="pt-BR" sz="2000" b="1" dirty="0" smtClean="0"/>
              <a:t>Entradas</a:t>
            </a:r>
            <a:r>
              <a:rPr lang="pt-BR" sz="2000" dirty="0" smtClean="0"/>
              <a:t>: </a:t>
            </a:r>
            <a:r>
              <a:rPr lang="pt-BR" sz="2000" dirty="0"/>
              <a:t>tipo de nó, posição do nó, identificador do desenho</a:t>
            </a:r>
          </a:p>
          <a:p>
            <a:r>
              <a:rPr lang="pt-BR" sz="2000" b="1" dirty="0"/>
              <a:t>Origem</a:t>
            </a:r>
            <a:r>
              <a:rPr lang="pt-BR" sz="2000" dirty="0"/>
              <a:t>: tipo de nó e posição do nó são entradas fornecidas pelo </a:t>
            </a:r>
            <a:r>
              <a:rPr lang="pt-BR" sz="2000" dirty="0" smtClean="0"/>
              <a:t>usuário; identificador de desenho se origina da base de dados</a:t>
            </a:r>
          </a:p>
          <a:p>
            <a:r>
              <a:rPr lang="pt-BR" sz="2000" b="1" dirty="0" smtClean="0"/>
              <a:t>Saídas</a:t>
            </a:r>
            <a:r>
              <a:rPr lang="pt-BR" sz="2000" dirty="0"/>
              <a:t>: identificador do desenho</a:t>
            </a:r>
          </a:p>
          <a:p>
            <a:r>
              <a:rPr lang="pt-BR" sz="2000" b="1" dirty="0"/>
              <a:t>Destino</a:t>
            </a:r>
            <a:r>
              <a:rPr lang="pt-BR" sz="2000" dirty="0"/>
              <a:t>: o banco de dados do desenho. O desenho é designado para a base </a:t>
            </a:r>
            <a:r>
              <a:rPr lang="pt-BR" sz="2000" dirty="0" smtClean="0"/>
              <a:t>de dados</a:t>
            </a:r>
            <a:r>
              <a:rPr lang="pt-BR" sz="2000" dirty="0"/>
              <a:t>, no término da operação</a:t>
            </a:r>
          </a:p>
          <a:p>
            <a:r>
              <a:rPr lang="pt-BR" sz="2000" b="1" dirty="0"/>
              <a:t>Requer</a:t>
            </a:r>
            <a:r>
              <a:rPr lang="pt-BR" sz="2000" dirty="0"/>
              <a:t>: gráfico de desenho associado ao identificador de desenho de entrada</a:t>
            </a:r>
          </a:p>
          <a:p>
            <a:r>
              <a:rPr lang="pt-BR" sz="2000" b="1" dirty="0"/>
              <a:t>Pré-condição</a:t>
            </a:r>
            <a:r>
              <a:rPr lang="pt-BR" sz="2000" dirty="0"/>
              <a:t>: o desenho é aberto e exibido na tabela do usuário</a:t>
            </a:r>
          </a:p>
          <a:p>
            <a:r>
              <a:rPr lang="pt-BR" sz="2000" b="1" dirty="0"/>
              <a:t>Pós-condição</a:t>
            </a:r>
            <a:r>
              <a:rPr lang="pt-BR" sz="2000" dirty="0"/>
              <a:t>: o desenho é imutável, a não ser pela adição de um nó do </a:t>
            </a:r>
            <a:r>
              <a:rPr lang="pt-BR" sz="2000" dirty="0" smtClean="0"/>
              <a:t>tipo especificado </a:t>
            </a:r>
            <a:r>
              <a:rPr lang="pt-BR" sz="2000" dirty="0"/>
              <a:t>em dada posição</a:t>
            </a:r>
          </a:p>
          <a:p>
            <a:r>
              <a:rPr lang="pt-BR" sz="2000" b="1" dirty="0"/>
              <a:t>Efeitos colaterais</a:t>
            </a:r>
            <a:r>
              <a:rPr lang="pt-BR" sz="2000" dirty="0"/>
              <a:t>: nenhum</a:t>
            </a:r>
          </a:p>
        </p:txBody>
      </p:sp>
    </p:spTree>
    <p:extLst>
      <p:ext uri="{BB962C8B-B14F-4D97-AF65-F5344CB8AC3E}">
        <p14:creationId xmlns:p14="http://schemas.microsoft.com/office/powerpoint/2010/main" val="3379336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/>
          <a:p>
            <a:r>
              <a:rPr lang="pt-BR" sz="4400" dirty="0"/>
              <a:t>Especificações </a:t>
            </a:r>
            <a:r>
              <a:rPr lang="pt-BR" sz="4400" dirty="0" smtClean="0"/>
              <a:t>tabular</a:t>
            </a:r>
            <a:endParaRPr lang="pt-BR" sz="4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1871282"/>
          </a:xfrm>
        </p:spPr>
        <p:txBody>
          <a:bodyPr/>
          <a:lstStyle/>
          <a:p>
            <a:r>
              <a:rPr lang="pt-BR" dirty="0"/>
              <a:t>Usada para suplementar a linguagem natural.</a:t>
            </a:r>
          </a:p>
          <a:p>
            <a:r>
              <a:rPr lang="pt-BR" dirty="0" smtClean="0"/>
              <a:t>Particularmente </a:t>
            </a:r>
            <a:r>
              <a:rPr lang="pt-BR" dirty="0"/>
              <a:t>útil quando você tem de definir </a:t>
            </a:r>
            <a:r>
              <a:rPr lang="pt-BR" dirty="0" smtClean="0"/>
              <a:t>uma série </a:t>
            </a:r>
            <a:r>
              <a:rPr lang="pt-BR" dirty="0"/>
              <a:t>de possíveis cursos alternativos de ação.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" y="3645024"/>
            <a:ext cx="898207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9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O processo de software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096780"/>
          </a:xfrm>
        </p:spPr>
        <p:txBody>
          <a:bodyPr/>
          <a:lstStyle/>
          <a:p>
            <a:pPr algn="just"/>
            <a:r>
              <a:rPr lang="pt-BR" dirty="0"/>
              <a:t>Um conjunto estruturado de atividades </a:t>
            </a:r>
            <a:r>
              <a:rPr lang="pt-BR" dirty="0" smtClean="0"/>
              <a:t>requeridas para </a:t>
            </a:r>
            <a:r>
              <a:rPr lang="pt-BR" dirty="0"/>
              <a:t>desenvolver um sistema de software</a:t>
            </a:r>
          </a:p>
          <a:p>
            <a:pPr lvl="1" algn="just"/>
            <a:r>
              <a:rPr lang="pt-BR" dirty="0" smtClean="0"/>
              <a:t>Especificação</a:t>
            </a:r>
            <a:endParaRPr lang="pt-BR" dirty="0"/>
          </a:p>
          <a:p>
            <a:pPr lvl="1" algn="just"/>
            <a:r>
              <a:rPr lang="pt-BR" dirty="0" smtClean="0"/>
              <a:t>Projeto</a:t>
            </a:r>
            <a:endParaRPr lang="pt-BR" dirty="0"/>
          </a:p>
          <a:p>
            <a:pPr lvl="1" algn="just"/>
            <a:r>
              <a:rPr lang="pt-BR" dirty="0" smtClean="0"/>
              <a:t>Validação</a:t>
            </a:r>
            <a:endParaRPr lang="pt-BR" dirty="0"/>
          </a:p>
          <a:p>
            <a:pPr lvl="1" algn="just"/>
            <a:r>
              <a:rPr lang="pt-BR" dirty="0" smtClean="0"/>
              <a:t>Evolução</a:t>
            </a:r>
            <a:endParaRPr lang="pt-BR" dirty="0"/>
          </a:p>
          <a:p>
            <a:pPr algn="just"/>
            <a:r>
              <a:rPr lang="pt-BR" dirty="0" smtClean="0"/>
              <a:t>Um </a:t>
            </a:r>
            <a:r>
              <a:rPr lang="pt-BR" dirty="0"/>
              <a:t>modelo de processo de software é </a:t>
            </a:r>
            <a:r>
              <a:rPr lang="pt-BR" dirty="0" smtClean="0"/>
              <a:t>uma representação </a:t>
            </a:r>
            <a:r>
              <a:rPr lang="pt-BR" dirty="0"/>
              <a:t>abstrata de um processo. </a:t>
            </a:r>
            <a:r>
              <a:rPr lang="pt-BR" dirty="0" smtClean="0"/>
              <a:t>Apresenta uma </a:t>
            </a:r>
            <a:r>
              <a:rPr lang="pt-BR" dirty="0"/>
              <a:t>descrição de um processo de </a:t>
            </a:r>
            <a:r>
              <a:rPr lang="pt-BR" dirty="0" smtClean="0"/>
              <a:t>alguma perspectiva </a:t>
            </a:r>
            <a:r>
              <a:rPr lang="pt-BR" dirty="0"/>
              <a:t>particular</a:t>
            </a:r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val="2145645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/>
          <a:p>
            <a:r>
              <a:rPr lang="pt-BR" sz="4400" dirty="0"/>
              <a:t>Modelos gráficos</a:t>
            </a:r>
            <a:endParaRPr lang="pt-BR" sz="4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4161139"/>
          </a:xfrm>
        </p:spPr>
        <p:txBody>
          <a:bodyPr/>
          <a:lstStyle/>
          <a:p>
            <a:r>
              <a:rPr lang="pt-BR" dirty="0"/>
              <a:t>Modelos gráficos são mais úteis quando você </a:t>
            </a:r>
            <a:r>
              <a:rPr lang="pt-BR" dirty="0" smtClean="0"/>
              <a:t>necessita mostrar </a:t>
            </a:r>
            <a:r>
              <a:rPr lang="pt-BR" dirty="0"/>
              <a:t>como o estado muda ou onde você </a:t>
            </a:r>
            <a:r>
              <a:rPr lang="pt-BR" dirty="0" smtClean="0"/>
              <a:t>necessita descrever </a:t>
            </a:r>
            <a:r>
              <a:rPr lang="pt-BR" dirty="0"/>
              <a:t>uma sequência de ações</a:t>
            </a:r>
            <a:r>
              <a:rPr lang="pt-BR" dirty="0" smtClean="0"/>
              <a:t>.</a:t>
            </a:r>
          </a:p>
          <a:p>
            <a:r>
              <a:rPr lang="pt-BR" dirty="0" smtClean="0"/>
              <a:t>Exemplo: Diagrama de Sequência</a:t>
            </a:r>
          </a:p>
          <a:p>
            <a:pPr lvl="1"/>
            <a:r>
              <a:rPr lang="pt-BR" dirty="0"/>
              <a:t>Mostram a sequência de eventos que ocorrem durante alguma interação entre usuário e sistema.</a:t>
            </a:r>
          </a:p>
          <a:p>
            <a:pPr lvl="1"/>
            <a:r>
              <a:rPr lang="pt-BR" dirty="0"/>
              <a:t>Você lê os eventos de cima para baixo para ver a ordem em que as ações ocorrem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9952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/>
          <a:p>
            <a:r>
              <a:rPr lang="pt-BR" sz="4400" dirty="0" smtClean="0"/>
              <a:t>Exemplo: Diagrama </a:t>
            </a:r>
            <a:r>
              <a:rPr lang="pt-BR" sz="4400" dirty="0"/>
              <a:t>de sequência</a:t>
            </a:r>
            <a:endParaRPr lang="pt-BR" sz="4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45606"/>
            <a:ext cx="8450670" cy="524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89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Especificação de Interface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4721292"/>
          </a:xfrm>
        </p:spPr>
        <p:txBody>
          <a:bodyPr/>
          <a:lstStyle/>
          <a:p>
            <a:r>
              <a:rPr lang="pt-BR" dirty="0"/>
              <a:t>A maioria dos sistemas devem operar com </a:t>
            </a:r>
            <a:r>
              <a:rPr lang="pt-BR" dirty="0" smtClean="0"/>
              <a:t>outros sistemas</a:t>
            </a:r>
            <a:r>
              <a:rPr lang="pt-BR" dirty="0"/>
              <a:t>, e as interfaces que operam devem </a:t>
            </a:r>
            <a:r>
              <a:rPr lang="pt-BR" dirty="0" smtClean="0"/>
              <a:t>ser especificadas </a:t>
            </a:r>
            <a:r>
              <a:rPr lang="pt-BR" dirty="0"/>
              <a:t>como parte dos requisitos.</a:t>
            </a:r>
          </a:p>
          <a:p>
            <a:r>
              <a:rPr lang="pt-BR" dirty="0" smtClean="0"/>
              <a:t>3 </a:t>
            </a:r>
            <a:r>
              <a:rPr lang="pt-BR" dirty="0"/>
              <a:t>tipos de interface podem ser definidos:</a:t>
            </a:r>
          </a:p>
          <a:p>
            <a:pPr lvl="1"/>
            <a:r>
              <a:rPr lang="pt-BR" dirty="0" smtClean="0"/>
              <a:t>Interfaces </a:t>
            </a:r>
            <a:r>
              <a:rPr lang="pt-BR" dirty="0"/>
              <a:t>de procedimentos;</a:t>
            </a:r>
          </a:p>
          <a:p>
            <a:pPr lvl="1"/>
            <a:r>
              <a:rPr lang="pt-BR" dirty="0" smtClean="0"/>
              <a:t>Estruturas </a:t>
            </a:r>
            <a:r>
              <a:rPr lang="pt-BR" dirty="0"/>
              <a:t>de dados que são trocadas;</a:t>
            </a:r>
          </a:p>
          <a:p>
            <a:pPr lvl="1"/>
            <a:r>
              <a:rPr lang="pt-BR" dirty="0" smtClean="0"/>
              <a:t>Representações </a:t>
            </a:r>
            <a:r>
              <a:rPr lang="pt-BR" dirty="0"/>
              <a:t>de dados.</a:t>
            </a:r>
          </a:p>
          <a:p>
            <a:r>
              <a:rPr lang="pt-BR" dirty="0" smtClean="0"/>
              <a:t>Notações </a:t>
            </a:r>
            <a:r>
              <a:rPr lang="pt-BR" dirty="0"/>
              <a:t>formais são uma técnica efetiva </a:t>
            </a:r>
            <a:r>
              <a:rPr lang="pt-BR" dirty="0" smtClean="0"/>
              <a:t>para especificação </a:t>
            </a:r>
            <a:r>
              <a:rPr lang="pt-BR" dirty="0"/>
              <a:t>da interface.</a:t>
            </a:r>
          </a:p>
        </p:txBody>
      </p:sp>
    </p:spTree>
    <p:extLst>
      <p:ext uri="{BB962C8B-B14F-4D97-AF65-F5344CB8AC3E}">
        <p14:creationId xmlns:p14="http://schemas.microsoft.com/office/powerpoint/2010/main" val="2176375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O documento de requisitos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3717941"/>
          </a:xfrm>
        </p:spPr>
        <p:txBody>
          <a:bodyPr/>
          <a:lstStyle/>
          <a:p>
            <a:r>
              <a:rPr lang="pt-BR" dirty="0"/>
              <a:t>O documento de requisitos é a declaração oficial </a:t>
            </a:r>
            <a:r>
              <a:rPr lang="pt-BR" dirty="0" smtClean="0"/>
              <a:t>do que </a:t>
            </a:r>
            <a:r>
              <a:rPr lang="pt-BR" dirty="0"/>
              <a:t>é requisitado pelos desenvolvedores do sistema.</a:t>
            </a:r>
          </a:p>
          <a:p>
            <a:r>
              <a:rPr lang="pt-BR" dirty="0" smtClean="0"/>
              <a:t>Deve </a:t>
            </a:r>
            <a:r>
              <a:rPr lang="pt-BR" dirty="0"/>
              <a:t>incluir definição dos requisitos de usuário </a:t>
            </a:r>
            <a:r>
              <a:rPr lang="pt-BR" dirty="0" smtClean="0"/>
              <a:t>e especificação </a:t>
            </a:r>
            <a:r>
              <a:rPr lang="pt-BR" dirty="0"/>
              <a:t>dos requisitos de sistema.</a:t>
            </a:r>
          </a:p>
          <a:p>
            <a:r>
              <a:rPr lang="pt-BR" dirty="0" smtClean="0"/>
              <a:t>NÃO </a:t>
            </a:r>
            <a:r>
              <a:rPr lang="pt-BR" dirty="0"/>
              <a:t>é um documento de projeto.</a:t>
            </a:r>
          </a:p>
          <a:p>
            <a:pPr lvl="1"/>
            <a:r>
              <a:rPr lang="pt-BR" dirty="0" smtClean="0"/>
              <a:t>Logo </a:t>
            </a:r>
            <a:r>
              <a:rPr lang="pt-BR" dirty="0"/>
              <a:t>que possível será preciso definir O QUÊ o </a:t>
            </a:r>
            <a:r>
              <a:rPr lang="pt-BR" dirty="0" smtClean="0"/>
              <a:t>sistema deve </a:t>
            </a:r>
            <a:r>
              <a:rPr lang="pt-BR" dirty="0"/>
              <a:t>fazer ao invés de COMO deve ser feito.</a:t>
            </a:r>
          </a:p>
        </p:txBody>
      </p:sp>
    </p:spTree>
    <p:extLst>
      <p:ext uri="{BB962C8B-B14F-4D97-AF65-F5344CB8AC3E}">
        <p14:creationId xmlns:p14="http://schemas.microsoft.com/office/powerpoint/2010/main" val="1462673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sz="4400" dirty="0"/>
              <a:t>Usuários do documento de requisitos</a:t>
            </a:r>
            <a:endParaRPr lang="pt-BR" sz="4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84784"/>
            <a:ext cx="80010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886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IEEE requirements standard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5152180"/>
          </a:xfrm>
        </p:spPr>
        <p:txBody>
          <a:bodyPr/>
          <a:lstStyle/>
          <a:p>
            <a:r>
              <a:rPr lang="pt-BR" dirty="0"/>
              <a:t>Documento de requisitos de software</a:t>
            </a:r>
          </a:p>
          <a:p>
            <a:r>
              <a:rPr lang="pt-BR" dirty="0" smtClean="0"/>
              <a:t>Baseado </a:t>
            </a:r>
            <a:r>
              <a:rPr lang="pt-BR" dirty="0"/>
              <a:t>no padrão IEEE 830-1998</a:t>
            </a:r>
          </a:p>
          <a:p>
            <a:pPr lvl="1"/>
            <a:r>
              <a:rPr lang="pt-BR" dirty="0" smtClean="0"/>
              <a:t>Composto </a:t>
            </a:r>
            <a:r>
              <a:rPr lang="pt-BR" dirty="0"/>
              <a:t>de 5 partes</a:t>
            </a:r>
          </a:p>
          <a:p>
            <a:pPr lvl="2"/>
            <a:r>
              <a:rPr lang="pt-BR" dirty="0" smtClean="0"/>
              <a:t>Introdução </a:t>
            </a:r>
            <a:r>
              <a:rPr lang="pt-BR" dirty="0"/>
              <a:t>(Escopo do produto, Definições </a:t>
            </a:r>
            <a:r>
              <a:rPr lang="pt-BR" dirty="0" err="1"/>
              <a:t>acrônimas</a:t>
            </a:r>
            <a:r>
              <a:rPr lang="pt-BR" dirty="0"/>
              <a:t> e </a:t>
            </a:r>
            <a:r>
              <a:rPr lang="pt-BR" dirty="0" smtClean="0"/>
              <a:t>abreviações, Referências</a:t>
            </a:r>
            <a:r>
              <a:rPr lang="pt-BR" dirty="0"/>
              <a:t>, Visão geral do restante do documento)</a:t>
            </a:r>
          </a:p>
          <a:p>
            <a:pPr lvl="2"/>
            <a:r>
              <a:rPr lang="pt-BR" dirty="0" smtClean="0"/>
              <a:t>Descrição </a:t>
            </a:r>
            <a:r>
              <a:rPr lang="pt-BR" dirty="0"/>
              <a:t>geral (Perspectiva do produto, Funções do </a:t>
            </a:r>
            <a:r>
              <a:rPr lang="pt-BR" dirty="0" smtClean="0"/>
              <a:t>produto, Características </a:t>
            </a:r>
            <a:r>
              <a:rPr lang="pt-BR" dirty="0"/>
              <a:t>do usuário, Restrições gerais, Suposições, condições </a:t>
            </a:r>
            <a:r>
              <a:rPr lang="pt-BR" dirty="0" smtClean="0"/>
              <a:t>e dependências</a:t>
            </a:r>
            <a:r>
              <a:rPr lang="pt-BR" dirty="0"/>
              <a:t>)</a:t>
            </a:r>
          </a:p>
          <a:p>
            <a:pPr lvl="2"/>
            <a:r>
              <a:rPr lang="pt-BR" dirty="0" smtClean="0"/>
              <a:t>Requisitos </a:t>
            </a:r>
            <a:r>
              <a:rPr lang="pt-BR" dirty="0"/>
              <a:t>específicos (Interface externa, Funções, Desempenho, Projeto)</a:t>
            </a:r>
          </a:p>
          <a:p>
            <a:pPr lvl="2"/>
            <a:r>
              <a:rPr lang="pt-BR" dirty="0" smtClean="0"/>
              <a:t>Apêndices</a:t>
            </a:r>
            <a:endParaRPr lang="pt-BR" dirty="0"/>
          </a:p>
          <a:p>
            <a:pPr lvl="2"/>
            <a:r>
              <a:rPr lang="pt-BR" dirty="0" smtClean="0"/>
              <a:t>Índice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6595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sz="4400" dirty="0"/>
              <a:t>Estrutura de documento de requisitos</a:t>
            </a:r>
            <a:endParaRPr lang="pt-BR" sz="4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5318379"/>
          </a:xfrm>
        </p:spPr>
        <p:txBody>
          <a:bodyPr/>
          <a:lstStyle/>
          <a:p>
            <a:r>
              <a:rPr lang="pt-BR" dirty="0"/>
              <a:t>Prefácio</a:t>
            </a:r>
          </a:p>
          <a:p>
            <a:r>
              <a:rPr lang="pt-BR" dirty="0" smtClean="0"/>
              <a:t>Introdução</a:t>
            </a:r>
            <a:endParaRPr lang="pt-BR" dirty="0"/>
          </a:p>
          <a:p>
            <a:r>
              <a:rPr lang="pt-BR" dirty="0" smtClean="0"/>
              <a:t>Glossário</a:t>
            </a:r>
            <a:endParaRPr lang="pt-BR" dirty="0"/>
          </a:p>
          <a:p>
            <a:r>
              <a:rPr lang="pt-BR" dirty="0" smtClean="0"/>
              <a:t>Definição </a:t>
            </a:r>
            <a:r>
              <a:rPr lang="pt-BR" dirty="0"/>
              <a:t>de requisitos de usuário</a:t>
            </a:r>
          </a:p>
          <a:p>
            <a:r>
              <a:rPr lang="pt-BR" dirty="0" smtClean="0"/>
              <a:t>Arquitetura </a:t>
            </a:r>
            <a:r>
              <a:rPr lang="pt-BR" dirty="0"/>
              <a:t>de sistema</a:t>
            </a:r>
          </a:p>
          <a:p>
            <a:r>
              <a:rPr lang="pt-BR" dirty="0" smtClean="0"/>
              <a:t>Especificação </a:t>
            </a:r>
            <a:r>
              <a:rPr lang="pt-BR" dirty="0"/>
              <a:t>de requisitos de sistema</a:t>
            </a:r>
          </a:p>
          <a:p>
            <a:r>
              <a:rPr lang="pt-BR" dirty="0" smtClean="0"/>
              <a:t>Modelos </a:t>
            </a:r>
            <a:r>
              <a:rPr lang="pt-BR" dirty="0"/>
              <a:t>de sistema</a:t>
            </a:r>
          </a:p>
          <a:p>
            <a:r>
              <a:rPr lang="pt-BR" dirty="0" smtClean="0"/>
              <a:t>Evolução </a:t>
            </a:r>
            <a:r>
              <a:rPr lang="pt-BR" dirty="0"/>
              <a:t>de sistema</a:t>
            </a:r>
          </a:p>
          <a:p>
            <a:r>
              <a:rPr lang="pt-BR" dirty="0" smtClean="0"/>
              <a:t>Apêndices</a:t>
            </a:r>
            <a:endParaRPr lang="pt-BR" dirty="0"/>
          </a:p>
          <a:p>
            <a:r>
              <a:rPr lang="pt-BR" dirty="0" smtClean="0"/>
              <a:t>Índice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699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Pontos-chave</a:t>
            </a:r>
            <a:endParaRPr lang="pt-BR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124744"/>
            <a:ext cx="8511480" cy="5260477"/>
          </a:xfrm>
        </p:spPr>
        <p:txBody>
          <a:bodyPr/>
          <a:lstStyle/>
          <a:p>
            <a:r>
              <a:rPr lang="pt-BR" sz="2400" dirty="0"/>
              <a:t>Os requisitos estabelecem o que sistema deve fazer e definem </a:t>
            </a:r>
            <a:r>
              <a:rPr lang="pt-BR" sz="2400" dirty="0" smtClean="0"/>
              <a:t>as restrições </a:t>
            </a:r>
            <a:r>
              <a:rPr lang="pt-BR" sz="2400" dirty="0"/>
              <a:t>sobre suas operações e sua implementação.</a:t>
            </a:r>
          </a:p>
          <a:p>
            <a:r>
              <a:rPr lang="pt-BR" sz="2400" dirty="0" smtClean="0"/>
              <a:t>Requisitos </a:t>
            </a:r>
            <a:r>
              <a:rPr lang="pt-BR" sz="2400" dirty="0"/>
              <a:t>funcionais definem os serviços que o sistema </a:t>
            </a:r>
            <a:r>
              <a:rPr lang="pt-BR" sz="2400" dirty="0" smtClean="0"/>
              <a:t>deve fornecer</a:t>
            </a:r>
            <a:r>
              <a:rPr lang="pt-BR" sz="2400" dirty="0"/>
              <a:t>.</a:t>
            </a:r>
          </a:p>
          <a:p>
            <a:r>
              <a:rPr lang="pt-BR" sz="2400" dirty="0" smtClean="0"/>
              <a:t>Requisitos </a:t>
            </a:r>
            <a:r>
              <a:rPr lang="pt-BR" sz="2400" dirty="0"/>
              <a:t>não funcionais restringem o sistema que está </a:t>
            </a:r>
            <a:r>
              <a:rPr lang="pt-BR" sz="2400" dirty="0" smtClean="0"/>
              <a:t>sendo desenvolvido </a:t>
            </a:r>
            <a:r>
              <a:rPr lang="pt-BR" sz="2400" dirty="0"/>
              <a:t>ou o processo de desenvolvimento.</a:t>
            </a:r>
          </a:p>
          <a:p>
            <a:r>
              <a:rPr lang="pt-BR" sz="2400" dirty="0" smtClean="0"/>
              <a:t>Requisitos </a:t>
            </a:r>
            <a:r>
              <a:rPr lang="pt-BR" sz="2400" dirty="0"/>
              <a:t>de usuário são declarações de alto nível sobre o que </a:t>
            </a:r>
            <a:r>
              <a:rPr lang="pt-BR" sz="2400" dirty="0" smtClean="0"/>
              <a:t>o sistema </a:t>
            </a:r>
            <a:r>
              <a:rPr lang="pt-BR" sz="2400" dirty="0"/>
              <a:t>deve fazer.</a:t>
            </a:r>
          </a:p>
          <a:p>
            <a:pPr lvl="1"/>
            <a:r>
              <a:rPr lang="pt-BR" sz="2000" dirty="0" smtClean="0"/>
              <a:t>Esses </a:t>
            </a:r>
            <a:r>
              <a:rPr lang="pt-BR" sz="2000" dirty="0"/>
              <a:t>requisitos devem ser escritos usando linguagem natural, tabelas </a:t>
            </a:r>
            <a:r>
              <a:rPr lang="pt-BR" sz="2000" dirty="0" smtClean="0"/>
              <a:t>e diagramas.</a:t>
            </a:r>
          </a:p>
          <a:p>
            <a:r>
              <a:rPr lang="pt-BR" sz="2400" dirty="0"/>
              <a:t>Requisitos de sistema se destinam a comunicar </a:t>
            </a:r>
            <a:r>
              <a:rPr lang="pt-BR" sz="2400" dirty="0" smtClean="0"/>
              <a:t>quais as </a:t>
            </a:r>
            <a:r>
              <a:rPr lang="pt-BR" sz="2400" dirty="0"/>
              <a:t>funções que o sistema deve fornecer.</a:t>
            </a:r>
          </a:p>
          <a:p>
            <a:r>
              <a:rPr lang="pt-BR" sz="2400" dirty="0" smtClean="0"/>
              <a:t>Um </a:t>
            </a:r>
            <a:r>
              <a:rPr lang="pt-BR" sz="2400" dirty="0"/>
              <a:t>documento de requisitos de software é </a:t>
            </a:r>
            <a:r>
              <a:rPr lang="pt-BR" sz="2400" dirty="0" smtClean="0"/>
              <a:t>uma declaração </a:t>
            </a:r>
            <a:r>
              <a:rPr lang="pt-BR" sz="2400" dirty="0"/>
              <a:t>acordada dos requisitos de sistema.</a:t>
            </a:r>
          </a:p>
        </p:txBody>
      </p:sp>
    </p:spTree>
    <p:extLst>
      <p:ext uri="{BB962C8B-B14F-4D97-AF65-F5344CB8AC3E}">
        <p14:creationId xmlns:p14="http://schemas.microsoft.com/office/powerpoint/2010/main" val="2270061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Conclusão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3299365"/>
          </a:xfrm>
        </p:spPr>
        <p:txBody>
          <a:bodyPr/>
          <a:lstStyle/>
          <a:p>
            <a:r>
              <a:rPr lang="pt-BR" dirty="0" smtClean="0"/>
              <a:t>Apresentamos </a:t>
            </a:r>
            <a:r>
              <a:rPr lang="pt-BR" dirty="0"/>
              <a:t>os conceitos de requisitos de usuário e de sistema</a:t>
            </a:r>
          </a:p>
          <a:p>
            <a:r>
              <a:rPr lang="pt-BR" dirty="0" smtClean="0"/>
              <a:t>Entendemos o que são </a:t>
            </a:r>
            <a:r>
              <a:rPr lang="pt-BR" dirty="0"/>
              <a:t>requisitos funcionais e não funcionais</a:t>
            </a:r>
          </a:p>
          <a:p>
            <a:r>
              <a:rPr lang="pt-BR" dirty="0" smtClean="0"/>
              <a:t>Explicamos como </a:t>
            </a:r>
            <a:r>
              <a:rPr lang="pt-BR" dirty="0"/>
              <a:t>os requisitos de software podem ser organizados em um documento de requisitos</a:t>
            </a:r>
          </a:p>
        </p:txBody>
      </p:sp>
    </p:spTree>
    <p:extLst>
      <p:ext uri="{BB962C8B-B14F-4D97-AF65-F5344CB8AC3E}">
        <p14:creationId xmlns:p14="http://schemas.microsoft.com/office/powerpoint/2010/main" val="914934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Atividades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287481" y="1411552"/>
            <a:ext cx="8388975" cy="4118050"/>
          </a:xfrm>
        </p:spPr>
        <p:txBody>
          <a:bodyPr/>
          <a:lstStyle/>
          <a:p>
            <a:pPr algn="just"/>
            <a:r>
              <a:rPr lang="pt-BR" dirty="0" smtClean="0"/>
              <a:t>Para se aprofundar mais nos modelos gráficos que ajudam no levantamento, documentação e análise de requisitos estude </a:t>
            </a:r>
            <a:r>
              <a:rPr lang="pt-BR" dirty="0" smtClean="0">
                <a:hlinkClick r:id="rId3"/>
              </a:rPr>
              <a:t>UML</a:t>
            </a:r>
            <a:r>
              <a:rPr lang="pt-BR" dirty="0" smtClean="0"/>
              <a:t>. Uma boa referência se encontra na </a:t>
            </a:r>
            <a:r>
              <a:rPr lang="pt-BR" dirty="0" smtClean="0">
                <a:hlinkClick r:id="rId4" tooltip="Faça login na área restrita antes de clicar aqui"/>
              </a:rPr>
              <a:t>biblioteca digital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O IEEE estabelece padrões para diversas áreas da tecnologia, tal como computação, elétrica, telecomunicações. Dê uma conferida no artigo abaixo para entender melhor sua importância:</a:t>
            </a:r>
          </a:p>
          <a:p>
            <a:pPr lvl="1" algn="just"/>
            <a:r>
              <a:rPr lang="pt-BR" dirty="0" smtClean="0">
                <a:hlinkClick r:id="rId5"/>
              </a:rPr>
              <a:t>Instituto de Engenheiros Eletricistas e Eletrônicos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9205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Visão geral de um Processo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1" y="920318"/>
            <a:ext cx="8927037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27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Referências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314480"/>
          </a:xfrm>
        </p:spPr>
        <p:txBody>
          <a:bodyPr/>
          <a:lstStyle/>
          <a:p>
            <a:pPr algn="just"/>
            <a:r>
              <a:rPr lang="pt-BR" dirty="0"/>
              <a:t>GILLEANES, T. A. Guedes. UML - Uma Abordagem Prática. 3. ed. Editora </a:t>
            </a:r>
            <a:r>
              <a:rPr lang="pt-BR" dirty="0" err="1"/>
              <a:t>Novatec</a:t>
            </a:r>
            <a:r>
              <a:rPr lang="pt-BR" dirty="0"/>
              <a:t>, 2008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SOMMERVILLE, Ian, Engenharia de Software. São Paulo : Pearson </a:t>
            </a:r>
            <a:r>
              <a:rPr lang="pt-BR" dirty="0" err="1" smtClean="0"/>
              <a:t>Addison-Weley</a:t>
            </a:r>
            <a:r>
              <a:rPr lang="pt-BR" dirty="0" smtClean="0"/>
              <a:t>, 2007.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1789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Escopo do software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609945"/>
          </a:xfrm>
        </p:spPr>
        <p:txBody>
          <a:bodyPr/>
          <a:lstStyle/>
          <a:p>
            <a:r>
              <a:rPr lang="pt-BR" dirty="0"/>
              <a:t>Requisitos funcionais e não funcionais</a:t>
            </a:r>
          </a:p>
          <a:p>
            <a:r>
              <a:rPr lang="pt-BR" dirty="0" smtClean="0"/>
              <a:t>Requisitos </a:t>
            </a:r>
            <a:r>
              <a:rPr lang="pt-BR" dirty="0"/>
              <a:t>de usuário</a:t>
            </a:r>
          </a:p>
          <a:p>
            <a:r>
              <a:rPr lang="pt-BR" dirty="0" smtClean="0"/>
              <a:t>Requisitos </a:t>
            </a:r>
            <a:r>
              <a:rPr lang="pt-BR" dirty="0"/>
              <a:t>de sistema</a:t>
            </a:r>
          </a:p>
          <a:p>
            <a:r>
              <a:rPr lang="pt-BR" dirty="0" smtClean="0"/>
              <a:t>Especificação </a:t>
            </a:r>
            <a:r>
              <a:rPr lang="pt-BR" dirty="0"/>
              <a:t>de interface</a:t>
            </a:r>
          </a:p>
          <a:p>
            <a:r>
              <a:rPr lang="pt-BR" dirty="0" smtClean="0"/>
              <a:t>O </a:t>
            </a:r>
            <a:r>
              <a:rPr lang="pt-BR" dirty="0"/>
              <a:t>documento de requisitos de software</a:t>
            </a:r>
            <a:endParaRPr lang="pt-BR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Engenharia de requisitos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742563"/>
          </a:xfrm>
        </p:spPr>
        <p:txBody>
          <a:bodyPr/>
          <a:lstStyle/>
          <a:p>
            <a:r>
              <a:rPr lang="pt-BR" dirty="0"/>
              <a:t>O processo de estabelecer os serviços que o </a:t>
            </a:r>
            <a:r>
              <a:rPr lang="pt-BR" dirty="0" smtClean="0"/>
              <a:t>cliente requer </a:t>
            </a:r>
            <a:r>
              <a:rPr lang="pt-BR" dirty="0"/>
              <a:t>a partir de um sistema e as restrições sob </a:t>
            </a:r>
            <a:r>
              <a:rPr lang="pt-BR" dirty="0" smtClean="0"/>
              <a:t>as quais </a:t>
            </a:r>
            <a:r>
              <a:rPr lang="pt-BR" dirty="0"/>
              <a:t>ele opera e é desenvolvido.</a:t>
            </a:r>
          </a:p>
          <a:p>
            <a:r>
              <a:rPr lang="pt-BR" dirty="0" smtClean="0"/>
              <a:t>Os </a:t>
            </a:r>
            <a:r>
              <a:rPr lang="pt-BR" dirty="0"/>
              <a:t>próprios requisitos são as descrições dos serviços </a:t>
            </a:r>
            <a:r>
              <a:rPr lang="pt-BR" dirty="0" smtClean="0"/>
              <a:t>de sistema </a:t>
            </a:r>
            <a:r>
              <a:rPr lang="pt-BR" dirty="0"/>
              <a:t>e das restrições que são geradas durante </a:t>
            </a:r>
            <a:r>
              <a:rPr lang="pt-BR" dirty="0" smtClean="0"/>
              <a:t>o processo </a:t>
            </a:r>
            <a:r>
              <a:rPr lang="pt-BR" dirty="0"/>
              <a:t>de engenharia de requisitos.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504561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O que é um requisito?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655496" cy="4827475"/>
          </a:xfrm>
        </p:spPr>
        <p:txBody>
          <a:bodyPr/>
          <a:lstStyle/>
          <a:p>
            <a:r>
              <a:rPr lang="pt-BR" sz="3100" dirty="0"/>
              <a:t>Pode variar de uma declaração abstrata de alto nível de um serviço </a:t>
            </a:r>
            <a:r>
              <a:rPr lang="pt-BR" sz="3100" dirty="0" smtClean="0"/>
              <a:t>ou de </a:t>
            </a:r>
            <a:r>
              <a:rPr lang="pt-BR" sz="3100" dirty="0"/>
              <a:t>uma restrição de sistema para uma especificação </a:t>
            </a:r>
            <a:r>
              <a:rPr lang="pt-BR" sz="3100" dirty="0" smtClean="0"/>
              <a:t>matemática funcional</a:t>
            </a:r>
            <a:r>
              <a:rPr lang="pt-BR" sz="3100" dirty="0"/>
              <a:t>.</a:t>
            </a:r>
          </a:p>
          <a:p>
            <a:r>
              <a:rPr lang="pt-BR" sz="3100" dirty="0" smtClean="0"/>
              <a:t>Isto </a:t>
            </a:r>
            <a:r>
              <a:rPr lang="pt-BR" sz="3100" dirty="0"/>
              <a:t>é inevitável quando os requisitos podem servir uma função </a:t>
            </a:r>
            <a:r>
              <a:rPr lang="pt-BR" sz="3100" dirty="0" smtClean="0"/>
              <a:t>dual</a:t>
            </a:r>
          </a:p>
          <a:p>
            <a:pPr lvl="1"/>
            <a:r>
              <a:rPr lang="pt-BR" dirty="0" smtClean="0"/>
              <a:t>Pode </a:t>
            </a:r>
            <a:r>
              <a:rPr lang="pt-BR" dirty="0"/>
              <a:t>ser a base para uma proposta de um contrato portanto deve </a:t>
            </a:r>
            <a:r>
              <a:rPr lang="pt-BR" dirty="0" smtClean="0"/>
              <a:t>ser aberta </a:t>
            </a:r>
            <a:r>
              <a:rPr lang="pt-BR" dirty="0"/>
              <a:t>para interpretação;</a:t>
            </a:r>
          </a:p>
          <a:p>
            <a:pPr lvl="1"/>
            <a:r>
              <a:rPr lang="pt-BR" dirty="0" smtClean="0"/>
              <a:t>Pode </a:t>
            </a:r>
            <a:r>
              <a:rPr lang="pt-BR" dirty="0"/>
              <a:t>ser a base para o contrato em si portanto deve ser definido </a:t>
            </a:r>
            <a:r>
              <a:rPr lang="pt-BR" dirty="0" smtClean="0"/>
              <a:t>em detalhe</a:t>
            </a:r>
            <a:r>
              <a:rPr lang="pt-BR" dirty="0"/>
              <a:t>;</a:t>
            </a:r>
          </a:p>
          <a:p>
            <a:pPr lvl="1"/>
            <a:r>
              <a:rPr lang="pt-BR" dirty="0" smtClean="0"/>
              <a:t>Ambas </a:t>
            </a:r>
            <a:r>
              <a:rPr lang="pt-BR" dirty="0"/>
              <a:t>as declarações podem ser chamadas requisitos.</a:t>
            </a:r>
            <a:endParaRPr lang="pt-BR" sz="1200" dirty="0" smtClean="0"/>
          </a:p>
        </p:txBody>
      </p:sp>
    </p:spTree>
    <p:extLst>
      <p:ext uri="{BB962C8B-B14F-4D97-AF65-F5344CB8AC3E}">
        <p14:creationId xmlns:p14="http://schemas.microsoft.com/office/powerpoint/2010/main" val="2582270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Abstração de requisitos (Davis)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681282"/>
          </a:xfrm>
        </p:spPr>
        <p:txBody>
          <a:bodyPr/>
          <a:lstStyle/>
          <a:p>
            <a:pPr marL="0" indent="0" algn="ctr">
              <a:buNone/>
            </a:pPr>
            <a:r>
              <a:rPr lang="pt-BR" sz="2600" i="1" dirty="0"/>
              <a:t>“Se uma empresa deseja estabelecer um contrato para </a:t>
            </a:r>
            <a:r>
              <a:rPr lang="pt-BR" sz="2600" i="1" dirty="0" smtClean="0"/>
              <a:t>um projeto </a:t>
            </a:r>
            <a:r>
              <a:rPr lang="pt-BR" sz="2600" i="1" dirty="0"/>
              <a:t>de desenvolvimento de software de grande porte, </a:t>
            </a:r>
            <a:r>
              <a:rPr lang="pt-BR" sz="2600" i="1" dirty="0" smtClean="0"/>
              <a:t>deve definir </a:t>
            </a:r>
            <a:r>
              <a:rPr lang="pt-BR" sz="2600" i="1" dirty="0"/>
              <a:t>suas necessidades de forma suficientemente </a:t>
            </a:r>
            <a:r>
              <a:rPr lang="pt-BR" sz="2600" i="1" dirty="0" smtClean="0"/>
              <a:t>abstrata, para </a:t>
            </a:r>
            <a:r>
              <a:rPr lang="pt-BR" sz="2600" i="1" dirty="0"/>
              <a:t>que uma solução não esteja pré-definida. Os </a:t>
            </a:r>
            <a:r>
              <a:rPr lang="pt-BR" sz="2600" i="1" dirty="0" smtClean="0"/>
              <a:t>requisitos devem </a:t>
            </a:r>
            <a:r>
              <a:rPr lang="pt-BR" sz="2600" i="1" dirty="0"/>
              <a:t>ser escritos de tal forma que vários </a:t>
            </a:r>
            <a:r>
              <a:rPr lang="pt-BR" sz="2600" i="1" dirty="0" smtClean="0"/>
              <a:t>fornecedores possam </a:t>
            </a:r>
            <a:r>
              <a:rPr lang="pt-BR" sz="2600" i="1" dirty="0"/>
              <a:t>apresentar propostas para o contrato, </a:t>
            </a:r>
            <a:r>
              <a:rPr lang="pt-BR" sz="2600" i="1" dirty="0" smtClean="0"/>
              <a:t>oferecendo, talvez</a:t>
            </a:r>
            <a:r>
              <a:rPr lang="pt-BR" sz="2600" i="1" dirty="0"/>
              <a:t>, diferentes formas de atender às </a:t>
            </a:r>
            <a:r>
              <a:rPr lang="pt-BR" sz="2600" i="1" dirty="0" smtClean="0"/>
              <a:t>necessidades organizacionais </a:t>
            </a:r>
            <a:r>
              <a:rPr lang="pt-BR" sz="2600" i="1" dirty="0"/>
              <a:t>do cliente. Uma vez que o contrato </a:t>
            </a:r>
            <a:r>
              <a:rPr lang="pt-BR" sz="2600" i="1" dirty="0" smtClean="0"/>
              <a:t>for aprovado</a:t>
            </a:r>
            <a:r>
              <a:rPr lang="pt-BR" sz="2600" i="1" dirty="0"/>
              <a:t>, o fornecedor deve escrever uma definição </a:t>
            </a:r>
            <a:r>
              <a:rPr lang="pt-BR" sz="2600" i="1" dirty="0" smtClean="0"/>
              <a:t>de sistema para o cliente, em mais detalhes, tal que o cliente compreenda e possa validar o que o software irá fazer. Ambos os documentos podem ser chamados de documento de requisitos do sistema.”</a:t>
            </a:r>
            <a:endParaRPr lang="pt-BR" sz="2600" dirty="0" smtClean="0"/>
          </a:p>
        </p:txBody>
      </p:sp>
    </p:spTree>
    <p:extLst>
      <p:ext uri="{BB962C8B-B14F-4D97-AF65-F5344CB8AC3E}">
        <p14:creationId xmlns:p14="http://schemas.microsoft.com/office/powerpoint/2010/main" val="3741196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ranco com fonte Courier para slides de código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D45093-9C65-46FB-9332-B88902DC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Amostra de slides de apresentação (Design azul com borda de nuvem branca)</Template>
  <TotalTime>2248</TotalTime>
  <Words>8615</Words>
  <Application>Microsoft Office PowerPoint</Application>
  <PresentationFormat>Apresentação na tela (4:3)</PresentationFormat>
  <Paragraphs>476</Paragraphs>
  <Slides>50</Slides>
  <Notes>50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Courier New</vt:lpstr>
      <vt:lpstr>Segoe</vt:lpstr>
      <vt:lpstr>Wingdings</vt:lpstr>
      <vt:lpstr>7-00134_MS_Qwest_template_Segoe</vt:lpstr>
      <vt:lpstr>Branco com fonte Courier para slides de código</vt:lpstr>
      <vt:lpstr>GERÊNCIA DE PROJETOS DE SOFTWARE</vt:lpstr>
      <vt:lpstr>Projeto Windows Vista</vt:lpstr>
      <vt:lpstr>Projeto Windows Vista</vt:lpstr>
      <vt:lpstr>O processo de software</vt:lpstr>
      <vt:lpstr>Visão geral de um Processo</vt:lpstr>
      <vt:lpstr>Escopo do software</vt:lpstr>
      <vt:lpstr>Engenharia de requisitos</vt:lpstr>
      <vt:lpstr>O que é um requisito?</vt:lpstr>
      <vt:lpstr>Abstração de requisitos (Davis)</vt:lpstr>
      <vt:lpstr>Tipos de requisitos</vt:lpstr>
      <vt:lpstr>Definições e especificações</vt:lpstr>
      <vt:lpstr>Requisitos funcionais e não funcionais</vt:lpstr>
      <vt:lpstr>Requisitos funcionais</vt:lpstr>
      <vt:lpstr>Requisitos funcionais - exemplos</vt:lpstr>
      <vt:lpstr>Imprecisão de requisitos</vt:lpstr>
      <vt:lpstr>Requisitos completos e consistentes</vt:lpstr>
      <vt:lpstr>Requisitos não funcionais</vt:lpstr>
      <vt:lpstr>Classificação de requisitos não funcionais</vt:lpstr>
      <vt:lpstr>Classificação de requisitos não funcionais</vt:lpstr>
      <vt:lpstr>Classificação de requisitos não funcionais</vt:lpstr>
      <vt:lpstr>Classificação de requisitos não funcionais</vt:lpstr>
      <vt:lpstr>Métricas para requisitos não funcionais</vt:lpstr>
      <vt:lpstr>Interação de requisitos</vt:lpstr>
      <vt:lpstr>Requisitos de domínio</vt:lpstr>
      <vt:lpstr>Requisitos de domínio - Exemplo</vt:lpstr>
      <vt:lpstr>Requisitos de domínio - Problemas</vt:lpstr>
      <vt:lpstr>Requisitos do usuário</vt:lpstr>
      <vt:lpstr>Problemas com linguagem natural</vt:lpstr>
      <vt:lpstr>Requisitos para grade de editor</vt:lpstr>
      <vt:lpstr>Problemas de requisitos</vt:lpstr>
      <vt:lpstr>Diretrizes para escrever requisitos</vt:lpstr>
      <vt:lpstr>Requisitos de Sistema</vt:lpstr>
      <vt:lpstr>Requisitos e Projeto</vt:lpstr>
      <vt:lpstr>Problemas com especificação em linguagem natural</vt:lpstr>
      <vt:lpstr>Notações para especificação de requisitos</vt:lpstr>
      <vt:lpstr>Especificações em linguagem natural</vt:lpstr>
      <vt:lpstr>Especificações baseadas em formulários</vt:lpstr>
      <vt:lpstr>Especificações baseadas em formulários</vt:lpstr>
      <vt:lpstr>Especificações tabular</vt:lpstr>
      <vt:lpstr>Modelos gráficos</vt:lpstr>
      <vt:lpstr>Exemplo: Diagrama de sequência</vt:lpstr>
      <vt:lpstr>Especificação de Interface</vt:lpstr>
      <vt:lpstr>O documento de requisitos</vt:lpstr>
      <vt:lpstr>Usuários do documento de requisitos</vt:lpstr>
      <vt:lpstr>IEEE requirements standard</vt:lpstr>
      <vt:lpstr>Estrutura de documento de requisitos</vt:lpstr>
      <vt:lpstr>Pontos-chave</vt:lpstr>
      <vt:lpstr>Conclusão</vt:lpstr>
      <vt:lpstr>Atividades</vt:lpstr>
      <vt:lpstr>Referências</vt:lpstr>
    </vt:vector>
  </TitlesOfParts>
  <Company>FIC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Gerência de Projetos</dc:title>
  <dc:creator>varajao</dc:creator>
  <cp:keywords/>
  <cp:lastModifiedBy>varajao</cp:lastModifiedBy>
  <cp:revision>1</cp:revision>
  <dcterms:created xsi:type="dcterms:W3CDTF">2015-06-30T13:28:46Z</dcterms:created>
  <dcterms:modified xsi:type="dcterms:W3CDTF">2017-03-30T21:44:54Z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TC102867179990</vt:lpwstr>
  </property>
</Properties>
</file>