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46"/>
  </p:notesMasterIdLst>
  <p:sldIdLst>
    <p:sldId id="257" r:id="rId4"/>
    <p:sldId id="258" r:id="rId5"/>
    <p:sldId id="544" r:id="rId6"/>
    <p:sldId id="590" r:id="rId7"/>
    <p:sldId id="591" r:id="rId8"/>
    <p:sldId id="592" r:id="rId9"/>
    <p:sldId id="593" r:id="rId10"/>
    <p:sldId id="594" r:id="rId11"/>
    <p:sldId id="595" r:id="rId12"/>
    <p:sldId id="545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4" r:id="rId22"/>
    <p:sldId id="555" r:id="rId23"/>
    <p:sldId id="556" r:id="rId24"/>
    <p:sldId id="557" r:id="rId25"/>
    <p:sldId id="558" r:id="rId26"/>
    <p:sldId id="559" r:id="rId27"/>
    <p:sldId id="560" r:id="rId28"/>
    <p:sldId id="561" r:id="rId29"/>
    <p:sldId id="562" r:id="rId30"/>
    <p:sldId id="563" r:id="rId31"/>
    <p:sldId id="564" r:id="rId32"/>
    <p:sldId id="565" r:id="rId33"/>
    <p:sldId id="569" r:id="rId34"/>
    <p:sldId id="570" r:id="rId35"/>
    <p:sldId id="571" r:id="rId36"/>
    <p:sldId id="572" r:id="rId37"/>
    <p:sldId id="573" r:id="rId38"/>
    <p:sldId id="584" r:id="rId39"/>
    <p:sldId id="585" r:id="rId40"/>
    <p:sldId id="587" r:id="rId41"/>
    <p:sldId id="588" r:id="rId42"/>
    <p:sldId id="589" r:id="rId43"/>
    <p:sldId id="543" r:id="rId44"/>
    <p:sldId id="27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0E8"/>
    <a:srgbClr val="C9D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5" autoAdjust="0"/>
    <p:restoredTop sz="94660"/>
  </p:normalViewPr>
  <p:slideViewPr>
    <p:cSldViewPr>
      <p:cViewPr varScale="1">
        <p:scale>
          <a:sx n="92" d="100"/>
          <a:sy n="92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958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7148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724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002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995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875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402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85422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368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835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388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5381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7836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6111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921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8259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9496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480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952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461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329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981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5/4/2017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025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08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Fase do Estudo de Viabilidade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041380"/>
          </a:xfrm>
        </p:spPr>
        <p:txBody>
          <a:bodyPr/>
          <a:lstStyle/>
          <a:p>
            <a:r>
              <a:rPr lang="pt-BR" dirty="0"/>
              <a:t>O estudo de viabilidade visa tanto a tomada de </a:t>
            </a:r>
            <a:r>
              <a:rPr lang="pt-BR" dirty="0" smtClean="0"/>
              <a:t>decisão como </a:t>
            </a:r>
            <a:r>
              <a:rPr lang="pt-BR" dirty="0"/>
              <a:t>a sugestão de possíveis alternativas de solução </a:t>
            </a:r>
            <a:r>
              <a:rPr lang="pt-BR" dirty="0" smtClean="0"/>
              <a:t>se um </a:t>
            </a:r>
            <a:r>
              <a:rPr lang="pt-BR" dirty="0"/>
              <a:t>sistema de informação pode ser feito (... é possível? </a:t>
            </a:r>
            <a:r>
              <a:rPr lang="pt-BR" dirty="0" smtClean="0"/>
              <a:t>... é </a:t>
            </a:r>
            <a:r>
              <a:rPr lang="pt-BR" dirty="0"/>
              <a:t>justificado? ).</a:t>
            </a:r>
          </a:p>
          <a:p>
            <a:r>
              <a:rPr lang="pt-BR" dirty="0"/>
              <a:t>Um estudo de viabilidade deve oferecer </a:t>
            </a:r>
            <a:r>
              <a:rPr lang="pt-BR" dirty="0" smtClean="0"/>
              <a:t>a gerência de informações ajuda na </a:t>
            </a:r>
            <a:r>
              <a:rPr lang="pt-BR" dirty="0"/>
              <a:t>decisão:</a:t>
            </a:r>
          </a:p>
          <a:p>
            <a:pPr lvl="1"/>
            <a:r>
              <a:rPr lang="pt-BR" dirty="0" smtClean="0"/>
              <a:t>se </a:t>
            </a:r>
            <a:r>
              <a:rPr lang="pt-BR" dirty="0"/>
              <a:t>o projeto pode ou não ser feito</a:t>
            </a:r>
          </a:p>
          <a:p>
            <a:pPr lvl="1"/>
            <a:r>
              <a:rPr lang="pt-BR" dirty="0" smtClean="0"/>
              <a:t>se </a:t>
            </a:r>
            <a:r>
              <a:rPr lang="pt-BR" dirty="0"/>
              <a:t>o produto final irá ou não beneficiar os </a:t>
            </a:r>
            <a:r>
              <a:rPr lang="pt-BR" dirty="0" smtClean="0"/>
              <a:t>usuários interessados</a:t>
            </a:r>
          </a:p>
          <a:p>
            <a:pPr lvl="1"/>
            <a:r>
              <a:rPr lang="pt-BR" dirty="0" smtClean="0"/>
              <a:t>escolha </a:t>
            </a:r>
            <a:r>
              <a:rPr lang="pt-BR" dirty="0"/>
              <a:t>das alternativas entre as possíveis soluções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melhor </a:t>
            </a:r>
            <a:r>
              <a:rPr lang="pt-BR" dirty="0" smtClean="0"/>
              <a:t>alternativa?</a:t>
            </a:r>
          </a:p>
        </p:txBody>
      </p:sp>
    </p:spTree>
    <p:extLst>
      <p:ext uri="{BB962C8B-B14F-4D97-AF65-F5344CB8AC3E}">
        <p14:creationId xmlns:p14="http://schemas.microsoft.com/office/powerpoint/2010/main" val="1925948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O que estudar?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96670"/>
          </a:xfrm>
        </p:spPr>
        <p:txBody>
          <a:bodyPr/>
          <a:lstStyle/>
          <a:p>
            <a:r>
              <a:rPr lang="pt-BR" sz="2800" dirty="0"/>
              <a:t>O sistema organizacional apresentado, incluindo </a:t>
            </a:r>
            <a:r>
              <a:rPr lang="pt-BR" sz="2800" dirty="0" smtClean="0"/>
              <a:t>usuários, políticas</a:t>
            </a:r>
            <a:r>
              <a:rPr lang="pt-BR" sz="2800" dirty="0"/>
              <a:t>, funções, objetivos,...</a:t>
            </a:r>
          </a:p>
          <a:p>
            <a:r>
              <a:rPr lang="pt-BR" sz="2800" dirty="0" smtClean="0"/>
              <a:t>Problemas </a:t>
            </a:r>
            <a:r>
              <a:rPr lang="pt-BR" sz="2800" dirty="0"/>
              <a:t>com o sistema apresentado ( </a:t>
            </a:r>
            <a:r>
              <a:rPr lang="pt-BR" sz="2800" dirty="0" smtClean="0"/>
              <a:t>inconsistências, funcionalidades </a:t>
            </a:r>
            <a:r>
              <a:rPr lang="pt-BR" sz="2800" dirty="0"/>
              <a:t>inadequadas, performance</a:t>
            </a:r>
            <a:r>
              <a:rPr lang="pt-BR" sz="2800" dirty="0" smtClean="0"/>
              <a:t>,...)</a:t>
            </a:r>
            <a:endParaRPr lang="pt-BR" sz="2800" dirty="0"/>
          </a:p>
          <a:p>
            <a:r>
              <a:rPr lang="pt-BR" sz="2800" dirty="0" smtClean="0"/>
              <a:t>Objetivos </a:t>
            </a:r>
            <a:r>
              <a:rPr lang="pt-BR" sz="2800" dirty="0"/>
              <a:t>e outros requisitos para o novo sistema (o </a:t>
            </a:r>
            <a:r>
              <a:rPr lang="pt-BR" sz="2800" dirty="0" smtClean="0"/>
              <a:t>que precisa </a:t>
            </a:r>
            <a:r>
              <a:rPr lang="pt-BR" sz="2800" dirty="0"/>
              <a:t>mudar?)</a:t>
            </a:r>
          </a:p>
          <a:p>
            <a:r>
              <a:rPr lang="pt-BR" sz="2800" dirty="0" smtClean="0"/>
              <a:t>Restrições</a:t>
            </a:r>
            <a:r>
              <a:rPr lang="pt-BR" sz="2800" dirty="0"/>
              <a:t>, incluindo requisitos não-funcionais do </a:t>
            </a:r>
            <a:r>
              <a:rPr lang="pt-BR" sz="2800" dirty="0" smtClean="0"/>
              <a:t>sistema (superficialmente</a:t>
            </a:r>
            <a:r>
              <a:rPr lang="pt-BR" sz="2800" dirty="0"/>
              <a:t>)</a:t>
            </a:r>
          </a:p>
          <a:p>
            <a:r>
              <a:rPr lang="pt-BR" sz="2800" dirty="0" smtClean="0"/>
              <a:t>Alternativas </a:t>
            </a:r>
            <a:r>
              <a:rPr lang="pt-BR" sz="2800" dirty="0"/>
              <a:t>possíveis (o sistema atual é geralmente uma </a:t>
            </a:r>
            <a:r>
              <a:rPr lang="pt-BR" sz="2800" dirty="0" smtClean="0"/>
              <a:t>das alternativas</a:t>
            </a:r>
            <a:r>
              <a:rPr lang="pt-BR" sz="2800" dirty="0"/>
              <a:t>)</a:t>
            </a:r>
          </a:p>
          <a:p>
            <a:r>
              <a:rPr lang="pt-BR" sz="2800" dirty="0" smtClean="0"/>
              <a:t>Vantagens </a:t>
            </a:r>
            <a:r>
              <a:rPr lang="pt-BR" sz="2800" dirty="0"/>
              <a:t>e desvantagens das alternativas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2817525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Resultados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984885"/>
          </a:xfrm>
        </p:spPr>
        <p:txBody>
          <a:bodyPr/>
          <a:lstStyle/>
          <a:p>
            <a:r>
              <a:rPr lang="pt-BR" dirty="0"/>
              <a:t>Viabilidade do projeto</a:t>
            </a:r>
          </a:p>
          <a:p>
            <a:r>
              <a:rPr lang="pt-BR" dirty="0" smtClean="0"/>
              <a:t>A </a:t>
            </a:r>
            <a:r>
              <a:rPr lang="pt-BR" dirty="0"/>
              <a:t>alternativa preferida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073660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Tipos de Testes de Viabilidade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644075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Viabilidade </a:t>
            </a:r>
            <a:r>
              <a:rPr lang="pt-BR" dirty="0" smtClean="0">
                <a:solidFill>
                  <a:srgbClr val="FFFF00"/>
                </a:solidFill>
              </a:rPr>
              <a:t>operacional:</a:t>
            </a:r>
            <a:r>
              <a:rPr lang="pt-BR" dirty="0" smtClean="0"/>
              <a:t> </a:t>
            </a:r>
            <a:r>
              <a:rPr lang="pt-BR" dirty="0"/>
              <a:t>é uma medida do </a:t>
            </a:r>
            <a:r>
              <a:rPr lang="pt-BR" dirty="0" smtClean="0"/>
              <a:t>grau de </a:t>
            </a:r>
            <a:r>
              <a:rPr lang="pt-BR" dirty="0"/>
              <a:t>adequação da solução para a organização. </a:t>
            </a:r>
            <a:r>
              <a:rPr lang="pt-BR" dirty="0" smtClean="0"/>
              <a:t>É também </a:t>
            </a:r>
            <a:r>
              <a:rPr lang="pt-BR" dirty="0"/>
              <a:t>uma avaliação de como as pessoas </a:t>
            </a:r>
            <a:r>
              <a:rPr lang="pt-BR" dirty="0" smtClean="0"/>
              <a:t>se sentem </a:t>
            </a:r>
            <a:r>
              <a:rPr lang="pt-BR" dirty="0"/>
              <a:t>sobre o sistema/projeto.</a:t>
            </a:r>
          </a:p>
          <a:p>
            <a:r>
              <a:rPr lang="pt-BR" dirty="0" smtClean="0">
                <a:solidFill>
                  <a:srgbClr val="FFFF00"/>
                </a:solidFill>
              </a:rPr>
              <a:t>Viabilidade técnica:</a:t>
            </a:r>
            <a:r>
              <a:rPr lang="pt-BR" dirty="0" smtClean="0"/>
              <a:t> </a:t>
            </a:r>
            <a:r>
              <a:rPr lang="pt-BR" dirty="0"/>
              <a:t>é uma avaliação </a:t>
            </a:r>
            <a:r>
              <a:rPr lang="pt-BR" dirty="0" smtClean="0"/>
              <a:t>da praticidade </a:t>
            </a:r>
            <a:r>
              <a:rPr lang="pt-BR" dirty="0"/>
              <a:t>de uma solução técnica específica e </a:t>
            </a:r>
            <a:r>
              <a:rPr lang="pt-BR" dirty="0" smtClean="0"/>
              <a:t>a disponibilidade </a:t>
            </a:r>
            <a:r>
              <a:rPr lang="pt-BR" dirty="0"/>
              <a:t>dos recursos técnicos e </a:t>
            </a:r>
            <a:r>
              <a:rPr lang="pt-BR" dirty="0" smtClean="0"/>
              <a:t>dos especialistas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912400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Tipos de Testes de Viabilidade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314480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Viabilidade de </a:t>
            </a:r>
            <a:r>
              <a:rPr lang="pt-BR" dirty="0" smtClean="0">
                <a:solidFill>
                  <a:srgbClr val="FFFF00"/>
                </a:solidFill>
              </a:rPr>
              <a:t>cronograma:</a:t>
            </a:r>
            <a:r>
              <a:rPr lang="pt-BR" dirty="0" smtClean="0"/>
              <a:t> </a:t>
            </a:r>
            <a:r>
              <a:rPr lang="pt-BR" dirty="0"/>
              <a:t>é uma avaliação </a:t>
            </a:r>
            <a:r>
              <a:rPr lang="pt-BR" dirty="0" smtClean="0"/>
              <a:t>de quão </a:t>
            </a:r>
            <a:r>
              <a:rPr lang="pt-BR" dirty="0"/>
              <a:t>razoável está o cronograma do projeto.</a:t>
            </a:r>
          </a:p>
          <a:p>
            <a:r>
              <a:rPr lang="pt-BR" dirty="0" smtClean="0">
                <a:solidFill>
                  <a:srgbClr val="FFFF00"/>
                </a:solidFill>
              </a:rPr>
              <a:t>Viabilidade econômica:</a:t>
            </a:r>
            <a:r>
              <a:rPr lang="pt-BR" dirty="0" smtClean="0"/>
              <a:t> </a:t>
            </a:r>
            <a:r>
              <a:rPr lang="pt-BR" dirty="0"/>
              <a:t>é uma avaliação de </a:t>
            </a:r>
            <a:r>
              <a:rPr lang="pt-BR" dirty="0" smtClean="0"/>
              <a:t>custo-eficiência de </a:t>
            </a:r>
            <a:r>
              <a:rPr lang="pt-BR" dirty="0"/>
              <a:t>um projeto eficiência ou solução. </a:t>
            </a:r>
            <a:r>
              <a:rPr lang="pt-BR" dirty="0" smtClean="0"/>
              <a:t>Conhecida como </a:t>
            </a:r>
            <a:r>
              <a:rPr lang="pt-BR" dirty="0"/>
              <a:t>análise de </a:t>
            </a:r>
            <a:r>
              <a:rPr lang="pt-BR" dirty="0" smtClean="0"/>
              <a:t>custo-benefício.</a:t>
            </a:r>
          </a:p>
        </p:txBody>
      </p:sp>
    </p:spTree>
    <p:extLst>
      <p:ext uri="{BB962C8B-B14F-4D97-AF65-F5344CB8AC3E}">
        <p14:creationId xmlns:p14="http://schemas.microsoft.com/office/powerpoint/2010/main" val="10900306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Viabilidade Operacional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61139"/>
          </a:xfrm>
        </p:spPr>
        <p:txBody>
          <a:bodyPr/>
          <a:lstStyle/>
          <a:p>
            <a:r>
              <a:rPr lang="pt-BR" dirty="0"/>
              <a:t>Avalia a urgência do problema (visão e fases </a:t>
            </a:r>
            <a:r>
              <a:rPr lang="pt-BR" dirty="0" smtClean="0"/>
              <a:t>de estudo</a:t>
            </a:r>
            <a:r>
              <a:rPr lang="pt-BR" dirty="0"/>
              <a:t>) ou a aceitação da solução (</a:t>
            </a:r>
            <a:r>
              <a:rPr lang="pt-BR" dirty="0" smtClean="0"/>
              <a:t>definição, seleção</a:t>
            </a:r>
            <a:r>
              <a:rPr lang="pt-BR" dirty="0"/>
              <a:t>, aquisição, e fases do projeto).</a:t>
            </a:r>
          </a:p>
          <a:p>
            <a:r>
              <a:rPr lang="pt-BR" dirty="0" smtClean="0"/>
              <a:t>Existem </a:t>
            </a:r>
            <a:r>
              <a:rPr lang="pt-BR" dirty="0"/>
              <a:t>dois aspectos da viabilidade operacional </a:t>
            </a:r>
            <a:r>
              <a:rPr lang="pt-BR" dirty="0" smtClean="0"/>
              <a:t>a serem </a:t>
            </a:r>
            <a:r>
              <a:rPr lang="pt-BR" dirty="0"/>
              <a:t>considerados:</a:t>
            </a:r>
          </a:p>
          <a:p>
            <a:pPr lvl="1"/>
            <a:r>
              <a:rPr lang="pt-BR" dirty="0"/>
              <a:t>O problema vale a pena ser resolvido ou a </a:t>
            </a:r>
            <a:r>
              <a:rPr lang="pt-BR" dirty="0" smtClean="0"/>
              <a:t>solução proposta </a:t>
            </a:r>
            <a:r>
              <a:rPr lang="pt-BR" dirty="0"/>
              <a:t>para o problema funcionará?</a:t>
            </a:r>
          </a:p>
          <a:p>
            <a:pPr lvl="1"/>
            <a:r>
              <a:rPr lang="pt-BR" dirty="0"/>
              <a:t>Como o usuário final e a gerência sentem sobre </a:t>
            </a:r>
            <a:r>
              <a:rPr lang="pt-BR" dirty="0" smtClean="0"/>
              <a:t>o problema </a:t>
            </a:r>
            <a:r>
              <a:rPr lang="pt-BR" dirty="0"/>
              <a:t>(solução)?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5735526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Viabilidade Operacional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182957"/>
          </a:xfrm>
        </p:spPr>
        <p:txBody>
          <a:bodyPr/>
          <a:lstStyle/>
          <a:p>
            <a:r>
              <a:rPr lang="pt-BR" dirty="0"/>
              <a:t>O problema vale a pena ser resolvido ou a solução </a:t>
            </a:r>
            <a:r>
              <a:rPr lang="pt-BR" dirty="0" smtClean="0"/>
              <a:t>proposta para </a:t>
            </a:r>
            <a:r>
              <a:rPr lang="pt-BR" dirty="0"/>
              <a:t>o problema funcionará?</a:t>
            </a:r>
          </a:p>
          <a:p>
            <a:r>
              <a:rPr lang="pt-BR" dirty="0" smtClean="0"/>
              <a:t>Estrutura </a:t>
            </a:r>
            <a:r>
              <a:rPr lang="pt-BR" dirty="0"/>
              <a:t>PIECES:</a:t>
            </a:r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Performance: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oferece </a:t>
            </a:r>
            <a:r>
              <a:rPr lang="pt-BR" sz="2400" dirty="0" smtClean="0"/>
              <a:t>vazão (</a:t>
            </a:r>
            <a:r>
              <a:rPr lang="pt-BR" sz="2400" dirty="0" err="1" smtClean="0"/>
              <a:t>throughput</a:t>
            </a:r>
            <a:r>
              <a:rPr lang="pt-BR" sz="2400" dirty="0"/>
              <a:t>) adequado e tempo de resposta também?</a:t>
            </a:r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Informação: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oferece </a:t>
            </a:r>
            <a:r>
              <a:rPr lang="pt-BR" sz="2400" dirty="0" smtClean="0"/>
              <a:t>ao usuário </a:t>
            </a:r>
            <a:r>
              <a:rPr lang="pt-BR" sz="2400" dirty="0"/>
              <a:t>final e gerentes informações formatadas </a:t>
            </a:r>
            <a:r>
              <a:rPr lang="pt-BR" sz="2400" dirty="0" smtClean="0"/>
              <a:t>corretas, úteis</a:t>
            </a:r>
            <a:r>
              <a:rPr lang="pt-BR" sz="2400" dirty="0"/>
              <a:t>, pertinentes e com tempo adequado?</a:t>
            </a:r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Economia: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oferece </a:t>
            </a:r>
            <a:r>
              <a:rPr lang="pt-BR" sz="2400" dirty="0" smtClean="0"/>
              <a:t>serviços de </a:t>
            </a:r>
            <a:r>
              <a:rPr lang="pt-BR" sz="2400" dirty="0"/>
              <a:t>informação com custo/eficiência adequados para </a:t>
            </a:r>
            <a:r>
              <a:rPr lang="pt-BR" sz="2400" dirty="0" smtClean="0"/>
              <a:t>a organização</a:t>
            </a:r>
            <a:r>
              <a:rPr lang="pt-BR" sz="2400" dirty="0"/>
              <a:t>? Poderia haver uma redução nos custos </a:t>
            </a:r>
            <a:r>
              <a:rPr lang="pt-BR" sz="2400" dirty="0" smtClean="0"/>
              <a:t>e/ou um </a:t>
            </a:r>
            <a:r>
              <a:rPr lang="pt-BR" sz="2400" dirty="0"/>
              <a:t>crescimento </a:t>
            </a:r>
            <a:r>
              <a:rPr lang="pt-BR" sz="2400" dirty="0" smtClean="0"/>
              <a:t>nos benefícios?</a:t>
            </a:r>
            <a:endParaRPr lang="pt-BR" sz="2400" dirty="0"/>
          </a:p>
          <a:p>
            <a:pPr marL="0" indent="0">
              <a:buNone/>
            </a:pPr>
            <a:r>
              <a:rPr lang="pt-BR" dirty="0" smtClean="0"/>
              <a:t>	...</a:t>
            </a:r>
          </a:p>
        </p:txBody>
      </p:sp>
    </p:spTree>
    <p:extLst>
      <p:ext uri="{BB962C8B-B14F-4D97-AF65-F5344CB8AC3E}">
        <p14:creationId xmlns:p14="http://schemas.microsoft.com/office/powerpoint/2010/main" val="28973851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Viabilidade Operacional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323987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	...</a:t>
            </a:r>
            <a:endParaRPr lang="pt-BR" dirty="0"/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Controle: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</a:t>
            </a:r>
            <a:r>
              <a:rPr lang="pt-BR" sz="2400" dirty="0" smtClean="0"/>
              <a:t>oferece controles </a:t>
            </a:r>
            <a:r>
              <a:rPr lang="pt-BR" sz="2400" dirty="0"/>
              <a:t>eficientes para evitar fraudes e </a:t>
            </a:r>
            <a:r>
              <a:rPr lang="pt-BR" sz="2400" dirty="0" smtClean="0"/>
              <a:t>para garantir </a:t>
            </a:r>
            <a:r>
              <a:rPr lang="pt-BR" sz="2400" dirty="0" err="1"/>
              <a:t>corretude</a:t>
            </a:r>
            <a:r>
              <a:rPr lang="pt-BR" sz="2400" dirty="0"/>
              <a:t> e segurança dos dados </a:t>
            </a:r>
            <a:r>
              <a:rPr lang="pt-BR" sz="2400" dirty="0" smtClean="0"/>
              <a:t>e informações</a:t>
            </a:r>
            <a:r>
              <a:rPr lang="pt-BR" sz="2400" dirty="0"/>
              <a:t>?</a:t>
            </a:r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Eficiência: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faz </a:t>
            </a:r>
            <a:r>
              <a:rPr lang="pt-BR" sz="2400" dirty="0" smtClean="0"/>
              <a:t>o máximo </a:t>
            </a:r>
            <a:r>
              <a:rPr lang="pt-BR" sz="2400" dirty="0"/>
              <a:t>uso dos recursos disponíveis, </a:t>
            </a:r>
            <a:r>
              <a:rPr lang="pt-BR" sz="2400" dirty="0" smtClean="0"/>
              <a:t>incluindo pessoas</a:t>
            </a:r>
            <a:r>
              <a:rPr lang="pt-BR" sz="2400" dirty="0"/>
              <a:t>, tempo e fluxo de modelos,...?</a:t>
            </a:r>
          </a:p>
          <a:p>
            <a:pPr lvl="1"/>
            <a:r>
              <a:rPr lang="pt-BR" sz="2400" dirty="0" smtClean="0">
                <a:solidFill>
                  <a:srgbClr val="FFFF00"/>
                </a:solidFill>
              </a:rPr>
              <a:t>Serviços:</a:t>
            </a:r>
            <a:r>
              <a:rPr lang="pt-BR" sz="2400" dirty="0" smtClean="0"/>
              <a:t> </a:t>
            </a:r>
            <a:r>
              <a:rPr lang="pt-BR" sz="2400" dirty="0"/>
              <a:t>O modo atual de operação </a:t>
            </a:r>
            <a:r>
              <a:rPr lang="pt-BR" sz="2400" dirty="0" smtClean="0"/>
              <a:t>oferece serviços </a:t>
            </a:r>
            <a:r>
              <a:rPr lang="pt-BR" sz="2400" dirty="0"/>
              <a:t>confiáveis? É flexível e extensível?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4932663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Viabilidade Operacional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865947"/>
          </a:xfrm>
        </p:spPr>
        <p:txBody>
          <a:bodyPr/>
          <a:lstStyle/>
          <a:p>
            <a:r>
              <a:rPr lang="pt-BR" sz="2600" dirty="0"/>
              <a:t>Como o usuário final e gerentes sentem sobre o </a:t>
            </a:r>
            <a:r>
              <a:rPr lang="pt-BR" sz="2600" dirty="0" smtClean="0"/>
              <a:t>problema (solução</a:t>
            </a:r>
            <a:r>
              <a:rPr lang="pt-BR" sz="2600" dirty="0"/>
              <a:t>)?</a:t>
            </a:r>
          </a:p>
          <a:p>
            <a:r>
              <a:rPr lang="pt-BR" sz="2600" dirty="0" smtClean="0"/>
              <a:t>Não </a:t>
            </a:r>
            <a:r>
              <a:rPr lang="pt-BR" sz="2600" dirty="0"/>
              <a:t>é importante apenas avaliar se o sistema </a:t>
            </a:r>
            <a:r>
              <a:rPr lang="pt-BR" sz="2600" b="1" dirty="0"/>
              <a:t>pode ou </a:t>
            </a:r>
            <a:r>
              <a:rPr lang="pt-BR" sz="2600" b="1" dirty="0" smtClean="0"/>
              <a:t>não funcionar</a:t>
            </a:r>
            <a:r>
              <a:rPr lang="pt-BR" sz="2600" dirty="0"/>
              <a:t>, mas também avaliar se o sistema irá ou </a:t>
            </a:r>
            <a:r>
              <a:rPr lang="pt-BR" sz="2600" dirty="0" smtClean="0"/>
              <a:t>não funcionar</a:t>
            </a:r>
            <a:r>
              <a:rPr lang="pt-BR" sz="2600" dirty="0"/>
              <a:t>.</a:t>
            </a:r>
          </a:p>
          <a:p>
            <a:r>
              <a:rPr lang="pt-BR" sz="2600" dirty="0" smtClean="0"/>
              <a:t>Uma </a:t>
            </a:r>
            <a:r>
              <a:rPr lang="pt-BR" sz="2600" dirty="0"/>
              <a:t>solução que funciona pode falhar por causa </a:t>
            </a:r>
            <a:r>
              <a:rPr lang="pt-BR" sz="2600" dirty="0" smtClean="0"/>
              <a:t>da resistência </a:t>
            </a:r>
            <a:r>
              <a:rPr lang="pt-BR" sz="2600" dirty="0"/>
              <a:t>do usuário final ou da gerência.</a:t>
            </a:r>
          </a:p>
          <a:p>
            <a:pPr lvl="1"/>
            <a:r>
              <a:rPr lang="pt-BR" sz="2000" dirty="0" smtClean="0"/>
              <a:t>Gerenciamento </a:t>
            </a:r>
            <a:r>
              <a:rPr lang="pt-BR" sz="2000" dirty="0"/>
              <a:t>dá apoio ao sistema?</a:t>
            </a:r>
          </a:p>
          <a:p>
            <a:pPr lvl="1"/>
            <a:r>
              <a:rPr lang="pt-BR" sz="2000" dirty="0" smtClean="0"/>
              <a:t>Como </a:t>
            </a:r>
            <a:r>
              <a:rPr lang="pt-BR" sz="2000" dirty="0"/>
              <a:t>o usuário final sente sobre seu papel no novo sistema?</a:t>
            </a:r>
          </a:p>
          <a:p>
            <a:pPr lvl="1"/>
            <a:r>
              <a:rPr lang="pt-BR" sz="2000" dirty="0" smtClean="0"/>
              <a:t>O </a:t>
            </a:r>
            <a:r>
              <a:rPr lang="pt-BR" sz="2000" dirty="0"/>
              <a:t>que o usuário final (ou gerente) pode resistir ou não usar no </a:t>
            </a:r>
            <a:r>
              <a:rPr lang="pt-BR" sz="2000" dirty="0" smtClean="0"/>
              <a:t>sistema? Pessoas </a:t>
            </a:r>
            <a:r>
              <a:rPr lang="pt-BR" sz="2000" dirty="0"/>
              <a:t>têm resistência a mudança. Esse problema pode ser </a:t>
            </a:r>
            <a:r>
              <a:rPr lang="pt-BR" sz="2000" dirty="0" smtClean="0"/>
              <a:t>superado? Se </a:t>
            </a:r>
            <a:r>
              <a:rPr lang="pt-BR" sz="2000" dirty="0"/>
              <a:t>pode, como?</a:t>
            </a:r>
          </a:p>
          <a:p>
            <a:pPr lvl="1"/>
            <a:r>
              <a:rPr lang="pt-BR" sz="2000" dirty="0" smtClean="0"/>
              <a:t>Como </a:t>
            </a:r>
            <a:r>
              <a:rPr lang="pt-BR" sz="2000" dirty="0"/>
              <a:t>mudará o ambiente de trabalho do usuário final? O usuário </a:t>
            </a:r>
            <a:r>
              <a:rPr lang="pt-BR" sz="2000" dirty="0" smtClean="0"/>
              <a:t>final e </a:t>
            </a:r>
            <a:r>
              <a:rPr lang="pt-BR" sz="2000" dirty="0"/>
              <a:t>gerente conseguem se adaptar às mudanças?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283379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Viabilidade Técnica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969770"/>
          </a:xfrm>
        </p:spPr>
        <p:txBody>
          <a:bodyPr/>
          <a:lstStyle/>
          <a:p>
            <a:r>
              <a:rPr lang="pt-BR" dirty="0"/>
              <a:t>A solução ou a tecnologia proposta é prática?</a:t>
            </a:r>
          </a:p>
          <a:p>
            <a:r>
              <a:rPr lang="pt-BR" dirty="0" smtClean="0"/>
              <a:t>Já </a:t>
            </a:r>
            <a:r>
              <a:rPr lang="pt-BR" dirty="0"/>
              <a:t>possuímos a tecnologia necessária?</a:t>
            </a:r>
          </a:p>
          <a:p>
            <a:r>
              <a:rPr lang="pt-BR" dirty="0" smtClean="0"/>
              <a:t>Já </a:t>
            </a:r>
            <a:r>
              <a:rPr lang="pt-BR" dirty="0"/>
              <a:t>possuímos o conhecimento técnico necessário. </a:t>
            </a:r>
            <a:r>
              <a:rPr lang="pt-BR" dirty="0" smtClean="0"/>
              <a:t>O cronograma </a:t>
            </a:r>
            <a:r>
              <a:rPr lang="pt-BR" dirty="0"/>
              <a:t>está razoável?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81798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51632"/>
          </a:xfrm>
        </p:spPr>
        <p:txBody>
          <a:bodyPr/>
          <a:lstStyle/>
          <a:p>
            <a:r>
              <a:rPr lang="pt-BR" dirty="0" smtClean="0"/>
              <a:t>Análise de risco</a:t>
            </a:r>
          </a:p>
          <a:p>
            <a:r>
              <a:rPr lang="pt-BR" dirty="0" smtClean="0"/>
              <a:t>O </a:t>
            </a:r>
            <a:r>
              <a:rPr lang="pt-BR" dirty="0"/>
              <a:t>que é um estudo de viabilidade?</a:t>
            </a:r>
          </a:p>
          <a:p>
            <a:r>
              <a:rPr lang="pt-BR" dirty="0" smtClean="0"/>
              <a:t>O </a:t>
            </a:r>
            <a:r>
              <a:rPr lang="pt-BR" dirty="0"/>
              <a:t>que estudar e concluir?</a:t>
            </a:r>
          </a:p>
          <a:p>
            <a:r>
              <a:rPr lang="pt-BR" dirty="0" smtClean="0"/>
              <a:t>Benefícios </a:t>
            </a:r>
            <a:r>
              <a:rPr lang="pt-BR" dirty="0"/>
              <a:t>e custos</a:t>
            </a:r>
          </a:p>
          <a:p>
            <a:r>
              <a:rPr lang="pt-BR" dirty="0" smtClean="0"/>
              <a:t>Análise </a:t>
            </a:r>
            <a:r>
              <a:rPr lang="pt-BR" dirty="0"/>
              <a:t>de Custo/Benefício</a:t>
            </a:r>
          </a:p>
          <a:p>
            <a:r>
              <a:rPr lang="pt-BR" dirty="0" smtClean="0"/>
              <a:t>Alternativas </a:t>
            </a:r>
            <a:r>
              <a:rPr lang="pt-BR" dirty="0"/>
              <a:t>de comparação</a:t>
            </a:r>
            <a:endParaRPr lang="pt-B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1107996"/>
          </a:xfrm>
        </p:spPr>
        <p:txBody>
          <a:bodyPr/>
          <a:lstStyle/>
          <a:p>
            <a:r>
              <a:rPr lang="pt-BR" sz="4000" dirty="0"/>
              <a:t>A Solução ou a </a:t>
            </a:r>
            <a:r>
              <a:rPr lang="pt-BR" sz="4000" dirty="0" smtClean="0"/>
              <a:t>Tecnologia Proposta </a:t>
            </a:r>
            <a:r>
              <a:rPr lang="pt-BR" sz="4000" dirty="0"/>
              <a:t>é Prática?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847481"/>
          </a:xfrm>
        </p:spPr>
        <p:txBody>
          <a:bodyPr/>
          <a:lstStyle/>
          <a:p>
            <a:r>
              <a:rPr lang="pt-BR" sz="3000" dirty="0" smtClean="0"/>
              <a:t>A tecnologia para alguma solução definida está normalmente disponível.</a:t>
            </a:r>
          </a:p>
          <a:p>
            <a:pPr lvl="1"/>
            <a:r>
              <a:rPr lang="pt-BR" dirty="0" smtClean="0"/>
              <a:t>A questão é se a tecnologia é ou não madura o suficiente para ser facilmente aplicada aos nossos problemas.</a:t>
            </a:r>
          </a:p>
          <a:p>
            <a:r>
              <a:rPr lang="pt-BR" sz="3000" dirty="0" smtClean="0"/>
              <a:t>Algumas firmas gostam de usar tecnologia do estado da arte, mas a maioria das firmas preferem usar tecnologia madura e utilizada anteriormente.</a:t>
            </a:r>
          </a:p>
          <a:p>
            <a:r>
              <a:rPr lang="pt-BR" sz="3000" dirty="0" smtClean="0"/>
              <a:t>Uma tecnologia madura tem uma grande base de clientes para obter recomendações a respeito de problemas e melhorias.</a:t>
            </a:r>
          </a:p>
        </p:txBody>
      </p:sp>
    </p:spTree>
    <p:extLst>
      <p:ext uri="{BB962C8B-B14F-4D97-AF65-F5344CB8AC3E}">
        <p14:creationId xmlns:p14="http://schemas.microsoft.com/office/powerpoint/2010/main" val="37193651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09398"/>
          </a:xfrm>
        </p:spPr>
        <p:txBody>
          <a:bodyPr/>
          <a:lstStyle/>
          <a:p>
            <a:r>
              <a:rPr lang="pt-BR" sz="4400" dirty="0"/>
              <a:t>Já possuímos a </a:t>
            </a:r>
            <a:r>
              <a:rPr lang="pt-BR" sz="4400" dirty="0" smtClean="0"/>
              <a:t>Tecnologia necessária</a:t>
            </a:r>
            <a:r>
              <a:rPr lang="pt-BR" sz="4400" dirty="0"/>
              <a:t>?</a:t>
            </a:r>
            <a:endParaRPr lang="pt-BR" sz="4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114699"/>
          </a:xfrm>
        </p:spPr>
        <p:txBody>
          <a:bodyPr/>
          <a:lstStyle/>
          <a:p>
            <a:r>
              <a:rPr lang="pt-BR" dirty="0"/>
              <a:t>Assumindo que a tecnologia para solução </a:t>
            </a:r>
            <a:r>
              <a:rPr lang="pt-BR" dirty="0" smtClean="0"/>
              <a:t>seja prática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“A tecnologia está disponível nas lojas?'‘</a:t>
            </a:r>
          </a:p>
          <a:p>
            <a:pPr lvl="2"/>
            <a:r>
              <a:rPr lang="pt-BR" dirty="0"/>
              <a:t>Se a tecnologia está disponível, ela tem </a:t>
            </a:r>
            <a:r>
              <a:rPr lang="pt-BR" dirty="0" smtClean="0"/>
              <a:t>a capacidade </a:t>
            </a:r>
            <a:r>
              <a:rPr lang="pt-BR" dirty="0"/>
              <a:t>de lidar com a solução proposta.</a:t>
            </a:r>
          </a:p>
          <a:p>
            <a:r>
              <a:rPr lang="pt-BR" dirty="0" smtClean="0"/>
              <a:t>Se </a:t>
            </a:r>
            <a:r>
              <a:rPr lang="pt-BR" dirty="0"/>
              <a:t>a tecnologia não está disponível:</a:t>
            </a:r>
          </a:p>
          <a:p>
            <a:pPr lvl="1"/>
            <a:r>
              <a:rPr lang="pt-BR" dirty="0"/>
              <a:t>“A tecnologia pode ser adquirida?''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98602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1218795"/>
          </a:xfrm>
        </p:spPr>
        <p:txBody>
          <a:bodyPr/>
          <a:lstStyle/>
          <a:p>
            <a:r>
              <a:rPr lang="pt-BR" sz="4400" dirty="0"/>
              <a:t>Já possuímos o </a:t>
            </a:r>
            <a:r>
              <a:rPr lang="pt-BR" sz="4400" dirty="0" smtClean="0"/>
              <a:t>conhecimento técnico </a:t>
            </a:r>
            <a:r>
              <a:rPr lang="pt-BR" sz="4400" dirty="0"/>
              <a:t>necessário?</a:t>
            </a:r>
            <a:endParaRPr lang="pt-BR" sz="4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336298"/>
          </a:xfrm>
        </p:spPr>
        <p:txBody>
          <a:bodyPr/>
          <a:lstStyle/>
          <a:p>
            <a:r>
              <a:rPr lang="pt-BR" dirty="0"/>
              <a:t>Nós podemos ter a tecnologia, mas isso não </a:t>
            </a:r>
            <a:r>
              <a:rPr lang="pt-BR" dirty="0" smtClean="0"/>
              <a:t>significa que </a:t>
            </a:r>
            <a:r>
              <a:rPr lang="pt-BR" dirty="0"/>
              <a:t>temos as habilidades requeridas para aplicar </a:t>
            </a:r>
            <a:r>
              <a:rPr lang="pt-BR" dirty="0" smtClean="0"/>
              <a:t>a tecnologia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Na verdade, todos os profissionais de sistemas </a:t>
            </a:r>
            <a:r>
              <a:rPr lang="pt-BR" dirty="0" smtClean="0"/>
              <a:t>de informação </a:t>
            </a:r>
            <a:r>
              <a:rPr lang="pt-BR" dirty="0"/>
              <a:t>podem aprender novas tecnologias.</a:t>
            </a:r>
          </a:p>
          <a:p>
            <a:pPr lvl="2"/>
            <a:r>
              <a:rPr lang="pt-BR" dirty="0"/>
              <a:t>Todavia, a curva de aprendizagem terá </a:t>
            </a:r>
            <a:r>
              <a:rPr lang="pt-BR" dirty="0" smtClean="0"/>
              <a:t>impacto na </a:t>
            </a:r>
            <a:r>
              <a:rPr lang="pt-BR" dirty="0"/>
              <a:t>viabilidade técnica do </a:t>
            </a:r>
            <a:r>
              <a:rPr lang="pt-BR" dirty="0" smtClean="0"/>
              <a:t>projeto;</a:t>
            </a:r>
          </a:p>
          <a:p>
            <a:pPr lvl="2"/>
            <a:r>
              <a:rPr lang="pt-BR" dirty="0" smtClean="0"/>
              <a:t>Especificamente</a:t>
            </a:r>
            <a:r>
              <a:rPr lang="pt-BR" dirty="0"/>
              <a:t>, terá impacto no cronograma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241364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Viabilidade de Cronograma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837700"/>
          </a:xfrm>
        </p:spPr>
        <p:txBody>
          <a:bodyPr/>
          <a:lstStyle/>
          <a:p>
            <a:r>
              <a:rPr lang="pt-BR" dirty="0"/>
              <a:t>Dado nosso conhecimento técnico, os prazos </a:t>
            </a:r>
            <a:r>
              <a:rPr lang="pt-BR" dirty="0" smtClean="0"/>
              <a:t>dos projetos </a:t>
            </a:r>
            <a:r>
              <a:rPr lang="pt-BR" dirty="0"/>
              <a:t>são razoáveis?</a:t>
            </a:r>
          </a:p>
          <a:p>
            <a:pPr lvl="1"/>
            <a:r>
              <a:rPr lang="pt-BR" dirty="0"/>
              <a:t>Alguns projetos são iniciados com </a:t>
            </a:r>
            <a:r>
              <a:rPr lang="pt-BR" dirty="0" smtClean="0"/>
              <a:t>prazos específicos</a:t>
            </a:r>
            <a:r>
              <a:rPr lang="pt-BR" dirty="0"/>
              <a:t>.</a:t>
            </a:r>
          </a:p>
          <a:p>
            <a:pPr lvl="2"/>
            <a:r>
              <a:rPr lang="pt-BR" dirty="0"/>
              <a:t>Você precisa determinar se os prazos </a:t>
            </a:r>
            <a:r>
              <a:rPr lang="pt-BR" dirty="0" smtClean="0"/>
              <a:t>são obrigatórios </a:t>
            </a:r>
            <a:r>
              <a:rPr lang="pt-BR" dirty="0"/>
              <a:t>ou desejáveis.</a:t>
            </a:r>
          </a:p>
          <a:p>
            <a:pPr lvl="2"/>
            <a:r>
              <a:rPr lang="pt-BR" dirty="0"/>
              <a:t>Se são mais desejáveis que obrigatórios, </a:t>
            </a:r>
            <a:r>
              <a:rPr lang="pt-BR" dirty="0" smtClean="0"/>
              <a:t>o analista </a:t>
            </a:r>
            <a:r>
              <a:rPr lang="pt-BR" dirty="0"/>
              <a:t>pode propor outros cronogramas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201298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Viabilidade de Cronograma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163943"/>
          </a:xfrm>
        </p:spPr>
        <p:txBody>
          <a:bodyPr/>
          <a:lstStyle/>
          <a:p>
            <a:r>
              <a:rPr lang="pt-BR" dirty="0"/>
              <a:t>É preferível (a não ser que o cronograma </a:t>
            </a:r>
            <a:r>
              <a:rPr lang="pt-BR" dirty="0" smtClean="0"/>
              <a:t>seja absolutamente </a:t>
            </a:r>
            <a:r>
              <a:rPr lang="pt-BR" dirty="0"/>
              <a:t>obrigatório) entregar um sistema </a:t>
            </a:r>
            <a:r>
              <a:rPr lang="pt-BR" dirty="0" smtClean="0"/>
              <a:t>de informação </a:t>
            </a:r>
            <a:r>
              <a:rPr lang="pt-BR" dirty="0"/>
              <a:t>funcionando excelentemente dois </a:t>
            </a:r>
            <a:r>
              <a:rPr lang="pt-BR" dirty="0" smtClean="0"/>
              <a:t>meses mais </a:t>
            </a:r>
            <a:r>
              <a:rPr lang="pt-BR" dirty="0"/>
              <a:t>tarde do que entregar um sistema com erros </a:t>
            </a:r>
            <a:r>
              <a:rPr lang="pt-BR" dirty="0" smtClean="0"/>
              <a:t>e inútil </a:t>
            </a:r>
            <a:r>
              <a:rPr lang="pt-BR" dirty="0"/>
              <a:t>no tempo certo!</a:t>
            </a:r>
          </a:p>
          <a:p>
            <a:pPr lvl="1"/>
            <a:r>
              <a:rPr lang="pt-BR" dirty="0"/>
              <a:t>Não cumprir o </a:t>
            </a:r>
            <a:r>
              <a:rPr lang="pt-BR" dirty="0" smtClean="0"/>
              <a:t>cronograma </a:t>
            </a:r>
            <a:r>
              <a:rPr lang="pt-BR" dirty="0"/>
              <a:t>é ruim.</a:t>
            </a:r>
          </a:p>
          <a:p>
            <a:pPr lvl="1"/>
            <a:r>
              <a:rPr lang="pt-BR" dirty="0"/>
              <a:t>Entregar sistemas inadequados é pior!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82794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Viabilidade Econômica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27448"/>
          </a:xfrm>
        </p:spPr>
        <p:txBody>
          <a:bodyPr/>
          <a:lstStyle/>
          <a:p>
            <a:r>
              <a:rPr lang="pt-BR" dirty="0"/>
              <a:t>Talvez a mais crítica</a:t>
            </a:r>
          </a:p>
          <a:p>
            <a:r>
              <a:rPr lang="pt-BR" dirty="0" smtClean="0"/>
              <a:t>Durante </a:t>
            </a:r>
            <a:r>
              <a:rPr lang="pt-BR" dirty="0"/>
              <a:t>as fases iniciais do projeto, a análise </a:t>
            </a:r>
            <a:r>
              <a:rPr lang="pt-BR" dirty="0" smtClean="0"/>
              <a:t>da viabilidade </a:t>
            </a:r>
            <a:r>
              <a:rPr lang="pt-BR" dirty="0"/>
              <a:t>econômica consiste em julgar se </a:t>
            </a:r>
            <a:r>
              <a:rPr lang="pt-BR" dirty="0" smtClean="0"/>
              <a:t>os possíveis </a:t>
            </a:r>
            <a:r>
              <a:rPr lang="pt-BR" dirty="0"/>
              <a:t>benefícios de solucionar o problema </a:t>
            </a:r>
            <a:r>
              <a:rPr lang="pt-BR" dirty="0" smtClean="0"/>
              <a:t>são ou </a:t>
            </a:r>
            <a:r>
              <a:rPr lang="pt-BR" dirty="0"/>
              <a:t>não vantajosos.</a:t>
            </a:r>
          </a:p>
          <a:p>
            <a:r>
              <a:rPr lang="pt-BR" dirty="0" smtClean="0"/>
              <a:t>Tão </a:t>
            </a:r>
            <a:r>
              <a:rPr lang="pt-BR" dirty="0"/>
              <a:t>logo os requisitos específicos e soluções </a:t>
            </a:r>
            <a:r>
              <a:rPr lang="pt-BR" dirty="0" smtClean="0"/>
              <a:t>sejam identificados</a:t>
            </a:r>
            <a:r>
              <a:rPr lang="pt-BR" dirty="0"/>
              <a:t>, o analista pode levar </a:t>
            </a:r>
            <a:r>
              <a:rPr lang="pt-BR" dirty="0" smtClean="0"/>
              <a:t>em consideração </a:t>
            </a:r>
            <a:r>
              <a:rPr lang="pt-BR" dirty="0"/>
              <a:t>os custos e benefícios de </a:t>
            </a:r>
            <a:r>
              <a:rPr lang="pt-BR" dirty="0" smtClean="0"/>
              <a:t>cada alternativa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Isso é chamado de análise de </a:t>
            </a:r>
            <a:r>
              <a:rPr lang="pt-BR" dirty="0">
                <a:solidFill>
                  <a:srgbClr val="FFFF00"/>
                </a:solidFill>
              </a:rPr>
              <a:t>custo-benefício</a:t>
            </a:r>
            <a:r>
              <a:rPr lang="pt-BR" dirty="0"/>
              <a:t>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2968413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Tipos de Custos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04337"/>
          </a:xfrm>
        </p:spPr>
        <p:txBody>
          <a:bodyPr/>
          <a:lstStyle/>
          <a:p>
            <a:r>
              <a:rPr lang="pt-BR" dirty="0"/>
              <a:t>Custos de desenvolvimento de sistemas</a:t>
            </a:r>
          </a:p>
          <a:p>
            <a:pPr lvl="1"/>
            <a:r>
              <a:rPr lang="pt-BR" sz="2400" dirty="0" smtClean="0"/>
              <a:t>Custos </a:t>
            </a:r>
            <a:r>
              <a:rPr lang="pt-BR" sz="2400" dirty="0"/>
              <a:t>de desenvolvimento e aquisição: quem constrói </a:t>
            </a:r>
            <a:r>
              <a:rPr lang="pt-BR" sz="2400" dirty="0" smtClean="0"/>
              <a:t>o sistema </a:t>
            </a:r>
            <a:r>
              <a:rPr lang="pt-BR" sz="2400" dirty="0"/>
              <a:t>(internamente ou contratado por fora)? </a:t>
            </a:r>
            <a:r>
              <a:rPr lang="pt-BR" sz="2400" dirty="0" smtClean="0"/>
              <a:t>Software usado </a:t>
            </a:r>
            <a:r>
              <a:rPr lang="pt-BR" sz="2400" dirty="0"/>
              <a:t>(comprado ou construído)? hardware (o que </a:t>
            </a:r>
            <a:r>
              <a:rPr lang="pt-BR" sz="2400" dirty="0" smtClean="0"/>
              <a:t>comprar, compra/aluguel</a:t>
            </a:r>
            <a:r>
              <a:rPr lang="pt-BR" sz="2400" dirty="0"/>
              <a:t>)? Facilidades (lugar, </a:t>
            </a:r>
            <a:r>
              <a:rPr lang="pt-BR" sz="2400" dirty="0" smtClean="0"/>
              <a:t>comunicações, poder</a:t>
            </a:r>
            <a:r>
              <a:rPr lang="pt-BR" sz="2400" dirty="0"/>
              <a:t>,...)</a:t>
            </a:r>
          </a:p>
          <a:p>
            <a:pPr lvl="1"/>
            <a:r>
              <a:rPr lang="pt-BR" sz="2400" dirty="0" smtClean="0"/>
              <a:t>Custos </a:t>
            </a:r>
            <a:r>
              <a:rPr lang="pt-BR" sz="2400" dirty="0"/>
              <a:t>de instalação e de conversão: instalando o </a:t>
            </a:r>
            <a:r>
              <a:rPr lang="pt-BR" sz="2400" dirty="0" smtClean="0"/>
              <a:t>sistema, treinamento do </a:t>
            </a:r>
            <a:r>
              <a:rPr lang="pt-BR" sz="2400" dirty="0"/>
              <a:t>do pessoal, conversão de arquivo,....</a:t>
            </a:r>
          </a:p>
          <a:p>
            <a:r>
              <a:rPr lang="pt-BR" dirty="0" smtClean="0"/>
              <a:t>Custos </a:t>
            </a:r>
            <a:r>
              <a:rPr lang="pt-BR" dirty="0"/>
              <a:t>operacionais (contínuo)</a:t>
            </a:r>
          </a:p>
          <a:p>
            <a:pPr lvl="1"/>
            <a:r>
              <a:rPr lang="pt-BR" sz="2400" dirty="0" smtClean="0"/>
              <a:t>Manutenção</a:t>
            </a:r>
            <a:r>
              <a:rPr lang="pt-BR" sz="2400" dirty="0"/>
              <a:t>: hardware (manutenção, aluguel, materiais</a:t>
            </a:r>
            <a:r>
              <a:rPr lang="pt-BR" sz="2400" dirty="0" smtClean="0"/>
              <a:t>,...), software </a:t>
            </a:r>
            <a:r>
              <a:rPr lang="pt-BR" sz="2400" dirty="0"/>
              <a:t>(pagamento para </a:t>
            </a:r>
            <a:r>
              <a:rPr lang="pt-BR" sz="2400" dirty="0" smtClean="0"/>
              <a:t>manutenção e contratos), facilidades</a:t>
            </a:r>
            <a:endParaRPr lang="pt-BR" sz="2400" dirty="0"/>
          </a:p>
          <a:p>
            <a:pPr lvl="1"/>
            <a:r>
              <a:rPr lang="pt-BR" sz="2400" dirty="0" smtClean="0"/>
              <a:t>Pessoal</a:t>
            </a:r>
            <a:r>
              <a:rPr lang="pt-BR" sz="2400" dirty="0"/>
              <a:t>: operação, manutenção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9689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Tipos de Custos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80898"/>
          </a:xfrm>
        </p:spPr>
        <p:txBody>
          <a:bodyPr/>
          <a:lstStyle/>
          <a:p>
            <a:r>
              <a:rPr lang="pt-BR" dirty="0"/>
              <a:t>São custos que ocorrem somente uma vez.</a:t>
            </a:r>
          </a:p>
          <a:p>
            <a:pPr lvl="1"/>
            <a:r>
              <a:rPr lang="pt-BR" dirty="0"/>
              <a:t>Alguns custos de desenvolvimento de sistemas:</a:t>
            </a:r>
          </a:p>
          <a:p>
            <a:pPr lvl="2"/>
            <a:r>
              <a:rPr lang="pt-BR" dirty="0"/>
              <a:t>Custos com o pessoal</a:t>
            </a:r>
          </a:p>
          <a:p>
            <a:pPr lvl="2"/>
            <a:r>
              <a:rPr lang="pt-BR" dirty="0"/>
              <a:t>Uso do computador</a:t>
            </a:r>
          </a:p>
          <a:p>
            <a:pPr lvl="2"/>
            <a:r>
              <a:rPr lang="pt-BR" dirty="0"/>
              <a:t>Treinamento</a:t>
            </a:r>
          </a:p>
          <a:p>
            <a:pPr lvl="2"/>
            <a:r>
              <a:rPr lang="pt-BR" dirty="0"/>
              <a:t>Custos de equipamentos, duplicação </a:t>
            </a:r>
            <a:r>
              <a:rPr lang="pt-BR" dirty="0" smtClean="0"/>
              <a:t>e suprimentos</a:t>
            </a:r>
            <a:r>
              <a:rPr lang="pt-BR" dirty="0"/>
              <a:t>.</a:t>
            </a:r>
          </a:p>
          <a:p>
            <a:pPr lvl="2"/>
            <a:r>
              <a:rPr lang="pt-BR" dirty="0"/>
              <a:t>Custo de alguns novos equipamentos </a:t>
            </a:r>
            <a:r>
              <a:rPr lang="pt-BR" dirty="0" smtClean="0"/>
              <a:t>de computadores </a:t>
            </a:r>
            <a:r>
              <a:rPr lang="pt-BR" dirty="0"/>
              <a:t>e software.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418603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Custos da Operação de Sistemas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841052"/>
          </a:xfrm>
        </p:spPr>
        <p:txBody>
          <a:bodyPr/>
          <a:lstStyle/>
          <a:p>
            <a:r>
              <a:rPr lang="pt-BR" dirty="0"/>
              <a:t>Contínuos durante todo tempo de vida do sistema.</a:t>
            </a:r>
          </a:p>
          <a:p>
            <a:r>
              <a:rPr lang="pt-BR" dirty="0" smtClean="0"/>
              <a:t>Os </a:t>
            </a:r>
            <a:r>
              <a:rPr lang="pt-BR" dirty="0"/>
              <a:t>custos de operação de um sistema sobre o </a:t>
            </a:r>
            <a:r>
              <a:rPr lang="pt-BR" dirty="0" smtClean="0"/>
              <a:t>seu tempo </a:t>
            </a:r>
            <a:r>
              <a:rPr lang="pt-BR" dirty="0"/>
              <a:t>de vida podem ser classificados como </a:t>
            </a:r>
            <a:r>
              <a:rPr lang="pt-BR" dirty="0" smtClean="0"/>
              <a:t>fixos e </a:t>
            </a:r>
            <a:r>
              <a:rPr lang="pt-BR" dirty="0"/>
              <a:t>variáveis.</a:t>
            </a:r>
          </a:p>
          <a:p>
            <a:r>
              <a:rPr lang="pt-BR" dirty="0" smtClean="0"/>
              <a:t>Depois </a:t>
            </a:r>
            <a:r>
              <a:rPr lang="pt-BR" dirty="0"/>
              <a:t>de determinar os custos e benefícios </a:t>
            </a:r>
            <a:r>
              <a:rPr lang="pt-BR" dirty="0" smtClean="0"/>
              <a:t>para uma </a:t>
            </a:r>
            <a:r>
              <a:rPr lang="pt-BR" dirty="0"/>
              <a:t>possível solução, você pode realizar a </a:t>
            </a:r>
            <a:r>
              <a:rPr lang="pt-BR" dirty="0" smtClean="0"/>
              <a:t>análise de </a:t>
            </a:r>
            <a:r>
              <a:rPr lang="pt-BR" dirty="0"/>
              <a:t>custo-benefício.</a:t>
            </a: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2208230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Custos Fixos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385542"/>
          </a:xfrm>
        </p:spPr>
        <p:txBody>
          <a:bodyPr/>
          <a:lstStyle/>
          <a:p>
            <a:r>
              <a:rPr lang="pt-BR" dirty="0"/>
              <a:t>Ocorrem em intervalos regulares, mas com </a:t>
            </a:r>
            <a:r>
              <a:rPr lang="pt-BR" dirty="0" smtClean="0"/>
              <a:t>taxas relativamente </a:t>
            </a:r>
            <a:r>
              <a:rPr lang="pt-BR" dirty="0"/>
              <a:t>fixas.</a:t>
            </a:r>
          </a:p>
          <a:p>
            <a:pPr lvl="1"/>
            <a:r>
              <a:rPr lang="pt-BR" dirty="0"/>
              <a:t>Pagamentos de aluguel e pagamentos de </a:t>
            </a:r>
            <a:r>
              <a:rPr lang="pt-BR" dirty="0" smtClean="0"/>
              <a:t>licença de </a:t>
            </a:r>
            <a:r>
              <a:rPr lang="pt-BR" dirty="0"/>
              <a:t>software.</a:t>
            </a:r>
          </a:p>
          <a:p>
            <a:pPr lvl="1"/>
            <a:r>
              <a:rPr lang="pt-BR" dirty="0"/>
              <a:t>Salários dos operadores de sistemas </a:t>
            </a:r>
            <a:r>
              <a:rPr lang="pt-BR" dirty="0" smtClean="0"/>
              <a:t>de informação </a:t>
            </a:r>
            <a:r>
              <a:rPr lang="pt-BR" dirty="0"/>
              <a:t>e do pessoal de suporte (mesmo que </a:t>
            </a:r>
            <a:r>
              <a:rPr lang="pt-BR" dirty="0" smtClean="0"/>
              <a:t>o salário </a:t>
            </a:r>
            <a:r>
              <a:rPr lang="pt-BR" dirty="0"/>
              <a:t>aumente, o aumento é gradual e não </a:t>
            </a:r>
            <a:r>
              <a:rPr lang="pt-BR" dirty="0" smtClean="0"/>
              <a:t>muda drasticamente </a:t>
            </a:r>
            <a:r>
              <a:rPr lang="pt-BR" dirty="0"/>
              <a:t>de um mês para o outro).</a:t>
            </a:r>
            <a:endParaRPr lang="pt-BR" sz="1200" dirty="0" smtClean="0"/>
          </a:p>
        </p:txBody>
      </p:sp>
    </p:spTree>
    <p:extLst>
      <p:ext uri="{BB962C8B-B14F-4D97-AF65-F5344CB8AC3E}">
        <p14:creationId xmlns:p14="http://schemas.microsoft.com/office/powerpoint/2010/main" val="13135096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Ideias chave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56167"/>
          </a:xfrm>
        </p:spPr>
        <p:txBody>
          <a:bodyPr/>
          <a:lstStyle/>
          <a:p>
            <a:r>
              <a:rPr lang="pt-BR" dirty="0"/>
              <a:t>Projetos começam quando alguém tiver </a:t>
            </a:r>
            <a:r>
              <a:rPr lang="pt-BR" dirty="0" smtClean="0"/>
              <a:t>uma oportunidade </a:t>
            </a:r>
            <a:r>
              <a:rPr lang="pt-BR" dirty="0"/>
              <a:t>para criar um negócio com uso </a:t>
            </a:r>
            <a:r>
              <a:rPr lang="pt-BR" dirty="0" smtClean="0"/>
              <a:t>da tecnologia </a:t>
            </a:r>
            <a:r>
              <a:rPr lang="pt-BR" dirty="0"/>
              <a:t>de informação.</a:t>
            </a:r>
          </a:p>
          <a:p>
            <a:r>
              <a:rPr lang="pt-BR" dirty="0" smtClean="0"/>
              <a:t>Análise </a:t>
            </a:r>
            <a:r>
              <a:rPr lang="pt-BR" dirty="0"/>
              <a:t>de viabilidade é usada para ajudar </a:t>
            </a:r>
            <a:r>
              <a:rPr lang="pt-BR" dirty="0" smtClean="0"/>
              <a:t>na decisão </a:t>
            </a:r>
            <a:r>
              <a:rPr lang="pt-BR" dirty="0"/>
              <a:t>se deve ir adiante ou não o projeto de SI.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830069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655496" cy="664797"/>
          </a:xfrm>
        </p:spPr>
        <p:txBody>
          <a:bodyPr/>
          <a:lstStyle/>
          <a:p>
            <a:r>
              <a:rPr lang="pt-BR" dirty="0"/>
              <a:t>Custos Variáveis</a:t>
            </a:r>
            <a:endParaRPr lang="pt-BR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927229"/>
          </a:xfrm>
        </p:spPr>
        <p:txBody>
          <a:bodyPr/>
          <a:lstStyle/>
          <a:p>
            <a:r>
              <a:rPr lang="pt-BR" dirty="0"/>
              <a:t>Ocorrem em proporção por algum fator habitual.</a:t>
            </a:r>
          </a:p>
          <a:p>
            <a:pPr lvl="1"/>
            <a:r>
              <a:rPr lang="pt-BR" dirty="0"/>
              <a:t>Custos de uso de computador (tempo de </a:t>
            </a:r>
            <a:r>
              <a:rPr lang="pt-BR" dirty="0" smtClean="0"/>
              <a:t>CPU, tempo </a:t>
            </a:r>
            <a:r>
              <a:rPr lang="pt-BR" dirty="0"/>
              <a:t>de conexão de um </a:t>
            </a:r>
            <a:r>
              <a:rPr lang="pt-BR" dirty="0" smtClean="0"/>
              <a:t>terminal, armazenamento</a:t>
            </a:r>
            <a:r>
              <a:rPr lang="pt-BR" dirty="0"/>
              <a:t>) que variam com a carga </a:t>
            </a:r>
            <a:r>
              <a:rPr lang="pt-BR" dirty="0" smtClean="0"/>
              <a:t>do trabalho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Suprimentos (formulários, papel da </a:t>
            </a:r>
            <a:r>
              <a:rPr lang="pt-BR" dirty="0" smtClean="0"/>
              <a:t>impressora, disquetes</a:t>
            </a:r>
            <a:r>
              <a:rPr lang="pt-BR" dirty="0"/>
              <a:t>, fitas magnéticas), que variam com </a:t>
            </a:r>
            <a:r>
              <a:rPr lang="pt-BR" dirty="0" smtClean="0"/>
              <a:t>a carga </a:t>
            </a:r>
            <a:r>
              <a:rPr lang="pt-BR" dirty="0"/>
              <a:t>do trabalho.</a:t>
            </a:r>
          </a:p>
          <a:p>
            <a:pPr lvl="1"/>
            <a:r>
              <a:rPr lang="pt-BR" dirty="0"/>
              <a:t>Custos adicionais (manutenção, telefone, </a:t>
            </a:r>
            <a:r>
              <a:rPr lang="pt-BR" dirty="0" smtClean="0"/>
              <a:t>energia, água</a:t>
            </a:r>
            <a:r>
              <a:rPr lang="pt-BR" dirty="0"/>
              <a:t>, </a:t>
            </a:r>
            <a:r>
              <a:rPr lang="pt-BR" dirty="0" err="1"/>
              <a:t>etc</a:t>
            </a:r>
            <a:r>
              <a:rPr lang="pt-BR" dirty="0"/>
              <a:t>).</a:t>
            </a:r>
            <a:endParaRPr lang="pt-BR" sz="800" dirty="0" smtClean="0"/>
          </a:p>
        </p:txBody>
      </p:sp>
    </p:spTree>
    <p:extLst>
      <p:ext uri="{BB962C8B-B14F-4D97-AF65-F5344CB8AC3E}">
        <p14:creationId xmlns:p14="http://schemas.microsoft.com/office/powerpoint/2010/main" val="1523955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1329595"/>
          </a:xfrm>
        </p:spPr>
        <p:txBody>
          <a:bodyPr/>
          <a:lstStyle/>
          <a:p>
            <a:r>
              <a:rPr lang="pt-BR" dirty="0"/>
              <a:t>Que Benefícios o Sistema Oferecerá?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742563"/>
          </a:xfrm>
        </p:spPr>
        <p:txBody>
          <a:bodyPr/>
          <a:lstStyle/>
          <a:p>
            <a:r>
              <a:rPr lang="pt-BR" dirty="0"/>
              <a:t>Benefícios, normalmente, aumentam os lucros </a:t>
            </a:r>
            <a:r>
              <a:rPr lang="pt-BR" dirty="0" smtClean="0"/>
              <a:t>ou diminuem </a:t>
            </a:r>
            <a:r>
              <a:rPr lang="pt-BR" dirty="0"/>
              <a:t>os custos (ambos são </a:t>
            </a:r>
            <a:r>
              <a:rPr lang="pt-BR" dirty="0" smtClean="0"/>
              <a:t>características altamente </a:t>
            </a:r>
            <a:r>
              <a:rPr lang="pt-BR" dirty="0"/>
              <a:t>desejáveis para um novo sistema </a:t>
            </a:r>
            <a:r>
              <a:rPr lang="pt-BR" dirty="0" smtClean="0"/>
              <a:t>de informação</a:t>
            </a:r>
            <a:r>
              <a:rPr lang="pt-BR" dirty="0"/>
              <a:t>).</a:t>
            </a:r>
          </a:p>
          <a:p>
            <a:r>
              <a:rPr lang="pt-BR" dirty="0" smtClean="0"/>
              <a:t>Tanto </a:t>
            </a:r>
            <a:r>
              <a:rPr lang="pt-BR" dirty="0"/>
              <a:t>quanto possível, benefícios devem </a:t>
            </a:r>
            <a:r>
              <a:rPr lang="pt-BR" dirty="0" smtClean="0"/>
              <a:t>ser quantificados </a:t>
            </a:r>
            <a:r>
              <a:rPr lang="pt-BR" dirty="0"/>
              <a:t>em dólares.</a:t>
            </a:r>
          </a:p>
          <a:p>
            <a:r>
              <a:rPr lang="pt-BR" dirty="0" smtClean="0"/>
              <a:t>Benefícios </a:t>
            </a:r>
            <a:r>
              <a:rPr lang="pt-BR" dirty="0"/>
              <a:t>são classificados como tangíveis </a:t>
            </a:r>
            <a:r>
              <a:rPr lang="pt-BR" dirty="0" smtClean="0"/>
              <a:t>ou intangíveis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70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664797"/>
          </a:xfrm>
        </p:spPr>
        <p:txBody>
          <a:bodyPr/>
          <a:lstStyle/>
          <a:p>
            <a:r>
              <a:rPr lang="pt-BR" dirty="0"/>
              <a:t>Benefícios Tangíveis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942344"/>
          </a:xfrm>
        </p:spPr>
        <p:txBody>
          <a:bodyPr/>
          <a:lstStyle/>
          <a:p>
            <a:r>
              <a:rPr lang="pt-BR" dirty="0"/>
              <a:t>Aqueles que podem ser facilmente quantificados.</a:t>
            </a:r>
          </a:p>
          <a:p>
            <a:pPr lvl="1"/>
            <a:r>
              <a:rPr lang="pt-BR" dirty="0"/>
              <a:t>Benefícios tangíveis são, usualmente, medidos </a:t>
            </a:r>
            <a:r>
              <a:rPr lang="pt-BR" dirty="0" smtClean="0"/>
              <a:t>em termos </a:t>
            </a:r>
            <a:r>
              <a:rPr lang="pt-BR" dirty="0"/>
              <a:t>de economia mensal ou anual ou </a:t>
            </a:r>
            <a:r>
              <a:rPr lang="pt-BR" dirty="0" smtClean="0"/>
              <a:t>de vantagens </a:t>
            </a:r>
            <a:r>
              <a:rPr lang="pt-BR" dirty="0"/>
              <a:t>para a firma.</a:t>
            </a:r>
          </a:p>
          <a:p>
            <a:pPr lvl="1"/>
            <a:r>
              <a:rPr lang="pt-BR" dirty="0"/>
              <a:t>Exemplos incluem: diminuição de erros </a:t>
            </a:r>
            <a:r>
              <a:rPr lang="pt-BR" dirty="0" smtClean="0"/>
              <a:t>de processamento</a:t>
            </a:r>
            <a:r>
              <a:rPr lang="pt-BR" dirty="0"/>
              <a:t>, redução de despesas, </a:t>
            </a:r>
            <a:r>
              <a:rPr lang="pt-BR" dirty="0" smtClean="0"/>
              <a:t>e crescimento </a:t>
            </a:r>
            <a:r>
              <a:rPr lang="pt-BR" dirty="0"/>
              <a:t>de vendas</a:t>
            </a:r>
          </a:p>
        </p:txBody>
      </p:sp>
    </p:spTree>
    <p:extLst>
      <p:ext uri="{BB962C8B-B14F-4D97-AF65-F5344CB8AC3E}">
        <p14:creationId xmlns:p14="http://schemas.microsoft.com/office/powerpoint/2010/main" val="10645258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664797"/>
          </a:xfrm>
        </p:spPr>
        <p:txBody>
          <a:bodyPr/>
          <a:lstStyle/>
          <a:p>
            <a:r>
              <a:rPr lang="pt-BR" dirty="0"/>
              <a:t>Benefícios Intangíveis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385542"/>
          </a:xfrm>
        </p:spPr>
        <p:txBody>
          <a:bodyPr/>
          <a:lstStyle/>
          <a:p>
            <a:r>
              <a:rPr lang="pt-BR" dirty="0"/>
              <a:t>Aqueles benefícios que são difíceis ou </a:t>
            </a:r>
            <a:r>
              <a:rPr lang="pt-BR" dirty="0" smtClean="0"/>
              <a:t>impossíveis de </a:t>
            </a:r>
            <a:r>
              <a:rPr lang="pt-BR" dirty="0"/>
              <a:t>serem quantificados.</a:t>
            </a:r>
          </a:p>
          <a:p>
            <a:pPr lvl="1"/>
            <a:r>
              <a:rPr lang="pt-BR" dirty="0"/>
              <a:t>Exemplos: melhoria da satisfação do cliente </a:t>
            </a:r>
            <a:r>
              <a:rPr lang="pt-BR" dirty="0" smtClean="0"/>
              <a:t>e melhoria </a:t>
            </a:r>
            <a:r>
              <a:rPr lang="pt-BR" dirty="0"/>
              <a:t>da moral do empregado.</a:t>
            </a:r>
          </a:p>
          <a:p>
            <a:pPr lvl="1"/>
            <a:r>
              <a:rPr lang="pt-BR" dirty="0"/>
              <a:t>Infelizmente, se um benefício não pode </a:t>
            </a:r>
            <a:r>
              <a:rPr lang="pt-BR" dirty="0" smtClean="0"/>
              <a:t>ser quantificado</a:t>
            </a:r>
            <a:r>
              <a:rPr lang="pt-BR" dirty="0"/>
              <a:t>, é difícil aceitar a validade de </a:t>
            </a:r>
            <a:r>
              <a:rPr lang="pt-BR" dirty="0" smtClean="0"/>
              <a:t>uma análise </a:t>
            </a:r>
            <a:r>
              <a:rPr lang="pt-BR" dirty="0"/>
              <a:t>de custo-benefício que está baseada </a:t>
            </a:r>
            <a:r>
              <a:rPr lang="pt-BR" dirty="0" smtClean="0"/>
              <a:t>em dados incompletos.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7981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1107996"/>
          </a:xfrm>
        </p:spPr>
        <p:txBody>
          <a:bodyPr/>
          <a:lstStyle/>
          <a:p>
            <a:r>
              <a:rPr lang="pt-BR" sz="4000" dirty="0"/>
              <a:t>O Sistema Proposto é efetivo </a:t>
            </a:r>
            <a:r>
              <a:rPr lang="pt-BR" sz="4000" dirty="0" smtClean="0"/>
              <a:t>em relação </a:t>
            </a:r>
            <a:r>
              <a:rPr lang="pt-BR" sz="4000" dirty="0"/>
              <a:t>ao custo?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179606"/>
          </a:xfrm>
        </p:spPr>
        <p:txBody>
          <a:bodyPr/>
          <a:lstStyle/>
          <a:p>
            <a:r>
              <a:rPr lang="pt-BR" dirty="0"/>
              <a:t>Três técnicas populares para estimar o valor </a:t>
            </a:r>
            <a:r>
              <a:rPr lang="pt-BR" dirty="0" smtClean="0"/>
              <a:t>da viabilidade </a:t>
            </a:r>
            <a:r>
              <a:rPr lang="pt-BR" dirty="0"/>
              <a:t>econômica, também chamada de </a:t>
            </a:r>
            <a:r>
              <a:rPr lang="pt-BR" dirty="0" smtClean="0"/>
              <a:t>custo-eficiência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Análise do retorno financeiro (</a:t>
            </a:r>
            <a:r>
              <a:rPr lang="pt-BR" dirty="0" err="1"/>
              <a:t>payback</a:t>
            </a:r>
            <a:r>
              <a:rPr lang="pt-BR" dirty="0"/>
              <a:t> </a:t>
            </a:r>
            <a:r>
              <a:rPr lang="pt-BR" dirty="0" err="1"/>
              <a:t>analysis</a:t>
            </a:r>
            <a:r>
              <a:rPr lang="pt-BR" dirty="0"/>
              <a:t>).</a:t>
            </a:r>
          </a:p>
          <a:p>
            <a:pPr lvl="1"/>
            <a:r>
              <a:rPr lang="en-US" dirty="0" err="1"/>
              <a:t>Retorno</a:t>
            </a:r>
            <a:r>
              <a:rPr lang="en-US" dirty="0"/>
              <a:t> do </a:t>
            </a:r>
            <a:r>
              <a:rPr lang="en-US" dirty="0" err="1"/>
              <a:t>investimento</a:t>
            </a:r>
            <a:r>
              <a:rPr lang="en-US" dirty="0"/>
              <a:t> (return on investments).</a:t>
            </a:r>
          </a:p>
          <a:p>
            <a:pPr lvl="1"/>
            <a:r>
              <a:rPr lang="pt-BR" dirty="0"/>
              <a:t>Valor atual líquido (Net </a:t>
            </a:r>
            <a:r>
              <a:rPr lang="pt-BR" dirty="0" err="1"/>
              <a:t>present</a:t>
            </a:r>
            <a:r>
              <a:rPr lang="pt-BR" dirty="0"/>
              <a:t> </a:t>
            </a:r>
            <a:r>
              <a:rPr lang="pt-BR" dirty="0" err="1"/>
              <a:t>value</a:t>
            </a:r>
            <a:r>
              <a:rPr lang="pt-BR" dirty="0"/>
              <a:t>).</a:t>
            </a:r>
          </a:p>
          <a:p>
            <a:r>
              <a:rPr lang="pt-BR" dirty="0" smtClean="0"/>
              <a:t>Um </a:t>
            </a:r>
            <a:r>
              <a:rPr lang="pt-BR" dirty="0"/>
              <a:t>conceito que deve ser aplicado para </a:t>
            </a:r>
            <a:r>
              <a:rPr lang="pt-BR" dirty="0" smtClean="0"/>
              <a:t>cada técnica </a:t>
            </a:r>
            <a:r>
              <a:rPr lang="pt-BR" dirty="0"/>
              <a:t>é o ajuste de custo e benefícios para </a:t>
            </a:r>
            <a:r>
              <a:rPr lang="pt-BR" dirty="0" smtClean="0"/>
              <a:t>refletir o </a:t>
            </a:r>
            <a:r>
              <a:rPr lang="pt-BR" dirty="0"/>
              <a:t>valor atual da moeda.</a:t>
            </a:r>
          </a:p>
        </p:txBody>
      </p:sp>
    </p:spTree>
    <p:extLst>
      <p:ext uri="{BB962C8B-B14F-4D97-AF65-F5344CB8AC3E}">
        <p14:creationId xmlns:p14="http://schemas.microsoft.com/office/powerpoint/2010/main" val="10546190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664797"/>
          </a:xfrm>
        </p:spPr>
        <p:txBody>
          <a:bodyPr/>
          <a:lstStyle/>
          <a:p>
            <a:r>
              <a:rPr lang="pt-BR" dirty="0"/>
              <a:t>Valor atual da moeda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616648"/>
          </a:xfrm>
        </p:spPr>
        <p:txBody>
          <a:bodyPr/>
          <a:lstStyle/>
          <a:p>
            <a:r>
              <a:rPr lang="pt-BR" dirty="0"/>
              <a:t>Um dólar (real) hoje é vale menos que um dólar (</a:t>
            </a:r>
            <a:r>
              <a:rPr lang="pt-BR" dirty="0" smtClean="0"/>
              <a:t>real) daqui </a:t>
            </a:r>
            <a:r>
              <a:rPr lang="pt-BR" dirty="0"/>
              <a:t>a um ano.</a:t>
            </a:r>
          </a:p>
          <a:p>
            <a:pPr lvl="1"/>
            <a:r>
              <a:rPr lang="pt-BR" dirty="0" smtClean="0"/>
              <a:t>Alguns </a:t>
            </a:r>
            <a:r>
              <a:rPr lang="pt-BR" dirty="0"/>
              <a:t>dos custos de um sistema serão </a:t>
            </a:r>
            <a:r>
              <a:rPr lang="pt-BR" dirty="0" smtClean="0"/>
              <a:t>recuperados depois </a:t>
            </a:r>
            <a:r>
              <a:rPr lang="pt-BR" dirty="0"/>
              <a:t>da implementação.</a:t>
            </a:r>
          </a:p>
          <a:p>
            <a:pPr lvl="1"/>
            <a:r>
              <a:rPr lang="pt-BR" dirty="0"/>
              <a:t>Todos os benefícios do novo sistema  surgirão no futuro.</a:t>
            </a:r>
          </a:p>
          <a:p>
            <a:pPr lvl="1"/>
            <a:r>
              <a:rPr lang="pt-BR" dirty="0" smtClean="0"/>
              <a:t>Antes </a:t>
            </a:r>
            <a:r>
              <a:rPr lang="pt-BR" dirty="0"/>
              <a:t>da análise de custo-benefício, esses custos </a:t>
            </a:r>
            <a:r>
              <a:rPr lang="pt-BR" dirty="0" smtClean="0"/>
              <a:t>devem ser </a:t>
            </a:r>
            <a:r>
              <a:rPr lang="pt-BR" dirty="0"/>
              <a:t>convertidos para o dólar corrente.</a:t>
            </a:r>
          </a:p>
          <a:p>
            <a:pPr lvl="2"/>
            <a:r>
              <a:rPr lang="pt-BR" dirty="0"/>
              <a:t>Por que toda essa inconveniência?</a:t>
            </a:r>
          </a:p>
          <a:p>
            <a:pPr lvl="2"/>
            <a:r>
              <a:rPr lang="pt-BR" dirty="0"/>
              <a:t>Porque, geralmente projetos são comparados </a:t>
            </a:r>
            <a:r>
              <a:rPr lang="pt-BR" dirty="0" smtClean="0"/>
              <a:t>com outros </a:t>
            </a:r>
            <a:r>
              <a:rPr lang="pt-BR" dirty="0"/>
              <a:t>projetos que tem duração diferente.</a:t>
            </a:r>
          </a:p>
        </p:txBody>
      </p:sp>
    </p:spTree>
    <p:extLst>
      <p:ext uri="{BB962C8B-B14F-4D97-AF65-F5344CB8AC3E}">
        <p14:creationId xmlns:p14="http://schemas.microsoft.com/office/powerpoint/2010/main" val="2540160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1218795"/>
          </a:xfrm>
        </p:spPr>
        <p:txBody>
          <a:bodyPr/>
          <a:lstStyle/>
          <a:p>
            <a:r>
              <a:rPr lang="pt-BR" sz="4400" dirty="0"/>
              <a:t>Comparando Alternativas com a</a:t>
            </a:r>
            <a:br>
              <a:rPr lang="pt-BR" sz="4400" dirty="0"/>
            </a:br>
            <a:r>
              <a:rPr lang="pt-BR" sz="4400" dirty="0"/>
              <a:t>Matriz da análise de Viabilidade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1871282"/>
          </a:xfrm>
        </p:spPr>
        <p:txBody>
          <a:bodyPr/>
          <a:lstStyle/>
          <a:p>
            <a:r>
              <a:rPr lang="pt-BR" dirty="0"/>
              <a:t>Como nós comparamos alternativas quando </a:t>
            </a:r>
            <a:r>
              <a:rPr lang="pt-BR" dirty="0" smtClean="0"/>
              <a:t>existem vários </a:t>
            </a:r>
            <a:r>
              <a:rPr lang="pt-BR" dirty="0"/>
              <a:t>critérios de seleção e nenhuma </a:t>
            </a:r>
            <a:r>
              <a:rPr lang="pt-BR" dirty="0" smtClean="0"/>
              <a:t>das alternativas </a:t>
            </a:r>
            <a:r>
              <a:rPr lang="pt-BR" dirty="0"/>
              <a:t>é superior em todos os aspectos?</a:t>
            </a:r>
          </a:p>
          <a:p>
            <a:r>
              <a:rPr lang="pt-BR" dirty="0" smtClean="0"/>
              <a:t>Use </a:t>
            </a:r>
            <a:r>
              <a:rPr lang="pt-BR" dirty="0"/>
              <a:t>uma Matriz de Análise de Viabilidade!</a:t>
            </a:r>
            <a:endParaRPr lang="pt-BR" sz="12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61597"/>
              </p:ext>
            </p:extLst>
          </p:nvPr>
        </p:nvGraphicFramePr>
        <p:xfrm>
          <a:off x="568288" y="3645024"/>
          <a:ext cx="82089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Descrição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Candidato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Candidato 2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bg1"/>
                          </a:solidFill>
                        </a:rPr>
                        <a:t>Candidato</a:t>
                      </a:r>
                      <a:r>
                        <a:rPr lang="pt-BR" b="1" baseline="0" dirty="0" smtClean="0">
                          <a:solidFill>
                            <a:schemeClr val="bg1"/>
                          </a:solidFill>
                        </a:rPr>
                        <a:t> N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Viabilidade operacional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Viabilidade técnica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Viabilidade de cronograma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Viabilidade econômica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b="1" dirty="0" smtClean="0"/>
                        <a:t>Ranking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Valor X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Valor Y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Valor Z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4044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664797"/>
          </a:xfrm>
        </p:spPr>
        <p:txBody>
          <a:bodyPr/>
          <a:lstStyle/>
          <a:p>
            <a:r>
              <a:rPr lang="pt-BR" dirty="0"/>
              <a:t>Matriz de Análise de Viabilidade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39814"/>
          </a:xfrm>
        </p:spPr>
        <p:txBody>
          <a:bodyPr/>
          <a:lstStyle/>
          <a:p>
            <a:r>
              <a:rPr lang="pt-BR" sz="2900" dirty="0"/>
              <a:t>As colunas da matriz corresponde às soluções </a:t>
            </a:r>
            <a:r>
              <a:rPr lang="pt-BR" sz="2900" dirty="0" smtClean="0"/>
              <a:t>do mesmo </a:t>
            </a:r>
            <a:r>
              <a:rPr lang="pt-BR" sz="2900" dirty="0"/>
              <a:t>candidato</a:t>
            </a:r>
          </a:p>
          <a:p>
            <a:r>
              <a:rPr lang="pt-BR" sz="2900" dirty="0" smtClean="0"/>
              <a:t>As </a:t>
            </a:r>
            <a:r>
              <a:rPr lang="pt-BR" sz="2900" dirty="0"/>
              <a:t>linhas correspondem ao mesmo critério </a:t>
            </a:r>
            <a:r>
              <a:rPr lang="pt-BR" sz="2900" dirty="0" smtClean="0"/>
              <a:t>de viabilidade</a:t>
            </a:r>
            <a:endParaRPr lang="pt-BR" sz="2900" dirty="0"/>
          </a:p>
          <a:p>
            <a:r>
              <a:rPr lang="pt-BR" sz="2900" dirty="0" smtClean="0"/>
              <a:t>As </a:t>
            </a:r>
            <a:r>
              <a:rPr lang="pt-BR" sz="2900" dirty="0"/>
              <a:t>células contêm as notas da avaliação </a:t>
            </a:r>
            <a:r>
              <a:rPr lang="pt-BR" sz="2900" dirty="0" smtClean="0"/>
              <a:t>de viabilidade </a:t>
            </a:r>
            <a:r>
              <a:rPr lang="pt-BR" sz="2900" dirty="0"/>
              <a:t>de cada candidato.</a:t>
            </a:r>
          </a:p>
          <a:p>
            <a:r>
              <a:rPr lang="pt-BR" sz="2900" dirty="0" smtClean="0"/>
              <a:t>A </a:t>
            </a:r>
            <a:r>
              <a:rPr lang="pt-BR" sz="2900" dirty="0"/>
              <a:t>cada linha pode ser atribuída um </a:t>
            </a:r>
            <a:r>
              <a:rPr lang="pt-BR" sz="2900" dirty="0" err="1"/>
              <a:t>rank</a:t>
            </a:r>
            <a:r>
              <a:rPr lang="pt-BR" sz="2900" dirty="0"/>
              <a:t> ou uma </a:t>
            </a:r>
            <a:r>
              <a:rPr lang="pt-BR" sz="2900" dirty="0" smtClean="0"/>
              <a:t>nota (ex</a:t>
            </a:r>
            <a:r>
              <a:rPr lang="pt-BR" sz="2900" dirty="0"/>
              <a:t>. viabilidade operacional, candidatos podem </a:t>
            </a:r>
            <a:r>
              <a:rPr lang="pt-BR" sz="2900" dirty="0" smtClean="0"/>
              <a:t>ter </a:t>
            </a:r>
            <a:r>
              <a:rPr lang="fr-FR" sz="2900" dirty="0" smtClean="0"/>
              <a:t>ranks </a:t>
            </a:r>
            <a:r>
              <a:rPr lang="fr-FR" sz="2900" dirty="0"/>
              <a:t>1, 2, 3, etc.).</a:t>
            </a:r>
          </a:p>
          <a:p>
            <a:r>
              <a:rPr lang="pt-BR" sz="2900" dirty="0" smtClean="0"/>
              <a:t>Depois </a:t>
            </a:r>
            <a:r>
              <a:rPr lang="pt-BR" sz="2900" dirty="0"/>
              <a:t>que todos os candidatos têm seus </a:t>
            </a:r>
            <a:r>
              <a:rPr lang="pt-BR" sz="2900" dirty="0" err="1"/>
              <a:t>ranks</a:t>
            </a:r>
            <a:r>
              <a:rPr lang="pt-BR" sz="2900" dirty="0"/>
              <a:t>, </a:t>
            </a:r>
            <a:r>
              <a:rPr lang="pt-BR" sz="2900" dirty="0" smtClean="0"/>
              <a:t>uma nota </a:t>
            </a:r>
            <a:r>
              <a:rPr lang="pt-BR" sz="2900" dirty="0"/>
              <a:t>final é registrada na última linha.</a:t>
            </a:r>
          </a:p>
        </p:txBody>
      </p:sp>
    </p:spTree>
    <p:extLst>
      <p:ext uri="{BB962C8B-B14F-4D97-AF65-F5344CB8AC3E}">
        <p14:creationId xmlns:p14="http://schemas.microsoft.com/office/powerpoint/2010/main" val="23561209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304478" y="67990"/>
            <a:ext cx="8660010" cy="6745386"/>
            <a:chOff x="-666750" y="1141"/>
            <a:chExt cx="10496550" cy="9382125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66750" y="1141"/>
              <a:ext cx="10496550" cy="3571875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66750" y="3553966"/>
              <a:ext cx="10487025" cy="5829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99386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423862"/>
            <a:ext cx="8553450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91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265783"/>
          </a:xfrm>
        </p:spPr>
        <p:txBody>
          <a:bodyPr/>
          <a:lstStyle/>
          <a:p>
            <a:r>
              <a:rPr lang="pt-BR" altLang="pt-BR" sz="4000" dirty="0" smtClean="0"/>
              <a:t>Nem sempre planejar bem prazos, recursos, custos e qualidade é suficiente para o sucesso do projeto;</a:t>
            </a:r>
          </a:p>
          <a:p>
            <a:pPr lvl="1"/>
            <a:r>
              <a:rPr lang="pt-BR" altLang="pt-BR" sz="3600" dirty="0" smtClean="0"/>
              <a:t>Ex.: Na iniciativa privada é possível descobrir a necessidade de alterar completamente o escopo em decorrência da iniciativa da concorrência.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1112440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583488" cy="609398"/>
          </a:xfrm>
        </p:spPr>
        <p:txBody>
          <a:bodyPr/>
          <a:lstStyle/>
          <a:p>
            <a:r>
              <a:rPr lang="pt-BR" sz="4400" dirty="0"/>
              <a:t>Alguns passos você pode </a:t>
            </a:r>
            <a:r>
              <a:rPr lang="pt-BR" sz="4400" dirty="0" smtClean="0"/>
              <a:t>querer seguir</a:t>
            </a:r>
            <a:endParaRPr lang="pt-BR" sz="44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438138"/>
          </a:xfrm>
        </p:spPr>
        <p:txBody>
          <a:bodyPr/>
          <a:lstStyle/>
          <a:p>
            <a:r>
              <a:rPr lang="pt-BR" sz="2800" dirty="0"/>
              <a:t>Fale com o gerente, convença que o estudo </a:t>
            </a:r>
            <a:r>
              <a:rPr lang="pt-BR" sz="2800" dirty="0" smtClean="0"/>
              <a:t>de viabilidade </a:t>
            </a:r>
            <a:r>
              <a:rPr lang="pt-BR" sz="2800" dirty="0"/>
              <a:t>é uma boa </a:t>
            </a:r>
            <a:r>
              <a:rPr lang="pt-BR" sz="2800" dirty="0" smtClean="0"/>
              <a:t>ideia</a:t>
            </a:r>
            <a:r>
              <a:rPr lang="pt-BR" sz="2800" dirty="0"/>
              <a:t>, gere uma </a:t>
            </a:r>
            <a:r>
              <a:rPr lang="pt-BR" sz="2800" dirty="0" smtClean="0"/>
              <a:t>proposta, assine </a:t>
            </a:r>
            <a:r>
              <a:rPr lang="pt-BR" sz="2800" dirty="0"/>
              <a:t>um contrato e comece;</a:t>
            </a:r>
          </a:p>
          <a:p>
            <a:r>
              <a:rPr lang="pt-BR" sz="2800" dirty="0" smtClean="0"/>
              <a:t>Descubra </a:t>
            </a:r>
            <a:r>
              <a:rPr lang="pt-BR" sz="2800" dirty="0"/>
              <a:t>como outros tipos de informação pode </a:t>
            </a:r>
            <a:r>
              <a:rPr lang="pt-BR" sz="2800" dirty="0" smtClean="0"/>
              <a:t>ser gerenciada </a:t>
            </a:r>
            <a:r>
              <a:rPr lang="pt-BR" sz="2800" dirty="0"/>
              <a:t>(folha de pagamento, escalonamento </a:t>
            </a:r>
            <a:r>
              <a:rPr lang="pt-BR" sz="2800" dirty="0" smtClean="0"/>
              <a:t>dos empregados</a:t>
            </a:r>
            <a:r>
              <a:rPr lang="pt-BR" sz="2800" dirty="0"/>
              <a:t>,...); Isto mostra que eles não </a:t>
            </a:r>
            <a:r>
              <a:rPr lang="pt-BR" sz="2800" dirty="0" smtClean="0"/>
              <a:t>têm problemas </a:t>
            </a:r>
            <a:r>
              <a:rPr lang="pt-BR" sz="2800" dirty="0"/>
              <a:t>em certas áreas, então o novo sistema </a:t>
            </a:r>
            <a:r>
              <a:rPr lang="pt-BR" sz="2800" dirty="0" smtClean="0"/>
              <a:t>não precisa </a:t>
            </a:r>
            <a:r>
              <a:rPr lang="pt-BR" sz="2800" dirty="0"/>
              <a:t>receber tais informações (escopo). Falar </a:t>
            </a:r>
            <a:r>
              <a:rPr lang="pt-BR" sz="2800" dirty="0" smtClean="0"/>
              <a:t>com as </a:t>
            </a:r>
            <a:r>
              <a:rPr lang="pt-BR" sz="2800" dirty="0"/>
              <a:t>pessoas que gerenciam os pedidos; o que </a:t>
            </a:r>
            <a:r>
              <a:rPr lang="pt-BR" sz="2800" dirty="0" smtClean="0"/>
              <a:t>eles fazem</a:t>
            </a:r>
            <a:r>
              <a:rPr lang="pt-BR" sz="2800" dirty="0"/>
              <a:t>? Onde está o problema, se tem algum? O </a:t>
            </a:r>
            <a:r>
              <a:rPr lang="pt-BR" sz="2800" dirty="0" smtClean="0"/>
              <a:t>que eles </a:t>
            </a:r>
            <a:r>
              <a:rPr lang="pt-BR" sz="2800" dirty="0"/>
              <a:t>gostariam de ter? (aquisição de informação)</a:t>
            </a:r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val="27960196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412968"/>
          </a:xfrm>
        </p:spPr>
        <p:txBody>
          <a:bodyPr/>
          <a:lstStyle/>
          <a:p>
            <a:r>
              <a:rPr lang="pt-BR" dirty="0" smtClean="0"/>
              <a:t>Definimos estudo </a:t>
            </a:r>
            <a:r>
              <a:rPr lang="pt-BR" dirty="0"/>
              <a:t>de </a:t>
            </a:r>
            <a:r>
              <a:rPr lang="pt-BR" dirty="0" smtClean="0"/>
              <a:t>viabilidade e vimos o que estudar para concluir este estudo.</a:t>
            </a:r>
            <a:endParaRPr lang="pt-BR" dirty="0"/>
          </a:p>
          <a:p>
            <a:r>
              <a:rPr lang="pt-BR" dirty="0" smtClean="0"/>
              <a:t>Percebemos os benefícios </a:t>
            </a:r>
            <a:r>
              <a:rPr lang="pt-BR" dirty="0"/>
              <a:t>e </a:t>
            </a:r>
            <a:r>
              <a:rPr lang="pt-BR" dirty="0" smtClean="0"/>
              <a:t>os custos sobre o estudo de viabilidade.</a:t>
            </a:r>
            <a:endParaRPr lang="pt-BR" dirty="0"/>
          </a:p>
          <a:p>
            <a:r>
              <a:rPr lang="pt-BR" dirty="0" smtClean="0"/>
              <a:t>Vimos como é feita a análise </a:t>
            </a:r>
            <a:r>
              <a:rPr lang="pt-BR" dirty="0"/>
              <a:t>de </a:t>
            </a:r>
            <a:r>
              <a:rPr lang="pt-BR" dirty="0" smtClean="0"/>
              <a:t>Custo/Benefício.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4934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algn="just"/>
            <a:r>
              <a:rPr lang="pt-BR" dirty="0" smtClean="0"/>
              <a:t>SOMMERVILLE, Ian, Engenharia de Software. São Paulo : Pearson </a:t>
            </a:r>
            <a:r>
              <a:rPr lang="pt-BR" dirty="0" err="1" smtClean="0"/>
              <a:t>Addison-Weley</a:t>
            </a:r>
            <a:r>
              <a:rPr lang="pt-BR" dirty="0" smtClean="0"/>
              <a:t>, 2007.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2893100"/>
          </a:xfrm>
        </p:spPr>
        <p:txBody>
          <a:bodyPr/>
          <a:lstStyle/>
          <a:p>
            <a:r>
              <a:rPr lang="pt-BR" altLang="pt-BR" sz="4000" dirty="0" smtClean="0"/>
              <a:t>Risco são todas as anomalias;</a:t>
            </a:r>
          </a:p>
          <a:p>
            <a:r>
              <a:rPr lang="pt-BR" altLang="pt-BR" sz="4000" dirty="0" smtClean="0"/>
              <a:t>Quantificação das consequências que poderão ser advindas caso o projeto se atrase, ou estoure orçamento, ou tenha questões técnicas etc.</a:t>
            </a:r>
          </a:p>
        </p:txBody>
      </p:sp>
    </p:spTree>
    <p:extLst>
      <p:ext uri="{BB962C8B-B14F-4D97-AF65-F5344CB8AC3E}">
        <p14:creationId xmlns:p14="http://schemas.microsoft.com/office/powerpoint/2010/main" val="3048387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964162"/>
          </a:xfrm>
        </p:spPr>
        <p:txBody>
          <a:bodyPr/>
          <a:lstStyle/>
          <a:p>
            <a:r>
              <a:rPr lang="pt-BR" altLang="pt-BR" sz="4000" dirty="0" smtClean="0"/>
              <a:t>Preferencialmente esta quantificação deve ser financeira.</a:t>
            </a:r>
          </a:p>
          <a:p>
            <a:pPr lvl="1"/>
            <a:r>
              <a:rPr lang="pt-PT" sz="3200" dirty="0"/>
              <a:t>Qual seria o prejuízo para a empresa caso o novo </a:t>
            </a:r>
            <a:r>
              <a:rPr lang="pt-PT" sz="3200" i="1" dirty="0"/>
              <a:t>software</a:t>
            </a:r>
            <a:r>
              <a:rPr lang="pt-PT" sz="3200" dirty="0"/>
              <a:t> não fique pronto em 12 meses?</a:t>
            </a:r>
            <a:endParaRPr lang="pt-BR" sz="3200" dirty="0"/>
          </a:p>
          <a:p>
            <a:pPr lvl="1"/>
            <a:r>
              <a:rPr lang="pt-PT" sz="3200" dirty="0"/>
              <a:t>Qual seria o prejuízo para a empresa se a concorrência lançar um </a:t>
            </a:r>
            <a:r>
              <a:rPr lang="pt-PT" sz="3200" i="1" dirty="0"/>
              <a:t>software</a:t>
            </a:r>
            <a:r>
              <a:rPr lang="pt-PT" sz="3200" dirty="0"/>
              <a:t> similar antecipadamente?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27538352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490186"/>
          </a:xfrm>
        </p:spPr>
        <p:txBody>
          <a:bodyPr/>
          <a:lstStyle/>
          <a:p>
            <a:r>
              <a:rPr lang="pt-BR" altLang="pt-BR" sz="4000" dirty="0" smtClean="0"/>
              <a:t>Os procedimentos para se efetuar o levantamento dos riscos se desdobram nas fases:</a:t>
            </a:r>
          </a:p>
          <a:p>
            <a:pPr lvl="1"/>
            <a:r>
              <a:rPr lang="pt-BR" altLang="pt-BR" sz="3600" dirty="0" smtClean="0"/>
              <a:t>Identificação;</a:t>
            </a:r>
          </a:p>
          <a:p>
            <a:pPr lvl="1"/>
            <a:r>
              <a:rPr lang="pt-BR" altLang="pt-BR" sz="3600" dirty="0" smtClean="0"/>
              <a:t>Qualificação; e,</a:t>
            </a:r>
          </a:p>
          <a:p>
            <a:pPr lvl="1"/>
            <a:r>
              <a:rPr lang="pt-BR" altLang="pt-BR" sz="3600" dirty="0" smtClean="0"/>
              <a:t>Quantificação.</a:t>
            </a:r>
            <a:endParaRPr lang="pt-BR" altLang="pt-BR" sz="3600" dirty="0"/>
          </a:p>
        </p:txBody>
      </p:sp>
    </p:spTree>
    <p:extLst>
      <p:ext uri="{BB962C8B-B14F-4D97-AF65-F5344CB8AC3E}">
        <p14:creationId xmlns:p14="http://schemas.microsoft.com/office/powerpoint/2010/main" val="1549212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708981"/>
          </a:xfrm>
        </p:spPr>
        <p:txBody>
          <a:bodyPr/>
          <a:lstStyle/>
          <a:p>
            <a:r>
              <a:rPr lang="pt-BR" altLang="pt-BR" sz="3600" b="1" dirty="0" smtClean="0"/>
              <a:t>Identificação</a:t>
            </a:r>
            <a:r>
              <a:rPr lang="pt-BR" altLang="pt-BR" sz="3600" dirty="0" smtClean="0"/>
              <a:t>: os itens de risco são relacionados; existem diversas técnicas tal como </a:t>
            </a:r>
            <a:r>
              <a:rPr lang="pt-BR" altLang="pt-BR" sz="3600" i="1" dirty="0" err="1" smtClean="0"/>
              <a:t>brainstorm</a:t>
            </a:r>
            <a:r>
              <a:rPr lang="pt-BR" altLang="pt-BR" sz="3600" dirty="0" smtClean="0"/>
              <a:t>, que podem ser usadas nesta etapa;</a:t>
            </a:r>
          </a:p>
          <a:p>
            <a:r>
              <a:rPr lang="pt-BR" altLang="pt-BR" sz="3600" b="1" dirty="0" smtClean="0"/>
              <a:t>Qualificação</a:t>
            </a:r>
            <a:r>
              <a:rPr lang="pt-BR" altLang="pt-BR" sz="3600" dirty="0" smtClean="0"/>
              <a:t>: classificar cada risco em baixo, médio</a:t>
            </a:r>
            <a:r>
              <a:rPr lang="pt-BR" altLang="pt-BR" sz="3600" dirty="0"/>
              <a:t> </a:t>
            </a:r>
            <a:r>
              <a:rPr lang="pt-BR" altLang="pt-BR" sz="3600" dirty="0" smtClean="0"/>
              <a:t>ou alto, conforme atraso, excesso de gastos;</a:t>
            </a:r>
          </a:p>
          <a:p>
            <a:r>
              <a:rPr lang="pt-BR" altLang="pt-BR" sz="3600" b="1" dirty="0" smtClean="0"/>
              <a:t>Quantificação</a:t>
            </a:r>
            <a:r>
              <a:rPr lang="pt-BR" altLang="pt-BR" sz="3600" dirty="0" smtClean="0"/>
              <a:t>: qual o prejuízo caso o risco realmente ocorra.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872600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Análise de Riscos</a:t>
            </a:r>
            <a:endParaRPr lang="pt-BR" altLang="pt-B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822585"/>
          </a:xfrm>
        </p:spPr>
        <p:txBody>
          <a:bodyPr/>
          <a:lstStyle/>
          <a:p>
            <a:r>
              <a:rPr lang="pt-PT" sz="4000" dirty="0"/>
              <a:t>Completado o levantamento dos riscos, inicia-se a fase de efetuar um </a:t>
            </a:r>
            <a:r>
              <a:rPr lang="pt-PT" sz="4000" b="1" dirty="0"/>
              <a:t>plano de ação de contramedidas</a:t>
            </a:r>
            <a:r>
              <a:rPr lang="pt-PT" sz="4000" dirty="0"/>
              <a:t> para neutralizar os </a:t>
            </a:r>
            <a:r>
              <a:rPr lang="pt-PT" sz="4000" dirty="0" smtClean="0"/>
              <a:t>riscos.</a:t>
            </a:r>
          </a:p>
          <a:p>
            <a:pPr lvl="1"/>
            <a:r>
              <a:rPr lang="pt-PT" altLang="pt-BR" sz="3600" dirty="0" smtClean="0"/>
              <a:t>Identifica-se um responsável e uma data limite para que a ação neutralizadora seja concretizada.</a:t>
            </a:r>
            <a:endParaRPr lang="pt-BR" altLang="pt-BR" sz="3200" dirty="0"/>
          </a:p>
        </p:txBody>
      </p:sp>
    </p:spTree>
    <p:extLst>
      <p:ext uri="{BB962C8B-B14F-4D97-AF65-F5344CB8AC3E}">
        <p14:creationId xmlns:p14="http://schemas.microsoft.com/office/powerpoint/2010/main" val="3373074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2458</TotalTime>
  <Words>5076</Words>
  <Application>Microsoft Office PowerPoint</Application>
  <PresentationFormat>Apresentação na tela (4:3)</PresentationFormat>
  <Paragraphs>316</Paragraphs>
  <Slides>42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Ideias chave</vt:lpstr>
      <vt:lpstr>Análise de Riscos</vt:lpstr>
      <vt:lpstr>Análise de Riscos</vt:lpstr>
      <vt:lpstr>Análise de Riscos</vt:lpstr>
      <vt:lpstr>Análise de Riscos</vt:lpstr>
      <vt:lpstr>Análise de Riscos</vt:lpstr>
      <vt:lpstr>Análise de Riscos</vt:lpstr>
      <vt:lpstr>Fase do Estudo de Viabilidade</vt:lpstr>
      <vt:lpstr>O que estudar?</vt:lpstr>
      <vt:lpstr>Resultados</vt:lpstr>
      <vt:lpstr>Tipos de Testes de Viabilidade</vt:lpstr>
      <vt:lpstr>Tipos de Testes de Viabilidade</vt:lpstr>
      <vt:lpstr>Viabilidade Operacional</vt:lpstr>
      <vt:lpstr>Viabilidade Operacional</vt:lpstr>
      <vt:lpstr>Viabilidade Operacional</vt:lpstr>
      <vt:lpstr>Viabilidade Operacional</vt:lpstr>
      <vt:lpstr>Viabilidade Técnica</vt:lpstr>
      <vt:lpstr>A Solução ou a Tecnologia Proposta é Prática?</vt:lpstr>
      <vt:lpstr>Já possuímos a Tecnologia necessária?</vt:lpstr>
      <vt:lpstr>Já possuímos o conhecimento técnico necessário?</vt:lpstr>
      <vt:lpstr>Viabilidade de Cronograma</vt:lpstr>
      <vt:lpstr>Viabilidade de Cronograma</vt:lpstr>
      <vt:lpstr>Viabilidade Econômica</vt:lpstr>
      <vt:lpstr>Tipos de Custos</vt:lpstr>
      <vt:lpstr>Tipos de Custos</vt:lpstr>
      <vt:lpstr>Custos da Operação de Sistemas</vt:lpstr>
      <vt:lpstr>Custos Fixos</vt:lpstr>
      <vt:lpstr>Custos Variáveis</vt:lpstr>
      <vt:lpstr>Que Benefícios o Sistema Oferecerá?</vt:lpstr>
      <vt:lpstr>Benefícios Tangíveis</vt:lpstr>
      <vt:lpstr>Benefícios Intangíveis</vt:lpstr>
      <vt:lpstr>O Sistema Proposto é efetivo em relação ao custo?</vt:lpstr>
      <vt:lpstr>Valor atual da moeda</vt:lpstr>
      <vt:lpstr>Comparando Alternativas com a Matriz da análise de Viabilidade</vt:lpstr>
      <vt:lpstr>Matriz de Análise de Viabilidade</vt:lpstr>
      <vt:lpstr>Apresentação do PowerPoint</vt:lpstr>
      <vt:lpstr>Apresentação do PowerPoint</vt:lpstr>
      <vt:lpstr>Alguns passos você pode querer seguir</vt:lpstr>
      <vt:lpstr>Conclusão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varajao</dc:creator>
  <cp:keywords/>
  <cp:lastModifiedBy>varajao</cp:lastModifiedBy>
  <cp:revision>1</cp:revision>
  <dcterms:created xsi:type="dcterms:W3CDTF">2015-06-30T13:28:46Z</dcterms:created>
  <dcterms:modified xsi:type="dcterms:W3CDTF">2017-05-04T21:41:34Z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