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30"/>
  </p:notesMasterIdLst>
  <p:sldIdLst>
    <p:sldId id="257" r:id="rId4"/>
    <p:sldId id="258" r:id="rId5"/>
    <p:sldId id="544" r:id="rId6"/>
    <p:sldId id="545" r:id="rId7"/>
    <p:sldId id="546" r:id="rId8"/>
    <p:sldId id="547" r:id="rId9"/>
    <p:sldId id="548" r:id="rId10"/>
    <p:sldId id="549" r:id="rId11"/>
    <p:sldId id="550" r:id="rId12"/>
    <p:sldId id="551" r:id="rId13"/>
    <p:sldId id="552" r:id="rId14"/>
    <p:sldId id="553" r:id="rId15"/>
    <p:sldId id="554" r:id="rId16"/>
    <p:sldId id="555" r:id="rId17"/>
    <p:sldId id="543" r:id="rId18"/>
    <p:sldId id="556" r:id="rId19"/>
    <p:sldId id="557" r:id="rId20"/>
    <p:sldId id="560" r:id="rId21"/>
    <p:sldId id="561" r:id="rId22"/>
    <p:sldId id="562" r:id="rId23"/>
    <p:sldId id="563" r:id="rId24"/>
    <p:sldId id="564" r:id="rId25"/>
    <p:sldId id="566" r:id="rId26"/>
    <p:sldId id="565" r:id="rId27"/>
    <p:sldId id="56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D0E8"/>
    <a:srgbClr val="C9D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5" autoAdjust="0"/>
    <p:restoredTop sz="94660"/>
  </p:normalViewPr>
  <p:slideViewPr>
    <p:cSldViewPr>
      <p:cViewPr varScale="1">
        <p:scale>
          <a:sx n="92" d="100"/>
          <a:sy n="92" d="100"/>
        </p:scale>
        <p:origin x="14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6:50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6926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6:50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1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6:50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1095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6:51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868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4753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6:54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8259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6:54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3604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7:00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460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7:00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3956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7:01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1888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7:01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1060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7:02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63426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16429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9850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8826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7:07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72815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6:42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496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6:42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4541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6:44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906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6:44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88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6:51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2155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6:51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3110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5/11/2017 6:50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459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09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PT" dirty="0" smtClean="0"/>
              <a:t>Mitos do </a:t>
            </a:r>
            <a:r>
              <a:rPr lang="pt-PT" dirty="0"/>
              <a:t>software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PT" dirty="0"/>
              <a:t>Propagaram desinformação e confusão</a:t>
            </a:r>
            <a:endParaRPr lang="pt-BR" dirty="0"/>
          </a:p>
          <a:p>
            <a:pPr lvl="1"/>
            <a:r>
              <a:rPr lang="pt-PT" dirty="0">
                <a:solidFill>
                  <a:srgbClr val="FFFF00"/>
                </a:solidFill>
              </a:rPr>
              <a:t>Mitos </a:t>
            </a:r>
            <a:r>
              <a:rPr lang="pt-PT" dirty="0" smtClean="0">
                <a:solidFill>
                  <a:srgbClr val="FFFF00"/>
                </a:solidFill>
              </a:rPr>
              <a:t>administrativos</a:t>
            </a:r>
          </a:p>
          <a:p>
            <a:pPr lvl="1"/>
            <a:r>
              <a:rPr lang="pt-PT" dirty="0" smtClean="0"/>
              <a:t>Mitos do cliente</a:t>
            </a:r>
          </a:p>
          <a:p>
            <a:pPr lvl="1"/>
            <a:r>
              <a:rPr lang="pt-PT" dirty="0"/>
              <a:t>Mitos dos profissionais (analistas e programadores</a:t>
            </a:r>
            <a:r>
              <a:rPr lang="pt-PT" dirty="0" smtClean="0"/>
              <a:t>)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050310" y="3573016"/>
            <a:ext cx="7706475" cy="2558003"/>
          </a:xfrm>
          <a:prstGeom prst="wedgeRoundRectCallout">
            <a:avLst>
              <a:gd name="adj1" fmla="val -39010"/>
              <a:gd name="adj2" fmla="val -9664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/>
              <a:t>Se nós estamos atrasados nos prazos, podemos adicionar mais programadores e tirar o atraso</a:t>
            </a:r>
            <a:endParaRPr lang="pt-BR" dirty="0"/>
          </a:p>
          <a:p>
            <a:pPr algn="just"/>
            <a:r>
              <a:rPr lang="pt-PT" dirty="0"/>
              <a:t>Realidade:</a:t>
            </a:r>
            <a:endParaRPr lang="pt-BR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dirty="0"/>
              <a:t>O desenvolvimento de </a:t>
            </a:r>
            <a:r>
              <a:rPr lang="pt-PT" i="1" dirty="0"/>
              <a:t>software</a:t>
            </a:r>
            <a:r>
              <a:rPr lang="pt-PT" dirty="0"/>
              <a:t> não é um processo mecânico igual à manufatura. Acrescentar pessoas em um projeto pode torná-lo ainda mais atrasado</a:t>
            </a:r>
            <a:endParaRPr lang="pt-BR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dirty="0"/>
              <a:t>Pessoas podem ser acrescentadas, mas somente de uma forma planejada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15261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PT" dirty="0" smtClean="0"/>
              <a:t>Mitos do </a:t>
            </a:r>
            <a:r>
              <a:rPr lang="pt-PT" dirty="0"/>
              <a:t>software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PT" dirty="0"/>
              <a:t>Propagaram desinformação e confusão</a:t>
            </a:r>
            <a:endParaRPr lang="pt-BR" dirty="0"/>
          </a:p>
          <a:p>
            <a:pPr lvl="1"/>
            <a:r>
              <a:rPr lang="pt-PT" dirty="0"/>
              <a:t>Mitos </a:t>
            </a:r>
            <a:r>
              <a:rPr lang="pt-PT" dirty="0" smtClean="0"/>
              <a:t>administrativos</a:t>
            </a:r>
          </a:p>
          <a:p>
            <a:pPr lvl="1"/>
            <a:r>
              <a:rPr lang="pt-PT" dirty="0" smtClean="0">
                <a:solidFill>
                  <a:srgbClr val="FFFF00"/>
                </a:solidFill>
              </a:rPr>
              <a:t>Mitos do cliente</a:t>
            </a:r>
          </a:p>
          <a:p>
            <a:pPr lvl="1"/>
            <a:r>
              <a:rPr lang="pt-PT" dirty="0"/>
              <a:t>Mitos dos profissionais (analistas e programadores</a:t>
            </a:r>
            <a:r>
              <a:rPr lang="pt-PT" dirty="0" smtClean="0"/>
              <a:t>)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056525" y="3717032"/>
            <a:ext cx="7706475" cy="2558003"/>
          </a:xfrm>
          <a:prstGeom prst="wedgeRoundRectCallout">
            <a:avLst>
              <a:gd name="adj1" fmla="val -36988"/>
              <a:gd name="adj2" fmla="val -8364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/>
              <a:t>Uma declaração geral dos objetivos é suficiente para se começar a escrever programas - podemos preencher os detalhes mais tarde</a:t>
            </a:r>
            <a:endParaRPr lang="pt-BR" dirty="0"/>
          </a:p>
          <a:p>
            <a:pPr algn="just"/>
            <a:r>
              <a:rPr lang="pt-PT" dirty="0"/>
              <a:t>Realidade:</a:t>
            </a:r>
            <a:endParaRPr lang="pt-BR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dirty="0"/>
              <a:t>Uma definição inicial ruim é a principal causa de fracassos dos esforços de desenvolvimento de </a:t>
            </a:r>
            <a:r>
              <a:rPr lang="pt-PT" i="1" dirty="0"/>
              <a:t>software</a:t>
            </a:r>
            <a:endParaRPr lang="pt-BR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dirty="0"/>
              <a:t>É fundamental uma descrição formal e detalhada do domínio da informação, função, desempenho, interfaces, restrições de projeto e critérios de validação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32197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PT" dirty="0" smtClean="0"/>
              <a:t>Mitos do </a:t>
            </a:r>
            <a:r>
              <a:rPr lang="pt-PT" dirty="0"/>
              <a:t>software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PT" dirty="0"/>
              <a:t>Propagaram desinformação e confusão</a:t>
            </a:r>
            <a:endParaRPr lang="pt-BR" dirty="0"/>
          </a:p>
          <a:p>
            <a:pPr lvl="1"/>
            <a:r>
              <a:rPr lang="pt-PT" dirty="0"/>
              <a:t>Mitos </a:t>
            </a:r>
            <a:r>
              <a:rPr lang="pt-PT" dirty="0" smtClean="0"/>
              <a:t>administrativos</a:t>
            </a:r>
          </a:p>
          <a:p>
            <a:pPr lvl="1"/>
            <a:r>
              <a:rPr lang="pt-PT" dirty="0" smtClean="0">
                <a:solidFill>
                  <a:srgbClr val="FFFF00"/>
                </a:solidFill>
              </a:rPr>
              <a:t>Mitos do cliente</a:t>
            </a:r>
          </a:p>
          <a:p>
            <a:pPr lvl="1"/>
            <a:r>
              <a:rPr lang="pt-PT" dirty="0"/>
              <a:t>Mitos dos profissionais (analistas e programadores</a:t>
            </a:r>
            <a:r>
              <a:rPr lang="pt-PT" dirty="0" smtClean="0"/>
              <a:t>)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029529" y="3645024"/>
            <a:ext cx="7706475" cy="1872208"/>
          </a:xfrm>
          <a:prstGeom prst="wedgeRoundRectCallout">
            <a:avLst>
              <a:gd name="adj1" fmla="val -37258"/>
              <a:gd name="adj2" fmla="val -9418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/>
              <a:t>Os requisitos de projeto modificam-se continuamente, mas as mudanças podem ser facilmente acomodadas, porque o </a:t>
            </a:r>
            <a:r>
              <a:rPr lang="pt-PT" i="1" dirty="0"/>
              <a:t>software</a:t>
            </a:r>
            <a:r>
              <a:rPr lang="pt-PT" dirty="0"/>
              <a:t> é flexível</a:t>
            </a:r>
            <a:endParaRPr lang="pt-BR" dirty="0"/>
          </a:p>
          <a:p>
            <a:pPr algn="just"/>
            <a:r>
              <a:rPr lang="pt-PT" dirty="0"/>
              <a:t>Realidade:</a:t>
            </a:r>
            <a:endParaRPr lang="pt-BR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dirty="0"/>
              <a:t>Uma mudança, quando solicitada tardiamente num projeto, pode ser maior do que a ordem de magnitude mais dispendiosa da mesma mudança solicitada nas fases iniciais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40742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PT" dirty="0" smtClean="0"/>
              <a:t>Mitos do </a:t>
            </a:r>
            <a:r>
              <a:rPr lang="pt-PT" dirty="0"/>
              <a:t>software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PT" dirty="0"/>
              <a:t>Propagaram desinformação e confusão</a:t>
            </a:r>
            <a:endParaRPr lang="pt-BR" dirty="0"/>
          </a:p>
          <a:p>
            <a:pPr lvl="1"/>
            <a:r>
              <a:rPr lang="pt-PT" dirty="0"/>
              <a:t>Mitos </a:t>
            </a:r>
            <a:r>
              <a:rPr lang="pt-PT" dirty="0" smtClean="0"/>
              <a:t>administrativos</a:t>
            </a:r>
          </a:p>
          <a:p>
            <a:pPr lvl="1"/>
            <a:r>
              <a:rPr lang="pt-PT" dirty="0" smtClean="0"/>
              <a:t>Mitos do cliente</a:t>
            </a:r>
          </a:p>
          <a:p>
            <a:pPr lvl="1"/>
            <a:r>
              <a:rPr lang="pt-PT" dirty="0">
                <a:solidFill>
                  <a:srgbClr val="FFFF00"/>
                </a:solidFill>
              </a:rPr>
              <a:t>Mitos dos profissionais (analistas e programadores</a:t>
            </a:r>
            <a:r>
              <a:rPr lang="pt-PT" dirty="0" smtClean="0">
                <a:solidFill>
                  <a:srgbClr val="FFFF00"/>
                </a:solidFill>
              </a:rPr>
              <a:t>)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039920" y="4149080"/>
            <a:ext cx="7706475" cy="1872208"/>
          </a:xfrm>
          <a:prstGeom prst="wedgeRoundRectCallout">
            <a:avLst>
              <a:gd name="adj1" fmla="val -37258"/>
              <a:gd name="adj2" fmla="val -9418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/>
              <a:t>Assim que escrevermos o programa e o colocarmos em funcionamento nosso trabalho estará completo</a:t>
            </a:r>
            <a:endParaRPr lang="pt-BR" dirty="0"/>
          </a:p>
          <a:p>
            <a:pPr algn="just"/>
            <a:r>
              <a:rPr lang="pt-PT" dirty="0"/>
              <a:t>Realidade:</a:t>
            </a:r>
            <a:endParaRPr lang="pt-BR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dirty="0"/>
              <a:t>Os dados da indústria indicam que entre 50 e 70% de todo esforço gasto num programa serão despendidos depois que ele for entregue pela primeira vez ao cliente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9722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PT" dirty="0" smtClean="0"/>
              <a:t>Mitos do </a:t>
            </a:r>
            <a:r>
              <a:rPr lang="pt-PT" dirty="0"/>
              <a:t>software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PT" dirty="0"/>
              <a:t>Propagaram desinformação e confusão</a:t>
            </a:r>
            <a:endParaRPr lang="pt-BR" dirty="0"/>
          </a:p>
          <a:p>
            <a:pPr lvl="1"/>
            <a:r>
              <a:rPr lang="pt-PT" dirty="0"/>
              <a:t>Mitos </a:t>
            </a:r>
            <a:r>
              <a:rPr lang="pt-PT" dirty="0" smtClean="0"/>
              <a:t>administrativos</a:t>
            </a:r>
          </a:p>
          <a:p>
            <a:pPr lvl="1"/>
            <a:r>
              <a:rPr lang="pt-PT" dirty="0" smtClean="0"/>
              <a:t>Mitos do cliente</a:t>
            </a:r>
          </a:p>
          <a:p>
            <a:pPr lvl="1"/>
            <a:r>
              <a:rPr lang="pt-PT" dirty="0">
                <a:solidFill>
                  <a:srgbClr val="FFFF00"/>
                </a:solidFill>
              </a:rPr>
              <a:t>Mitos dos profissionais (analistas e programadores</a:t>
            </a:r>
            <a:r>
              <a:rPr lang="pt-PT" dirty="0" smtClean="0">
                <a:solidFill>
                  <a:srgbClr val="FFFF00"/>
                </a:solidFill>
              </a:rPr>
              <a:t>)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039920" y="4149080"/>
            <a:ext cx="7706475" cy="1872208"/>
          </a:xfrm>
          <a:prstGeom prst="wedgeRoundRectCallout">
            <a:avLst>
              <a:gd name="adj1" fmla="val -37258"/>
              <a:gd name="adj2" fmla="val -9418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/>
              <a:t>Enquanto não tiver o programa "funcionando", eu não terei realmente nenhuma maneira de avaliar sua qualidade</a:t>
            </a:r>
            <a:endParaRPr lang="pt-BR" dirty="0"/>
          </a:p>
          <a:p>
            <a:pPr algn="just"/>
            <a:r>
              <a:rPr lang="pt-PT" dirty="0"/>
              <a:t>Realidade:</a:t>
            </a:r>
            <a:endParaRPr lang="pt-BR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dirty="0"/>
              <a:t>Um programa funcionando é somente uma parte de uma Configuração de </a:t>
            </a:r>
            <a:r>
              <a:rPr lang="pt-PT" i="1" dirty="0"/>
              <a:t>Software</a:t>
            </a:r>
            <a:r>
              <a:rPr lang="pt-PT" dirty="0"/>
              <a:t> que inclui todos os itens de informação produzidos durante a construção e manutenção do </a:t>
            </a:r>
            <a:r>
              <a:rPr lang="pt-PT" i="1" dirty="0"/>
              <a:t>software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36507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087273"/>
          </a:xfrm>
        </p:spPr>
        <p:txBody>
          <a:bodyPr/>
          <a:lstStyle/>
          <a:p>
            <a:pPr algn="just"/>
            <a:r>
              <a:rPr lang="pt-PT" dirty="0"/>
              <a:t>Não é possível atender a demanda de </a:t>
            </a:r>
            <a:r>
              <a:rPr lang="pt-PT" i="1" dirty="0"/>
              <a:t>software</a:t>
            </a:r>
            <a:r>
              <a:rPr lang="pt-PT" dirty="0"/>
              <a:t> com qualidade, a preço compatível e num contexto de globalização e da busca de resultados, desenvolvendo-os de maneira artesanal e </a:t>
            </a:r>
            <a:r>
              <a:rPr lang="pt-PT" dirty="0" smtClean="0"/>
              <a:t>empírica.</a:t>
            </a:r>
            <a:r>
              <a:rPr lang="pt-BR" dirty="0"/>
              <a:t> </a:t>
            </a:r>
            <a:r>
              <a:rPr lang="pt-PT" dirty="0" smtClean="0"/>
              <a:t>Com </a:t>
            </a:r>
            <a:r>
              <a:rPr lang="pt-PT" dirty="0"/>
              <a:t>isso…</a:t>
            </a:r>
            <a:endParaRPr lang="pt-BR" dirty="0"/>
          </a:p>
          <a:p>
            <a:pPr marL="0" indent="0" algn="ctr">
              <a:buNone/>
            </a:pPr>
            <a:r>
              <a:rPr lang="pt-PT" dirty="0" smtClean="0"/>
              <a:t>	“</a:t>
            </a:r>
            <a:r>
              <a:rPr lang="pt-PT" dirty="0"/>
              <a:t>É preciso adotar métodos, técnicas e ferramentas que permitam a aplicação de princípios “científicos” ou, no mínimo, adequados à produção eficiente de </a:t>
            </a:r>
            <a:r>
              <a:rPr lang="pt-PT" i="1" dirty="0"/>
              <a:t>software</a:t>
            </a:r>
            <a:r>
              <a:rPr lang="pt-PT" dirty="0" smtClean="0"/>
              <a:t>”. (PRESSMAN)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49342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6440838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581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Fases do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782300"/>
          </a:xfrm>
        </p:spPr>
        <p:txBody>
          <a:bodyPr/>
          <a:lstStyle/>
          <a:p>
            <a:r>
              <a:rPr lang="pt-BR" dirty="0"/>
              <a:t>Independentemente do paradigma adotado, o projeto deve produzir:</a:t>
            </a:r>
          </a:p>
          <a:p>
            <a:pPr lvl="1"/>
            <a:r>
              <a:rPr lang="pt-PT" dirty="0"/>
              <a:t>Projeto da Arquitetura do </a:t>
            </a:r>
            <a:r>
              <a:rPr lang="pt-PT" i="1" dirty="0" smtClean="0"/>
              <a:t>Software</a:t>
            </a:r>
          </a:p>
          <a:p>
            <a:pPr lvl="1"/>
            <a:r>
              <a:rPr lang="pt-PT" dirty="0" smtClean="0"/>
              <a:t>Projeto </a:t>
            </a:r>
            <a:r>
              <a:rPr lang="pt-PT" dirty="0"/>
              <a:t>de </a:t>
            </a:r>
            <a:r>
              <a:rPr lang="pt-PT" dirty="0" smtClean="0"/>
              <a:t>Dados</a:t>
            </a:r>
            <a:endParaRPr lang="pt-BR" dirty="0" smtClean="0"/>
          </a:p>
          <a:p>
            <a:pPr lvl="1"/>
            <a:r>
              <a:rPr lang="pt-PT" dirty="0" smtClean="0"/>
              <a:t>Projeto </a:t>
            </a:r>
            <a:r>
              <a:rPr lang="pt-PT" dirty="0"/>
              <a:t>de </a:t>
            </a:r>
            <a:r>
              <a:rPr lang="pt-PT" dirty="0" smtClean="0"/>
              <a:t>Interfaces</a:t>
            </a:r>
            <a:endParaRPr lang="pt-BR" dirty="0" smtClean="0"/>
          </a:p>
          <a:p>
            <a:pPr lvl="1"/>
            <a:r>
              <a:rPr lang="pt-PT" dirty="0" smtClean="0"/>
              <a:t>Projeto Procedimental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2073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Fases do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782300"/>
          </a:xfrm>
        </p:spPr>
        <p:txBody>
          <a:bodyPr/>
          <a:lstStyle/>
          <a:p>
            <a:r>
              <a:rPr lang="pt-BR" dirty="0"/>
              <a:t>Independentemente do paradigma adotado, o projeto deve produzir:</a:t>
            </a:r>
          </a:p>
          <a:p>
            <a:pPr lvl="1"/>
            <a:r>
              <a:rPr lang="pt-PT" dirty="0">
                <a:solidFill>
                  <a:srgbClr val="FFFF00"/>
                </a:solidFill>
              </a:rPr>
              <a:t>Projeto da Arquitetura do </a:t>
            </a:r>
            <a:r>
              <a:rPr lang="pt-PT" i="1" dirty="0" smtClean="0">
                <a:solidFill>
                  <a:srgbClr val="FFFF00"/>
                </a:solidFill>
              </a:rPr>
              <a:t>Software</a:t>
            </a:r>
          </a:p>
          <a:p>
            <a:pPr lvl="1"/>
            <a:r>
              <a:rPr lang="pt-PT" dirty="0" smtClean="0"/>
              <a:t>Projeto </a:t>
            </a:r>
            <a:r>
              <a:rPr lang="pt-PT" dirty="0"/>
              <a:t>de </a:t>
            </a:r>
            <a:r>
              <a:rPr lang="pt-PT" dirty="0" smtClean="0"/>
              <a:t>Dados</a:t>
            </a:r>
            <a:endParaRPr lang="pt-BR" dirty="0" smtClean="0"/>
          </a:p>
          <a:p>
            <a:pPr lvl="1"/>
            <a:r>
              <a:rPr lang="pt-PT" dirty="0" smtClean="0"/>
              <a:t>Projeto </a:t>
            </a:r>
            <a:r>
              <a:rPr lang="pt-PT" dirty="0"/>
              <a:t>de </a:t>
            </a:r>
            <a:r>
              <a:rPr lang="pt-PT" dirty="0" smtClean="0"/>
              <a:t>Interfaces</a:t>
            </a:r>
            <a:endParaRPr lang="pt-BR" dirty="0" smtClean="0"/>
          </a:p>
          <a:p>
            <a:pPr lvl="1"/>
            <a:r>
              <a:rPr lang="pt-PT" dirty="0" smtClean="0"/>
              <a:t>Projeto Procedimental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824677" y="3284984"/>
            <a:ext cx="5919192" cy="1080120"/>
          </a:xfrm>
          <a:prstGeom prst="wedgeRoundRectCallout">
            <a:avLst>
              <a:gd name="adj1" fmla="val -37258"/>
              <a:gd name="adj2" fmla="val -9418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 smtClean="0"/>
              <a:t>Definir os </a:t>
            </a:r>
            <a:r>
              <a:rPr lang="pt-PT" dirty="0"/>
              <a:t>grandes componentes estruturais do </a:t>
            </a:r>
            <a:r>
              <a:rPr lang="pt-PT" i="1" dirty="0"/>
              <a:t>software</a:t>
            </a:r>
            <a:r>
              <a:rPr lang="pt-PT" dirty="0"/>
              <a:t> e seus relacionamentos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01363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Fases do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782300"/>
          </a:xfrm>
        </p:spPr>
        <p:txBody>
          <a:bodyPr/>
          <a:lstStyle/>
          <a:p>
            <a:r>
              <a:rPr lang="pt-BR" dirty="0"/>
              <a:t>Independentemente do paradigma adotado, o projeto deve produzir:</a:t>
            </a:r>
          </a:p>
          <a:p>
            <a:pPr lvl="1"/>
            <a:r>
              <a:rPr lang="pt-PT" dirty="0"/>
              <a:t>Projeto da Arquitetura do </a:t>
            </a:r>
            <a:r>
              <a:rPr lang="pt-PT" i="1" dirty="0" smtClean="0"/>
              <a:t>Software</a:t>
            </a:r>
          </a:p>
          <a:p>
            <a:pPr lvl="1"/>
            <a:r>
              <a:rPr lang="pt-PT" dirty="0" smtClean="0">
                <a:solidFill>
                  <a:srgbClr val="FFFF00"/>
                </a:solidFill>
              </a:rPr>
              <a:t>Projeto </a:t>
            </a:r>
            <a:r>
              <a:rPr lang="pt-PT" dirty="0">
                <a:solidFill>
                  <a:srgbClr val="FFFF00"/>
                </a:solidFill>
              </a:rPr>
              <a:t>de </a:t>
            </a:r>
            <a:r>
              <a:rPr lang="pt-PT" dirty="0" smtClean="0">
                <a:solidFill>
                  <a:srgbClr val="FFFF00"/>
                </a:solidFill>
              </a:rPr>
              <a:t>Dados</a:t>
            </a:r>
            <a:endParaRPr lang="pt-BR" dirty="0" smtClean="0">
              <a:solidFill>
                <a:srgbClr val="FFFF00"/>
              </a:solidFill>
            </a:endParaRPr>
          </a:p>
          <a:p>
            <a:pPr lvl="1"/>
            <a:r>
              <a:rPr lang="pt-PT" dirty="0" smtClean="0"/>
              <a:t>Projeto </a:t>
            </a:r>
            <a:r>
              <a:rPr lang="pt-PT" dirty="0"/>
              <a:t>de </a:t>
            </a:r>
            <a:r>
              <a:rPr lang="pt-PT" dirty="0" smtClean="0"/>
              <a:t>Interfaces</a:t>
            </a:r>
            <a:endParaRPr lang="pt-BR" dirty="0" smtClean="0"/>
          </a:p>
          <a:p>
            <a:pPr lvl="1"/>
            <a:r>
              <a:rPr lang="pt-PT" dirty="0" smtClean="0"/>
              <a:t>Projeto Procedimental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843808" y="3653792"/>
            <a:ext cx="5919192" cy="1080120"/>
          </a:xfrm>
          <a:prstGeom prst="wedgeRoundRectCallout">
            <a:avLst>
              <a:gd name="adj1" fmla="val -37258"/>
              <a:gd name="adj2" fmla="val -9418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 smtClean="0"/>
              <a:t>Projetar a </a:t>
            </a:r>
            <a:r>
              <a:rPr lang="pt-PT" dirty="0"/>
              <a:t>estrutura dos dados necessária para implementar o </a:t>
            </a:r>
            <a:r>
              <a:rPr lang="pt-PT" i="1" dirty="0"/>
              <a:t>software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0080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526572"/>
          </a:xfrm>
        </p:spPr>
        <p:txBody>
          <a:bodyPr/>
          <a:lstStyle/>
          <a:p>
            <a:r>
              <a:rPr lang="pt-BR" dirty="0" smtClean="0"/>
              <a:t>Crise de Software</a:t>
            </a:r>
          </a:p>
          <a:p>
            <a:r>
              <a:rPr lang="pt-BR" dirty="0"/>
              <a:t>Projeto de </a:t>
            </a:r>
            <a:r>
              <a:rPr lang="pt-BR" dirty="0" smtClean="0"/>
              <a:t>Software</a:t>
            </a:r>
          </a:p>
          <a:p>
            <a:r>
              <a:rPr lang="pt-BR" dirty="0" smtClean="0"/>
              <a:t>Qualidade de Projeto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Fases do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782300"/>
          </a:xfrm>
        </p:spPr>
        <p:txBody>
          <a:bodyPr/>
          <a:lstStyle/>
          <a:p>
            <a:r>
              <a:rPr lang="pt-BR" dirty="0"/>
              <a:t>Independentemente do paradigma adotado, o projeto deve produzir:</a:t>
            </a:r>
          </a:p>
          <a:p>
            <a:pPr lvl="1"/>
            <a:r>
              <a:rPr lang="pt-PT" dirty="0"/>
              <a:t>Projeto da Arquitetura do </a:t>
            </a:r>
            <a:r>
              <a:rPr lang="pt-PT" i="1" dirty="0" smtClean="0"/>
              <a:t>Software</a:t>
            </a:r>
          </a:p>
          <a:p>
            <a:pPr lvl="1"/>
            <a:r>
              <a:rPr lang="pt-PT" dirty="0" smtClean="0"/>
              <a:t>Projeto </a:t>
            </a:r>
            <a:r>
              <a:rPr lang="pt-PT" dirty="0"/>
              <a:t>de </a:t>
            </a:r>
            <a:r>
              <a:rPr lang="pt-PT" dirty="0" smtClean="0"/>
              <a:t>Dados</a:t>
            </a:r>
            <a:endParaRPr lang="pt-BR" dirty="0" smtClean="0"/>
          </a:p>
          <a:p>
            <a:pPr lvl="1"/>
            <a:r>
              <a:rPr lang="pt-PT" dirty="0" smtClean="0">
                <a:solidFill>
                  <a:srgbClr val="FFFF00"/>
                </a:solidFill>
              </a:rPr>
              <a:t>Projeto </a:t>
            </a:r>
            <a:r>
              <a:rPr lang="pt-PT" dirty="0">
                <a:solidFill>
                  <a:srgbClr val="FFFF00"/>
                </a:solidFill>
              </a:rPr>
              <a:t>de </a:t>
            </a:r>
            <a:r>
              <a:rPr lang="pt-PT" dirty="0" smtClean="0">
                <a:solidFill>
                  <a:srgbClr val="FFFF00"/>
                </a:solidFill>
              </a:rPr>
              <a:t>Interfaces</a:t>
            </a:r>
            <a:endParaRPr lang="pt-BR" dirty="0" smtClean="0">
              <a:solidFill>
                <a:srgbClr val="FFFF00"/>
              </a:solidFill>
            </a:endParaRPr>
          </a:p>
          <a:p>
            <a:pPr lvl="1"/>
            <a:r>
              <a:rPr lang="pt-PT" dirty="0" smtClean="0"/>
              <a:t>Projeto Procedimental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857112" y="4293096"/>
            <a:ext cx="5919192" cy="1287376"/>
          </a:xfrm>
          <a:prstGeom prst="wedgeRoundRectCallout">
            <a:avLst>
              <a:gd name="adj1" fmla="val -37258"/>
              <a:gd name="adj2" fmla="val -9418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 smtClean="0"/>
              <a:t>Descrever como </a:t>
            </a:r>
            <a:r>
              <a:rPr lang="pt-PT" dirty="0"/>
              <a:t>o </a:t>
            </a:r>
            <a:r>
              <a:rPr lang="pt-PT" i="1" dirty="0"/>
              <a:t>software</a:t>
            </a:r>
            <a:r>
              <a:rPr lang="pt-PT" dirty="0"/>
              <a:t> deverá se comunicar dentro dele mesmo (interfaces internas), com outros sistemas (interfaces externas) e com pessoas que o utilizam (interface com o usuário)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38511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Fases do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782300"/>
          </a:xfrm>
        </p:spPr>
        <p:txBody>
          <a:bodyPr/>
          <a:lstStyle/>
          <a:p>
            <a:r>
              <a:rPr lang="pt-BR" dirty="0"/>
              <a:t>Independentemente do paradigma adotado, o projeto deve produzir:</a:t>
            </a:r>
          </a:p>
          <a:p>
            <a:pPr lvl="1"/>
            <a:r>
              <a:rPr lang="pt-PT" dirty="0"/>
              <a:t>Projeto da Arquitetura do </a:t>
            </a:r>
            <a:r>
              <a:rPr lang="pt-PT" i="1" dirty="0" smtClean="0"/>
              <a:t>Software</a:t>
            </a:r>
          </a:p>
          <a:p>
            <a:pPr lvl="1"/>
            <a:r>
              <a:rPr lang="pt-PT" dirty="0" smtClean="0"/>
              <a:t>Projeto </a:t>
            </a:r>
            <a:r>
              <a:rPr lang="pt-PT" dirty="0"/>
              <a:t>de </a:t>
            </a:r>
            <a:r>
              <a:rPr lang="pt-PT" dirty="0" smtClean="0"/>
              <a:t>Dados</a:t>
            </a:r>
            <a:endParaRPr lang="pt-BR" dirty="0" smtClean="0"/>
          </a:p>
          <a:p>
            <a:pPr lvl="1"/>
            <a:r>
              <a:rPr lang="pt-PT" dirty="0" smtClean="0"/>
              <a:t>Projeto </a:t>
            </a:r>
            <a:r>
              <a:rPr lang="pt-PT" dirty="0"/>
              <a:t>de </a:t>
            </a:r>
            <a:r>
              <a:rPr lang="pt-PT" dirty="0" smtClean="0"/>
              <a:t>Interfaces</a:t>
            </a:r>
            <a:endParaRPr lang="pt-BR" dirty="0" smtClean="0"/>
          </a:p>
          <a:p>
            <a:pPr lvl="1"/>
            <a:r>
              <a:rPr lang="pt-PT" dirty="0" smtClean="0">
                <a:solidFill>
                  <a:srgbClr val="FFFF00"/>
                </a:solidFill>
              </a:rPr>
              <a:t>Projeto Procedimental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843808" y="4653136"/>
            <a:ext cx="5919192" cy="1080120"/>
          </a:xfrm>
          <a:prstGeom prst="wedgeRoundRectCallout">
            <a:avLst>
              <a:gd name="adj1" fmla="val -37258"/>
              <a:gd name="adj2" fmla="val -9418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 smtClean="0"/>
              <a:t>Refinar e </a:t>
            </a:r>
            <a:r>
              <a:rPr lang="pt-PT" dirty="0"/>
              <a:t>detalhar a descrição procedimental dos componentes estruturais da arquitetura do </a:t>
            </a:r>
            <a:r>
              <a:rPr lang="pt-PT" i="1" dirty="0"/>
              <a:t>software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518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804118"/>
          </a:xfrm>
        </p:spPr>
        <p:txBody>
          <a:bodyPr/>
          <a:lstStyle/>
          <a:p>
            <a:r>
              <a:rPr lang="pt-BR" dirty="0"/>
              <a:t>Uma especificação de projeto deve:</a:t>
            </a:r>
          </a:p>
          <a:p>
            <a:pPr lvl="1" algn="just"/>
            <a:r>
              <a:rPr lang="pt-PT" dirty="0"/>
              <a:t>Contemplar todos os requisitos explícitos contidos no modelo de análise e todos os requisitos implícitos desejados pelo cliente.</a:t>
            </a:r>
            <a:endParaRPr lang="pt-BR" dirty="0"/>
          </a:p>
          <a:p>
            <a:pPr lvl="1" algn="just"/>
            <a:r>
              <a:rPr lang="pt-PT" dirty="0"/>
              <a:t>Ser um guia legível e compreensível para aqueles que irão codificar, testar e manter o </a:t>
            </a:r>
            <a:r>
              <a:rPr lang="pt-PT" i="1" dirty="0"/>
              <a:t>software</a:t>
            </a:r>
            <a:r>
              <a:rPr lang="pt-PT" dirty="0"/>
              <a:t>.</a:t>
            </a:r>
            <a:endParaRPr lang="pt-BR" dirty="0"/>
          </a:p>
          <a:p>
            <a:pPr lvl="1" algn="just"/>
            <a:r>
              <a:rPr lang="pt-PT" dirty="0"/>
              <a:t>Prover um quadro completo do </a:t>
            </a:r>
            <a:r>
              <a:rPr lang="pt-PT" i="1" dirty="0"/>
              <a:t>software</a:t>
            </a:r>
            <a:r>
              <a:rPr lang="pt-PT" dirty="0"/>
              <a:t>, tratando aspectos funcionais, comportamentais e de dados, segundo uma perspectiva de implementação.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76632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640723"/>
          </a:xfrm>
        </p:spPr>
        <p:txBody>
          <a:bodyPr/>
          <a:lstStyle/>
          <a:p>
            <a:pPr algn="just"/>
            <a:r>
              <a:rPr lang="pt-BR" dirty="0"/>
              <a:t>Em geral, um modelo de projeto </a:t>
            </a:r>
            <a:r>
              <a:rPr lang="pt-BR" dirty="0" smtClean="0"/>
              <a:t>deve</a:t>
            </a:r>
            <a:r>
              <a:rPr lang="pt-BR" dirty="0"/>
              <a:t>:</a:t>
            </a:r>
          </a:p>
          <a:p>
            <a:pPr lvl="1" algn="just"/>
            <a:r>
              <a:rPr lang="pt-PT" dirty="0" smtClean="0"/>
              <a:t>Começar representando </a:t>
            </a:r>
            <a:r>
              <a:rPr lang="pt-PT" dirty="0"/>
              <a:t>a totalidade da coisa a ser construída;</a:t>
            </a:r>
            <a:endParaRPr lang="pt-BR" dirty="0"/>
          </a:p>
          <a:p>
            <a:pPr lvl="1" algn="just"/>
            <a:r>
              <a:rPr lang="pt-PT" dirty="0" smtClean="0"/>
              <a:t>Refinar para </a:t>
            </a:r>
            <a:r>
              <a:rPr lang="pt-PT" dirty="0"/>
              <a:t>prover orientação para a construção de cada detalhe;</a:t>
            </a:r>
            <a:endParaRPr lang="pt-BR" dirty="0"/>
          </a:p>
          <a:p>
            <a:pPr lvl="1" algn="just"/>
            <a:r>
              <a:rPr lang="pt-PT" dirty="0" smtClean="0"/>
              <a:t>Prover diferentes </a:t>
            </a:r>
            <a:r>
              <a:rPr lang="pt-PT" dirty="0"/>
              <a:t>visões da coisa.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13542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251520" y="1124744"/>
            <a:ext cx="8640960" cy="5506699"/>
          </a:xfrm>
        </p:spPr>
        <p:txBody>
          <a:bodyPr/>
          <a:lstStyle/>
          <a:p>
            <a:r>
              <a:rPr lang="pt-BR" sz="2800" dirty="0"/>
              <a:t>Mais especificamente, o projeto de </a:t>
            </a:r>
            <a:r>
              <a:rPr lang="pt-BR" sz="2800" i="1" dirty="0"/>
              <a:t>software</a:t>
            </a:r>
            <a:r>
              <a:rPr lang="pt-BR" sz="2800" dirty="0"/>
              <a:t> deve:</a:t>
            </a:r>
          </a:p>
          <a:p>
            <a:pPr lvl="1"/>
            <a:r>
              <a:rPr lang="pt-PT" sz="2000" dirty="0" smtClean="0"/>
              <a:t>Considerar abordagens </a:t>
            </a:r>
            <a:r>
              <a:rPr lang="pt-PT" sz="2000" dirty="0"/>
              <a:t>alternativas com base nos requisitos do problema,</a:t>
            </a:r>
            <a:endParaRPr lang="pt-BR" sz="2000" dirty="0"/>
          </a:p>
          <a:p>
            <a:pPr lvl="1"/>
            <a:r>
              <a:rPr lang="pt-PT" sz="2000" dirty="0" smtClean="0"/>
              <a:t>Recursos disponíveis </a:t>
            </a:r>
            <a:r>
              <a:rPr lang="pt-PT" sz="2000" dirty="0"/>
              <a:t>e conceitos de projeto;</a:t>
            </a:r>
            <a:endParaRPr lang="pt-BR" sz="2000" dirty="0"/>
          </a:p>
          <a:p>
            <a:pPr lvl="1"/>
            <a:r>
              <a:rPr lang="pt-PT" sz="2000" dirty="0" smtClean="0"/>
              <a:t>Ser rastreável </a:t>
            </a:r>
            <a:r>
              <a:rPr lang="pt-PT" sz="2000" dirty="0"/>
              <a:t>ao modelo de análise;</a:t>
            </a:r>
            <a:endParaRPr lang="pt-BR" sz="2000" dirty="0"/>
          </a:p>
          <a:p>
            <a:pPr lvl="1"/>
            <a:r>
              <a:rPr lang="pt-PT" sz="2000" dirty="0" smtClean="0"/>
              <a:t>Não “</a:t>
            </a:r>
            <a:r>
              <a:rPr lang="pt-PT" sz="2000" dirty="0"/>
              <a:t>reinventar a roda”, isto é, reutilizar componentes;</a:t>
            </a:r>
            <a:endParaRPr lang="pt-BR" sz="2000" dirty="0"/>
          </a:p>
          <a:p>
            <a:pPr lvl="1"/>
            <a:r>
              <a:rPr lang="pt-PT" sz="2000" dirty="0" smtClean="0"/>
              <a:t>Minimizar a </a:t>
            </a:r>
            <a:r>
              <a:rPr lang="pt-PT" sz="2000" dirty="0"/>
              <a:t>distância conceitual e semântica entre o </a:t>
            </a:r>
            <a:r>
              <a:rPr lang="pt-PT" sz="2000" i="1" dirty="0"/>
              <a:t>software</a:t>
            </a:r>
            <a:r>
              <a:rPr lang="pt-PT" sz="2000" dirty="0"/>
              <a:t> e o mundo real;</a:t>
            </a:r>
            <a:endParaRPr lang="pt-BR" sz="2000" dirty="0"/>
          </a:p>
          <a:p>
            <a:pPr lvl="1"/>
            <a:r>
              <a:rPr lang="pt-PT" sz="2000" dirty="0" smtClean="0"/>
              <a:t>Exibir uniformidade </a:t>
            </a:r>
            <a:r>
              <a:rPr lang="pt-PT" sz="2000" dirty="0"/>
              <a:t>(estilo) e integração (interfaces entre componentes);</a:t>
            </a:r>
            <a:endParaRPr lang="pt-BR" sz="2000" dirty="0"/>
          </a:p>
          <a:p>
            <a:pPr lvl="1"/>
            <a:r>
              <a:rPr lang="pt-PT" sz="2000" dirty="0" smtClean="0"/>
              <a:t>Ser estruturado </a:t>
            </a:r>
            <a:r>
              <a:rPr lang="pt-PT" sz="2000" dirty="0"/>
              <a:t>para acomodar mudanças (alterabilidade);</a:t>
            </a:r>
            <a:endParaRPr lang="pt-BR" sz="2000" dirty="0"/>
          </a:p>
          <a:p>
            <a:pPr lvl="1"/>
            <a:r>
              <a:rPr lang="pt-PT" sz="2000" dirty="0" smtClean="0"/>
              <a:t>Acomodar circunstâncias </a:t>
            </a:r>
            <a:r>
              <a:rPr lang="pt-PT" sz="2000" dirty="0"/>
              <a:t>não usuais e, se necessário abortar o processamento, fazê-lo de modo elegante;</a:t>
            </a:r>
            <a:endParaRPr lang="pt-BR" sz="2000" dirty="0"/>
          </a:p>
          <a:p>
            <a:pPr lvl="1"/>
            <a:r>
              <a:rPr lang="pt-PT" sz="2000" dirty="0" smtClean="0"/>
              <a:t>Apresentar nível </a:t>
            </a:r>
            <a:r>
              <a:rPr lang="pt-PT" sz="2000" dirty="0"/>
              <a:t>de abstração superior ao código fonte. Projeto não é codificação;</a:t>
            </a:r>
            <a:endParaRPr lang="pt-BR" sz="2000" dirty="0"/>
          </a:p>
          <a:p>
            <a:pPr lvl="1"/>
            <a:r>
              <a:rPr lang="pt-PT" sz="2000" dirty="0" smtClean="0"/>
              <a:t>Ser passível </a:t>
            </a:r>
            <a:r>
              <a:rPr lang="pt-PT" sz="2000" dirty="0"/>
              <a:t>de avaliação da qualidade;</a:t>
            </a:r>
            <a:endParaRPr lang="pt-BR" sz="2000" dirty="0"/>
          </a:p>
          <a:p>
            <a:pPr lvl="1"/>
            <a:r>
              <a:rPr lang="pt-PT" sz="2000" dirty="0" smtClean="0"/>
              <a:t>Ser revisado </a:t>
            </a:r>
            <a:r>
              <a:rPr lang="pt-PT" sz="2000" dirty="0"/>
              <a:t>para minimizar erros semânticos.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921266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Qualidade do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5059847"/>
          </a:xfrm>
        </p:spPr>
        <p:txBody>
          <a:bodyPr/>
          <a:lstStyle/>
          <a:p>
            <a:pPr algn="just"/>
            <a:r>
              <a:rPr lang="pt-BR" dirty="0"/>
              <a:t>O modelo de qualidade definido na norma ISO/IEC 9126-1, utilizado como referência para a avaliação de produtos de </a:t>
            </a:r>
            <a:r>
              <a:rPr lang="pt-BR" i="1" dirty="0"/>
              <a:t>software</a:t>
            </a:r>
            <a:r>
              <a:rPr lang="pt-BR" dirty="0"/>
              <a:t>, define seis características de qualidade, desdobradas em </a:t>
            </a:r>
            <a:r>
              <a:rPr lang="pt-BR" dirty="0" err="1" smtClean="0"/>
              <a:t>sub-características</a:t>
            </a:r>
            <a:r>
              <a:rPr lang="pt-BR" dirty="0" smtClean="0"/>
              <a:t>:</a:t>
            </a:r>
          </a:p>
          <a:p>
            <a:pPr lvl="1" algn="just"/>
            <a:r>
              <a:rPr lang="pt-PT" dirty="0" smtClean="0"/>
              <a:t>Funcionalidade</a:t>
            </a:r>
          </a:p>
          <a:p>
            <a:pPr lvl="1" algn="just"/>
            <a:r>
              <a:rPr lang="pt-PT" dirty="0" smtClean="0"/>
              <a:t>Confiabilidade</a:t>
            </a:r>
          </a:p>
          <a:p>
            <a:pPr lvl="1" algn="just"/>
            <a:r>
              <a:rPr lang="pt-PT" dirty="0" smtClean="0"/>
              <a:t>Usabilidade</a:t>
            </a:r>
          </a:p>
          <a:p>
            <a:pPr lvl="1" algn="just"/>
            <a:r>
              <a:rPr lang="pt-PT" dirty="0" smtClean="0"/>
              <a:t>Eficiência</a:t>
            </a:r>
          </a:p>
          <a:p>
            <a:pPr lvl="1" algn="just"/>
            <a:r>
              <a:rPr lang="pt-PT" dirty="0" smtClean="0"/>
              <a:t>Manutenibilidade</a:t>
            </a:r>
          </a:p>
          <a:p>
            <a:pPr lvl="1" algn="just"/>
            <a:r>
              <a:rPr lang="pt-PT" dirty="0"/>
              <a:t>Portabilidade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74962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56167"/>
          </a:xfrm>
        </p:spPr>
        <p:txBody>
          <a:bodyPr/>
          <a:lstStyle/>
          <a:p>
            <a:pPr algn="just"/>
            <a:r>
              <a:rPr lang="pt-BR" dirty="0"/>
              <a:t>KERZNER, </a:t>
            </a:r>
            <a:r>
              <a:rPr lang="pt-BR" dirty="0" err="1"/>
              <a:t>Harnold</a:t>
            </a:r>
            <a:r>
              <a:rPr lang="pt-BR" dirty="0"/>
              <a:t>. Gestão de Projetos: As Melhores Práticas. 2.ed., Artmed, 2006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PRESSMAN</a:t>
            </a:r>
            <a:r>
              <a:rPr lang="pt-BR" dirty="0"/>
              <a:t>, Roger S. Engenharia de Software. São Paulo: </a:t>
            </a:r>
            <a:r>
              <a:rPr lang="pt-BR" dirty="0" err="1"/>
              <a:t>McGrall</a:t>
            </a:r>
            <a:r>
              <a:rPr lang="pt-BR" dirty="0"/>
              <a:t>-Hill, 2006.</a:t>
            </a:r>
          </a:p>
          <a:p>
            <a:pPr algn="just"/>
            <a:r>
              <a:rPr lang="pt-BR" dirty="0" smtClean="0"/>
              <a:t>SOMMERVILLE</a:t>
            </a:r>
            <a:r>
              <a:rPr lang="pt-BR" dirty="0" smtClean="0"/>
              <a:t>, Ian, Engenharia de Software. São Paulo : Pearson </a:t>
            </a:r>
            <a:r>
              <a:rPr lang="pt-BR" dirty="0" err="1" smtClean="0"/>
              <a:t>Addison-Weley</a:t>
            </a:r>
            <a:r>
              <a:rPr lang="pt-BR" dirty="0" smtClean="0"/>
              <a:t>, 2007.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Crise do software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73669"/>
          </a:xfrm>
        </p:spPr>
        <p:txBody>
          <a:bodyPr/>
          <a:lstStyle/>
          <a:p>
            <a:pPr algn="just"/>
            <a:r>
              <a:rPr lang="pt-PT" dirty="0" smtClean="0"/>
              <a:t>Termo </a:t>
            </a:r>
            <a:r>
              <a:rPr lang="pt-PT" dirty="0"/>
              <a:t>utilizado nos anos 70, quando a engenharia de </a:t>
            </a:r>
            <a:r>
              <a:rPr lang="pt-PT" i="1" dirty="0"/>
              <a:t>software</a:t>
            </a:r>
            <a:r>
              <a:rPr lang="pt-PT" dirty="0"/>
              <a:t> era praticamente </a:t>
            </a:r>
            <a:r>
              <a:rPr lang="pt-PT" dirty="0" smtClean="0"/>
              <a:t>inexistente;</a:t>
            </a:r>
          </a:p>
          <a:p>
            <a:pPr algn="just"/>
            <a:r>
              <a:rPr lang="pt-PT" dirty="0"/>
              <a:t>O termo expressava as dificuldades do desenvolvimento de </a:t>
            </a:r>
            <a:r>
              <a:rPr lang="pt-PT" i="1" dirty="0"/>
              <a:t>software</a:t>
            </a:r>
            <a:r>
              <a:rPr lang="pt-PT" dirty="0"/>
              <a:t> frente ao rápido crescimento da demanda por </a:t>
            </a:r>
            <a:r>
              <a:rPr lang="pt-PT" i="1" dirty="0"/>
              <a:t>software</a:t>
            </a:r>
            <a:r>
              <a:rPr lang="pt-PT" dirty="0"/>
              <a:t>, da complexidade dos problemas a serem resolvidos e da inexistência de técnicas estabelecidas para o desenvolvimento de sistemas que funcionassem adequadamente ou pudessem ser validados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830069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Crise do software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142673"/>
          </a:xfrm>
        </p:spPr>
        <p:txBody>
          <a:bodyPr/>
          <a:lstStyle/>
          <a:p>
            <a:pPr algn="just"/>
            <a:r>
              <a:rPr lang="pt-PT" dirty="0"/>
              <a:t>As causas </a:t>
            </a:r>
            <a:r>
              <a:rPr lang="pt-PT" dirty="0" smtClean="0"/>
              <a:t>estão </a:t>
            </a:r>
            <a:r>
              <a:rPr lang="pt-PT" dirty="0"/>
              <a:t>ligadas a complexidade do processo de </a:t>
            </a:r>
            <a:r>
              <a:rPr lang="pt-PT" i="1" dirty="0"/>
              <a:t>software</a:t>
            </a:r>
            <a:r>
              <a:rPr lang="pt-PT" dirty="0"/>
              <a:t> e a relativa imaturidade da engenharia de </a:t>
            </a:r>
            <a:r>
              <a:rPr lang="pt-PT" i="1" dirty="0"/>
              <a:t>software</a:t>
            </a:r>
            <a:r>
              <a:rPr lang="pt-PT" dirty="0"/>
              <a:t> como profissão. A crise se manifesta de varias formas</a:t>
            </a:r>
            <a:r>
              <a:rPr lang="pt-PT" dirty="0" smtClean="0"/>
              <a:t>:</a:t>
            </a:r>
          </a:p>
          <a:p>
            <a:pPr lvl="1"/>
            <a:r>
              <a:rPr lang="pt-PT" dirty="0"/>
              <a:t>Projetos estourando o </a:t>
            </a:r>
            <a:r>
              <a:rPr lang="pt-PT" dirty="0">
                <a:solidFill>
                  <a:srgbClr val="FFFF00"/>
                </a:solidFill>
              </a:rPr>
              <a:t>orçamento</a:t>
            </a:r>
            <a:r>
              <a:rPr lang="pt-PT" dirty="0"/>
              <a:t>;</a:t>
            </a:r>
            <a:endParaRPr lang="pt-BR" dirty="0"/>
          </a:p>
          <a:p>
            <a:pPr lvl="1"/>
            <a:r>
              <a:rPr lang="pt-PT" dirty="0"/>
              <a:t>Projetos estourando o </a:t>
            </a:r>
            <a:r>
              <a:rPr lang="pt-PT" dirty="0">
                <a:solidFill>
                  <a:srgbClr val="FFFF00"/>
                </a:solidFill>
              </a:rPr>
              <a:t>prazo</a:t>
            </a:r>
            <a:r>
              <a:rPr lang="pt-PT" dirty="0"/>
              <a:t>;</a:t>
            </a:r>
            <a:endParaRPr lang="pt-BR" dirty="0"/>
          </a:p>
          <a:p>
            <a:pPr lvl="1"/>
            <a:r>
              <a:rPr lang="pt-PT" i="1" dirty="0"/>
              <a:t>Software</a:t>
            </a:r>
            <a:r>
              <a:rPr lang="pt-PT" dirty="0"/>
              <a:t> de baixa </a:t>
            </a:r>
            <a:r>
              <a:rPr lang="pt-PT" dirty="0">
                <a:solidFill>
                  <a:srgbClr val="FFFF00"/>
                </a:solidFill>
              </a:rPr>
              <a:t>qualidade</a:t>
            </a:r>
            <a:r>
              <a:rPr lang="pt-PT" dirty="0"/>
              <a:t>;</a:t>
            </a:r>
            <a:endParaRPr lang="pt-BR" dirty="0"/>
          </a:p>
          <a:p>
            <a:pPr lvl="1"/>
            <a:r>
              <a:rPr lang="pt-PT" i="1" dirty="0"/>
              <a:t>Software</a:t>
            </a:r>
            <a:r>
              <a:rPr lang="pt-PT" dirty="0"/>
              <a:t> muitas vezes não atingiam os </a:t>
            </a:r>
            <a:r>
              <a:rPr lang="pt-PT" dirty="0">
                <a:solidFill>
                  <a:srgbClr val="FFFF00"/>
                </a:solidFill>
              </a:rPr>
              <a:t>requisitos</a:t>
            </a:r>
            <a:r>
              <a:rPr lang="pt-PT" dirty="0"/>
              <a:t>;</a:t>
            </a:r>
            <a:endParaRPr lang="pt-BR" dirty="0"/>
          </a:p>
          <a:p>
            <a:pPr lvl="1"/>
            <a:r>
              <a:rPr lang="pt-PT" dirty="0"/>
              <a:t>Projetos </a:t>
            </a:r>
            <a:r>
              <a:rPr lang="pt-PT" dirty="0">
                <a:solidFill>
                  <a:srgbClr val="FFFF00"/>
                </a:solidFill>
              </a:rPr>
              <a:t>ingerenciaveis</a:t>
            </a:r>
            <a:r>
              <a:rPr lang="pt-PT" dirty="0"/>
              <a:t> e o </a:t>
            </a:r>
            <a:r>
              <a:rPr lang="pt-PT" dirty="0">
                <a:solidFill>
                  <a:srgbClr val="FFFF00"/>
                </a:solidFill>
              </a:rPr>
              <a:t>código difícil de </a:t>
            </a:r>
            <a:r>
              <a:rPr lang="pt-PT" dirty="0" smtClean="0">
                <a:solidFill>
                  <a:srgbClr val="FFFF00"/>
                </a:solidFill>
              </a:rPr>
              <a:t>manter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72591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PT" dirty="0"/>
              <a:t>Causas da crise do software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97853"/>
          </a:xfrm>
        </p:spPr>
        <p:txBody>
          <a:bodyPr/>
          <a:lstStyle/>
          <a:p>
            <a:pPr lvl="0" algn="just"/>
            <a:r>
              <a:rPr lang="pt-PT" dirty="0" smtClean="0"/>
              <a:t>Gerentes </a:t>
            </a:r>
            <a:r>
              <a:rPr lang="pt-PT" dirty="0"/>
              <a:t>sem nenhuma experiência em </a:t>
            </a:r>
            <a:r>
              <a:rPr lang="pt-PT" i="1" dirty="0" smtClean="0"/>
              <a:t>software;</a:t>
            </a:r>
            <a:endParaRPr lang="pt-BR" dirty="0"/>
          </a:p>
          <a:p>
            <a:pPr lvl="0" algn="just"/>
            <a:r>
              <a:rPr lang="pt-PT" dirty="0"/>
              <a:t>Profissionais da área de </a:t>
            </a:r>
            <a:r>
              <a:rPr lang="pt-PT" i="1" dirty="0"/>
              <a:t>software</a:t>
            </a:r>
            <a:r>
              <a:rPr lang="pt-PT" dirty="0"/>
              <a:t> tem pouco treinamento formal em novas técnicas para o desenvolvimento de </a:t>
            </a:r>
            <a:r>
              <a:rPr lang="pt-PT" i="1" dirty="0" smtClean="0"/>
              <a:t>software;</a:t>
            </a:r>
            <a:endParaRPr lang="pt-BR" dirty="0"/>
          </a:p>
          <a:p>
            <a:pPr lvl="0" algn="just"/>
            <a:r>
              <a:rPr lang="pt-PT" dirty="0"/>
              <a:t>Resistência a </a:t>
            </a:r>
            <a:r>
              <a:rPr lang="pt-PT" dirty="0" smtClean="0"/>
              <a:t>mudanças;</a:t>
            </a:r>
            <a:endParaRPr lang="pt-BR" dirty="0"/>
          </a:p>
          <a:p>
            <a:pPr lvl="0" algn="just"/>
            <a:r>
              <a:rPr lang="pt-PT" dirty="0"/>
              <a:t>Ineficiente definição do que o usuário </a:t>
            </a:r>
            <a:r>
              <a:rPr lang="pt-PT" dirty="0" smtClean="0"/>
              <a:t>pretende;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51843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PT" dirty="0" smtClean="0"/>
              <a:t>Razões da </a:t>
            </a:r>
            <a:r>
              <a:rPr lang="pt-PT" dirty="0"/>
              <a:t>crise do software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79715"/>
          </a:xfrm>
        </p:spPr>
        <p:txBody>
          <a:bodyPr/>
          <a:lstStyle/>
          <a:p>
            <a:pPr lvl="0" algn="just"/>
            <a:r>
              <a:rPr lang="pt-PT" dirty="0"/>
              <a:t>Dificuldade de entendimento dos </a:t>
            </a:r>
            <a:r>
              <a:rPr lang="pt-PT" dirty="0" smtClean="0"/>
              <a:t>requisitos;</a:t>
            </a:r>
            <a:endParaRPr lang="pt-BR" dirty="0"/>
          </a:p>
          <a:p>
            <a:pPr lvl="0" algn="just"/>
            <a:r>
              <a:rPr lang="pt-PT" dirty="0"/>
              <a:t>Duplicação de </a:t>
            </a:r>
            <a:r>
              <a:rPr lang="pt-PT" dirty="0" smtClean="0"/>
              <a:t>esforços;</a:t>
            </a:r>
            <a:endParaRPr lang="pt-BR" dirty="0"/>
          </a:p>
          <a:p>
            <a:pPr lvl="0" algn="just"/>
            <a:r>
              <a:rPr lang="pt-PT" dirty="0"/>
              <a:t>Baixa </a:t>
            </a:r>
            <a:r>
              <a:rPr lang="pt-PT" dirty="0" smtClean="0"/>
              <a:t>qualidade;</a:t>
            </a:r>
            <a:endParaRPr lang="pt-BR" dirty="0"/>
          </a:p>
          <a:p>
            <a:pPr lvl="0" algn="just"/>
            <a:r>
              <a:rPr lang="pt-PT" dirty="0"/>
              <a:t>Estimativas de calendário e custos pouco </a:t>
            </a:r>
            <a:r>
              <a:rPr lang="pt-PT" dirty="0" smtClean="0"/>
              <a:t>precisos;</a:t>
            </a:r>
            <a:endParaRPr lang="pt-BR" dirty="0"/>
          </a:p>
          <a:p>
            <a:pPr lvl="0" algn="just"/>
            <a:r>
              <a:rPr lang="pt-PT" dirty="0"/>
              <a:t>Produtividade mal </a:t>
            </a:r>
            <a:r>
              <a:rPr lang="pt-PT" dirty="0" smtClean="0"/>
              <a:t>controlada;</a:t>
            </a:r>
            <a:endParaRPr lang="pt-BR" dirty="0"/>
          </a:p>
          <a:p>
            <a:pPr lvl="0" algn="just"/>
            <a:r>
              <a:rPr lang="pt-PT" dirty="0"/>
              <a:t>Cresce o número de sistemas baseado em </a:t>
            </a:r>
            <a:r>
              <a:rPr lang="pt-PT" dirty="0" smtClean="0"/>
              <a:t>computador;</a:t>
            </a:r>
            <a:endParaRPr lang="pt-BR" dirty="0"/>
          </a:p>
          <a:p>
            <a:pPr lvl="0" algn="just"/>
            <a:r>
              <a:rPr lang="pt-PT" dirty="0"/>
              <a:t>Manutenção quase </a:t>
            </a:r>
            <a:r>
              <a:rPr lang="pt-PT" dirty="0" smtClean="0"/>
              <a:t>impossível.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60317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PT" dirty="0" smtClean="0"/>
              <a:t>Mitos do </a:t>
            </a:r>
            <a:r>
              <a:rPr lang="pt-PT" dirty="0"/>
              <a:t>software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PT" dirty="0"/>
              <a:t>Propagaram desinformação e confusão</a:t>
            </a:r>
            <a:endParaRPr lang="pt-BR" dirty="0"/>
          </a:p>
          <a:p>
            <a:pPr lvl="1"/>
            <a:r>
              <a:rPr lang="pt-PT" dirty="0"/>
              <a:t>Mitos </a:t>
            </a:r>
            <a:r>
              <a:rPr lang="pt-PT" dirty="0" smtClean="0"/>
              <a:t>administrativos</a:t>
            </a:r>
          </a:p>
          <a:p>
            <a:pPr lvl="1"/>
            <a:r>
              <a:rPr lang="pt-PT" dirty="0" smtClean="0"/>
              <a:t>Mitos do cliente</a:t>
            </a:r>
          </a:p>
          <a:p>
            <a:pPr lvl="1"/>
            <a:r>
              <a:rPr lang="pt-PT" dirty="0"/>
              <a:t>Mitos dos profissionais (analistas e programadores</a:t>
            </a:r>
            <a:r>
              <a:rPr lang="pt-PT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89896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PT" dirty="0" smtClean="0"/>
              <a:t>Mitos do </a:t>
            </a:r>
            <a:r>
              <a:rPr lang="pt-PT" dirty="0"/>
              <a:t>software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PT" dirty="0"/>
              <a:t>Propagaram desinformação e confusão</a:t>
            </a:r>
            <a:endParaRPr lang="pt-BR" dirty="0"/>
          </a:p>
          <a:p>
            <a:pPr lvl="1"/>
            <a:r>
              <a:rPr lang="pt-PT" dirty="0">
                <a:solidFill>
                  <a:srgbClr val="FFFF00"/>
                </a:solidFill>
              </a:rPr>
              <a:t>Mitos </a:t>
            </a:r>
            <a:r>
              <a:rPr lang="pt-PT" dirty="0" smtClean="0">
                <a:solidFill>
                  <a:srgbClr val="FFFF00"/>
                </a:solidFill>
              </a:rPr>
              <a:t>administrativos</a:t>
            </a:r>
          </a:p>
          <a:p>
            <a:pPr lvl="1"/>
            <a:r>
              <a:rPr lang="pt-PT" dirty="0" smtClean="0"/>
              <a:t>Mitos do cliente</a:t>
            </a:r>
          </a:p>
          <a:p>
            <a:pPr lvl="1"/>
            <a:r>
              <a:rPr lang="pt-PT" dirty="0"/>
              <a:t>Mitos dos profissionais (analistas e programadores</a:t>
            </a:r>
            <a:r>
              <a:rPr lang="pt-PT" dirty="0" smtClean="0"/>
              <a:t>)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056525" y="3289982"/>
            <a:ext cx="7706475" cy="2592288"/>
          </a:xfrm>
          <a:prstGeom prst="wedgeRoundRectCallout">
            <a:avLst>
              <a:gd name="adj1" fmla="val -39010"/>
              <a:gd name="adj2" fmla="val -8753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/>
              <a:t>Já temos um manual repleto de padrões e procedimentos para a construção de </a:t>
            </a:r>
            <a:r>
              <a:rPr lang="pt-PT" i="1" dirty="0" smtClean="0"/>
              <a:t>software. </a:t>
            </a:r>
            <a:r>
              <a:rPr lang="pt-PT" dirty="0" smtClean="0"/>
              <a:t>Isso </a:t>
            </a:r>
            <a:r>
              <a:rPr lang="pt-PT" dirty="0"/>
              <a:t>não oferecerá ao meu pessoal tudo o que eles precisam saber?</a:t>
            </a:r>
            <a:endParaRPr lang="pt-BR" dirty="0"/>
          </a:p>
          <a:p>
            <a:pPr algn="just"/>
            <a:r>
              <a:rPr lang="pt-PT" dirty="0"/>
              <a:t>Realidade:</a:t>
            </a:r>
            <a:endParaRPr lang="pt-BR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PT" dirty="0"/>
              <a:t>Será que o manual é usado?</a:t>
            </a:r>
            <a:endParaRPr lang="pt-BR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PT" dirty="0"/>
              <a:t>Os profissionais sabem que ele existe?</a:t>
            </a:r>
            <a:endParaRPr lang="pt-BR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PT" dirty="0"/>
              <a:t>Ele reflete a prática moderna de desenvolvimento de </a:t>
            </a:r>
            <a:r>
              <a:rPr lang="pt-PT" i="1" dirty="0"/>
              <a:t>software</a:t>
            </a:r>
            <a:r>
              <a:rPr lang="pt-PT" dirty="0"/>
              <a:t>?</a:t>
            </a:r>
            <a:endParaRPr lang="pt-BR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PT" dirty="0" smtClean="0"/>
              <a:t>Ele é completo?</a:t>
            </a:r>
          </a:p>
        </p:txBody>
      </p:sp>
    </p:spTree>
    <p:extLst>
      <p:ext uri="{BB962C8B-B14F-4D97-AF65-F5344CB8AC3E}">
        <p14:creationId xmlns:p14="http://schemas.microsoft.com/office/powerpoint/2010/main" val="41615455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PT" dirty="0" smtClean="0"/>
              <a:t>Mitos do </a:t>
            </a:r>
            <a:r>
              <a:rPr lang="pt-PT" dirty="0"/>
              <a:t>software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65126"/>
          </a:xfrm>
        </p:spPr>
        <p:txBody>
          <a:bodyPr/>
          <a:lstStyle/>
          <a:p>
            <a:pPr lvl="0"/>
            <a:r>
              <a:rPr lang="pt-PT" dirty="0"/>
              <a:t>Propagaram desinformação e confusão</a:t>
            </a:r>
            <a:endParaRPr lang="pt-BR" dirty="0"/>
          </a:p>
          <a:p>
            <a:pPr lvl="1"/>
            <a:r>
              <a:rPr lang="pt-PT" dirty="0">
                <a:solidFill>
                  <a:srgbClr val="FFFF00"/>
                </a:solidFill>
              </a:rPr>
              <a:t>Mitos </a:t>
            </a:r>
            <a:r>
              <a:rPr lang="pt-PT" dirty="0" smtClean="0">
                <a:solidFill>
                  <a:srgbClr val="FFFF00"/>
                </a:solidFill>
              </a:rPr>
              <a:t>administrativos</a:t>
            </a:r>
          </a:p>
          <a:p>
            <a:pPr lvl="1"/>
            <a:r>
              <a:rPr lang="pt-PT" dirty="0" smtClean="0"/>
              <a:t>Mitos do cliente</a:t>
            </a:r>
          </a:p>
          <a:p>
            <a:pPr lvl="1"/>
            <a:r>
              <a:rPr lang="pt-PT" dirty="0"/>
              <a:t>Mitos dos profissionais (analistas e programadores</a:t>
            </a:r>
            <a:r>
              <a:rPr lang="pt-PT" dirty="0" smtClean="0"/>
              <a:t>)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056525" y="3319269"/>
            <a:ext cx="7706475" cy="2016224"/>
          </a:xfrm>
          <a:prstGeom prst="wedgeRoundRectCallout">
            <a:avLst>
              <a:gd name="adj1" fmla="val -39010"/>
              <a:gd name="adj2" fmla="val -9664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just"/>
            <a:r>
              <a:rPr lang="pt-PT" dirty="0"/>
              <a:t>Meu pessoal tem ferramentas de desenvolvimento de </a:t>
            </a:r>
            <a:r>
              <a:rPr lang="pt-PT" i="1" dirty="0"/>
              <a:t>software</a:t>
            </a:r>
            <a:r>
              <a:rPr lang="pt-PT" dirty="0"/>
              <a:t> de última geração, afinal, lhes compramos os mais novos computadores</a:t>
            </a:r>
            <a:endParaRPr lang="pt-BR" dirty="0"/>
          </a:p>
          <a:p>
            <a:pPr algn="just"/>
            <a:r>
              <a:rPr lang="pt-PT" dirty="0"/>
              <a:t>Realidade:</a:t>
            </a:r>
            <a:endParaRPr lang="pt-BR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dirty="0" smtClean="0"/>
              <a:t>É </a:t>
            </a:r>
            <a:r>
              <a:rPr lang="pt-PT" dirty="0"/>
              <a:t>preciso muito mais do que os mais recentes computadores para se </a:t>
            </a:r>
            <a:r>
              <a:rPr lang="pt-PT" dirty="0" smtClean="0"/>
              <a:t>fazer </a:t>
            </a:r>
            <a:r>
              <a:rPr lang="pt-PT" dirty="0"/>
              <a:t>um desenvolvimento de </a:t>
            </a:r>
            <a:r>
              <a:rPr lang="pt-PT" i="1" dirty="0"/>
              <a:t>software</a:t>
            </a:r>
            <a:r>
              <a:rPr lang="pt-PT" dirty="0"/>
              <a:t> de alta qualidade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25030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2490</TotalTime>
  <Words>4163</Words>
  <Application>Microsoft Office PowerPoint</Application>
  <PresentationFormat>Apresentação na tela (4:3)</PresentationFormat>
  <Paragraphs>273</Paragraphs>
  <Slides>26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Courier New</vt:lpstr>
      <vt:lpstr>Wingdings</vt:lpstr>
      <vt:lpstr>7-00134_MS_Qwest_template_Segoe</vt:lpstr>
      <vt:lpstr>Branco com fonte Courier para slides de código</vt:lpstr>
      <vt:lpstr>GERÊNCIA DE PROJETOS DE SOFTWARE</vt:lpstr>
      <vt:lpstr>Conteúdo</vt:lpstr>
      <vt:lpstr>Crise do software</vt:lpstr>
      <vt:lpstr>Crise do software</vt:lpstr>
      <vt:lpstr>Causas da crise do software</vt:lpstr>
      <vt:lpstr>Razões da crise do software</vt:lpstr>
      <vt:lpstr>Mitos do software</vt:lpstr>
      <vt:lpstr>Mitos do software</vt:lpstr>
      <vt:lpstr>Mitos do software</vt:lpstr>
      <vt:lpstr>Mitos do software</vt:lpstr>
      <vt:lpstr>Mitos do software</vt:lpstr>
      <vt:lpstr>Mitos do software</vt:lpstr>
      <vt:lpstr>Mitos do software</vt:lpstr>
      <vt:lpstr>Mitos do software</vt:lpstr>
      <vt:lpstr>Conclusão</vt:lpstr>
      <vt:lpstr>O Projeto</vt:lpstr>
      <vt:lpstr>Fases do Projeto</vt:lpstr>
      <vt:lpstr>Fases do Projeto</vt:lpstr>
      <vt:lpstr>Fases do Projeto</vt:lpstr>
      <vt:lpstr>Fases do Projeto</vt:lpstr>
      <vt:lpstr>Fases do Projeto</vt:lpstr>
      <vt:lpstr>O Projeto</vt:lpstr>
      <vt:lpstr>O Projeto</vt:lpstr>
      <vt:lpstr>O Projeto</vt:lpstr>
      <vt:lpstr>Qualidade do Projeto</vt:lpstr>
      <vt:lpstr>Referências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Projetos</dc:title>
  <dc:creator>varajao</dc:creator>
  <cp:keywords/>
  <cp:lastModifiedBy>varajao</cp:lastModifiedBy>
  <cp:revision>22</cp:revision>
  <dcterms:created xsi:type="dcterms:W3CDTF">2015-06-30T13:28:46Z</dcterms:created>
  <dcterms:modified xsi:type="dcterms:W3CDTF">2017-05-11T22:10:07Z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