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1"/>
  </p:notesMasterIdLst>
  <p:sldIdLst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  <p:sldId id="381" r:id="rId35"/>
    <p:sldId id="382" r:id="rId36"/>
    <p:sldId id="383" r:id="rId37"/>
    <p:sldId id="384" r:id="rId38"/>
    <p:sldId id="385" r:id="rId39"/>
    <p:sldId id="386" r:id="rId4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2ABD5-97F4-4E20-AC26-755F177DC06B}" type="datetimeFigureOut">
              <a:rPr lang="pt-BR" smtClean="0"/>
              <a:t>25/05/2017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FCBD7-CEAA-42D4-AB97-69DE9BF524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03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97788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8390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3435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8284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78512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67966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5661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67206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88758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06270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4493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11785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95190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33612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1592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43990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9843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87869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81359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6791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93262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2168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09314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57393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34898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895089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64309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41143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37367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47605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014323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8830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4317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082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9864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7580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7793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5/25/2017 6:16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2457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2882873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5372078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73662338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79022647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2719202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34896967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62478019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8110028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3241068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195063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2778381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261390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827472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80703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9555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GERÊNCIA DE PROJETOS DE SOFTWARE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11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0622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Tipos de Testes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570208"/>
          </a:xfrm>
        </p:spPr>
        <p:txBody>
          <a:bodyPr/>
          <a:lstStyle/>
          <a:p>
            <a:pPr algn="just"/>
            <a:r>
              <a:rPr lang="pt-BR" dirty="0" smtClean="0"/>
              <a:t>Testes de defeitos</a:t>
            </a:r>
          </a:p>
          <a:p>
            <a:pPr lvl="1" algn="just"/>
            <a:r>
              <a:rPr lang="pt-BR" dirty="0" smtClean="0"/>
              <a:t>Testes projetados para descobrir defeitos no sistema</a:t>
            </a:r>
          </a:p>
          <a:p>
            <a:pPr lvl="1" algn="just"/>
            <a:r>
              <a:rPr lang="pt-BR" dirty="0" smtClean="0"/>
              <a:t>Um teste de defeito bem sucedido é aquele que revela a presença de defeitos em um sistema</a:t>
            </a:r>
          </a:p>
          <a:p>
            <a:pPr algn="just"/>
            <a:r>
              <a:rPr lang="pt-BR" dirty="0" smtClean="0"/>
              <a:t>Testes estáticos</a:t>
            </a:r>
          </a:p>
          <a:p>
            <a:pPr lvl="1" algn="just"/>
            <a:r>
              <a:rPr lang="pt-BR" dirty="0" smtClean="0"/>
              <a:t>Testes projetados para refletir a frequência de entradas do usuário para a estimativa de confiabilidade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60004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Testes e depuração (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debugging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)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727448"/>
          </a:xfrm>
        </p:spPr>
        <p:txBody>
          <a:bodyPr/>
          <a:lstStyle/>
          <a:p>
            <a:pPr algn="just"/>
            <a:r>
              <a:rPr lang="pt-BR" dirty="0" smtClean="0"/>
              <a:t>Teste de defeitos e depuração são processos distintos</a:t>
            </a:r>
          </a:p>
          <a:p>
            <a:pPr algn="just"/>
            <a:r>
              <a:rPr lang="pt-BR" dirty="0" smtClean="0"/>
              <a:t>Verificação e validação estabelece a existência de defeitos em um programa</a:t>
            </a:r>
          </a:p>
          <a:p>
            <a:pPr algn="just"/>
            <a:r>
              <a:rPr lang="pt-BR" dirty="0" smtClean="0"/>
              <a:t>Depuração lida com a localização e correção desses erros</a:t>
            </a:r>
          </a:p>
          <a:p>
            <a:pPr algn="just"/>
            <a:r>
              <a:rPr lang="pt-BR" dirty="0" smtClean="0"/>
              <a:t>Depuração envolve formular uma hipótese sobre o comportamento do programa e então testar essas hipóteses para encontrar os erros do sistema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8453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 processo de depuração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18" y="1988840"/>
            <a:ext cx="8388424" cy="2427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8890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Planejamento V &amp; V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841052"/>
          </a:xfrm>
        </p:spPr>
        <p:txBody>
          <a:bodyPr/>
          <a:lstStyle/>
          <a:p>
            <a:pPr algn="just"/>
            <a:r>
              <a:rPr lang="pt-BR" dirty="0" smtClean="0"/>
              <a:t>Planejamento cuidadoso é necessário para obter o melhor dos processos de testes e inspeções</a:t>
            </a:r>
          </a:p>
          <a:p>
            <a:pPr algn="just"/>
            <a:r>
              <a:rPr lang="pt-BR" dirty="0" smtClean="0"/>
              <a:t>Planejamento deve começar no início do processo de desenvolvimento</a:t>
            </a:r>
          </a:p>
          <a:p>
            <a:pPr algn="just"/>
            <a:r>
              <a:rPr lang="pt-BR" dirty="0" smtClean="0"/>
              <a:t>O plano deve identificar o equilíbrio entre a verificação estática e testes</a:t>
            </a:r>
          </a:p>
          <a:p>
            <a:pPr algn="just"/>
            <a:r>
              <a:rPr lang="pt-BR" dirty="0" smtClean="0"/>
              <a:t>Plano de teste define padrões para o processo de testes em vez de descrever teste de produtos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99027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Modelo de desenvolvimento em V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lum contras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03660"/>
            <a:ext cx="8382000" cy="285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1251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 estrutura de um plano de teste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693319"/>
          </a:xfrm>
        </p:spPr>
        <p:txBody>
          <a:bodyPr/>
          <a:lstStyle/>
          <a:p>
            <a:pPr algn="just"/>
            <a:r>
              <a:rPr lang="pt-BR" dirty="0" smtClean="0"/>
              <a:t>O processo de teste</a:t>
            </a:r>
          </a:p>
          <a:p>
            <a:pPr algn="just"/>
            <a:r>
              <a:rPr lang="pt-BR" dirty="0" smtClean="0"/>
              <a:t>Facilidade de rastreamento dos requisitos</a:t>
            </a:r>
          </a:p>
          <a:p>
            <a:pPr algn="just"/>
            <a:r>
              <a:rPr lang="pt-BR" dirty="0" smtClean="0"/>
              <a:t>Itens a serem testados</a:t>
            </a:r>
          </a:p>
          <a:p>
            <a:pPr algn="just"/>
            <a:r>
              <a:rPr lang="pt-BR" dirty="0" smtClean="0"/>
              <a:t>Cronograma de testes</a:t>
            </a:r>
          </a:p>
          <a:p>
            <a:pPr algn="just"/>
            <a:r>
              <a:rPr lang="pt-BR" dirty="0" smtClean="0"/>
              <a:t>Procedimentos de registro de testes</a:t>
            </a:r>
          </a:p>
          <a:p>
            <a:pPr algn="just"/>
            <a:r>
              <a:rPr lang="pt-BR" dirty="0" smtClean="0"/>
              <a:t>Requisitos de hardware e software</a:t>
            </a:r>
          </a:p>
          <a:p>
            <a:pPr algn="just"/>
            <a:r>
              <a:rPr lang="pt-BR" dirty="0" smtClean="0"/>
              <a:t>Restrições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99417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Inspeções de Software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150367"/>
          </a:xfrm>
        </p:spPr>
        <p:txBody>
          <a:bodyPr/>
          <a:lstStyle/>
          <a:p>
            <a:pPr algn="just"/>
            <a:r>
              <a:rPr lang="pt-BR" sz="3100" dirty="0" smtClean="0"/>
              <a:t>Envolve pessoas examinando a representação original de um sistema (modelo de sistema, especificação ou código de linguagem de alto nível) com o objetivo de descobrir anomalias e defeitos</a:t>
            </a:r>
          </a:p>
          <a:p>
            <a:pPr algn="just"/>
            <a:r>
              <a:rPr lang="pt-BR" sz="3100" dirty="0" smtClean="0"/>
              <a:t>Não requer a execução de um sistema de forma que pode ser utilizado antes da implementação</a:t>
            </a:r>
          </a:p>
          <a:p>
            <a:pPr algn="just"/>
            <a:r>
              <a:rPr lang="pt-BR" sz="3100" dirty="0" smtClean="0"/>
              <a:t>Pode ser aplicada a qualquer representação do sistema (requisitos, projeto, dados de teste ...)</a:t>
            </a:r>
          </a:p>
          <a:p>
            <a:pPr algn="just"/>
            <a:r>
              <a:rPr lang="pt-BR" sz="3100" dirty="0" smtClean="0"/>
              <a:t>Técnica bastante eficaz para descobrir erros</a:t>
            </a:r>
            <a:endParaRPr lang="pt-BR" sz="3100" dirty="0"/>
          </a:p>
        </p:txBody>
      </p:sp>
    </p:spTree>
    <p:extLst>
      <p:ext uri="{BB962C8B-B14F-4D97-AF65-F5344CB8AC3E}">
        <p14:creationId xmlns:p14="http://schemas.microsoft.com/office/powerpoint/2010/main" val="38141439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Sucesso da Inspeção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530471"/>
          </a:xfrm>
        </p:spPr>
        <p:txBody>
          <a:bodyPr/>
          <a:lstStyle/>
          <a:p>
            <a:pPr algn="just"/>
            <a:r>
              <a:rPr lang="pt-BR" dirty="0" smtClean="0"/>
              <a:t>Muitos defeitos diferentes podem ser descobertos em uma única inspeção. Nos testes, um defeito pode mascarar outro de forma que podem ser necessárias muitas execuções</a:t>
            </a:r>
          </a:p>
          <a:p>
            <a:pPr algn="just"/>
            <a:r>
              <a:rPr lang="pt-BR" dirty="0" smtClean="0"/>
              <a:t>Inspeções reutilizam o conhecimento de domínio e de linguagem de programação, já que os revisores provavelmente já viram os tipos de erros mais comuns em linguagens de programação específicas e em determinados tipos de aplicação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09903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Inspeções e Testes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727448"/>
          </a:xfrm>
        </p:spPr>
        <p:txBody>
          <a:bodyPr/>
          <a:lstStyle/>
          <a:p>
            <a:pPr algn="just"/>
            <a:r>
              <a:rPr lang="pt-BR" dirty="0" smtClean="0"/>
              <a:t>Inspeções e testes são técnicas complementares e não concorrentes</a:t>
            </a:r>
          </a:p>
          <a:p>
            <a:pPr algn="just"/>
            <a:r>
              <a:rPr lang="pt-BR" dirty="0" smtClean="0"/>
              <a:t>Ambas devem ser utilizadas durante o processo de V &amp; V</a:t>
            </a:r>
          </a:p>
          <a:p>
            <a:pPr algn="just"/>
            <a:r>
              <a:rPr lang="pt-BR" dirty="0" smtClean="0"/>
              <a:t>Inspeções podem checar a conformidade com uma especificação mas não, a conformidade com os requisitos reais dos usuários</a:t>
            </a:r>
          </a:p>
          <a:p>
            <a:pPr algn="just"/>
            <a:r>
              <a:rPr lang="pt-BR" dirty="0" smtClean="0"/>
              <a:t>Inspeções não podem verificar características não-funcionais como desempenho, usabilidade </a:t>
            </a:r>
            <a:r>
              <a:rPr lang="pt-BR" dirty="0" err="1" smtClean="0"/>
              <a:t>etc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05867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Inspeções de Programa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00876"/>
          </a:xfrm>
        </p:spPr>
        <p:txBody>
          <a:bodyPr/>
          <a:lstStyle/>
          <a:p>
            <a:pPr algn="just"/>
            <a:r>
              <a:rPr lang="pt-BR" dirty="0" smtClean="0"/>
              <a:t>Processos formais cuja função explícita é a DETECÇÃO de defeitos no programa (não a correção)</a:t>
            </a:r>
          </a:p>
          <a:p>
            <a:pPr algn="just"/>
            <a:r>
              <a:rPr lang="pt-BR" dirty="0" smtClean="0"/>
              <a:t>Defeitos podem ser lógicos, anomalias no código que podem indicar uma condição errônea (ex. uma variável não inicializada) ou não-conformidade com padrões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30688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068259"/>
          </a:xfrm>
        </p:spPr>
        <p:txBody>
          <a:bodyPr/>
          <a:lstStyle/>
          <a:p>
            <a:r>
              <a:rPr lang="pt-BR" dirty="0" smtClean="0"/>
              <a:t>Planejamento de Verificação e Validação</a:t>
            </a:r>
          </a:p>
          <a:p>
            <a:r>
              <a:rPr lang="pt-BR" dirty="0" smtClean="0"/>
              <a:t>Inspeção de Software</a:t>
            </a:r>
          </a:p>
          <a:p>
            <a:r>
              <a:rPr lang="pt-BR" dirty="0" smtClean="0"/>
              <a:t>Análise estática automatizada</a:t>
            </a:r>
          </a:p>
          <a:p>
            <a:r>
              <a:rPr lang="pt-BR" dirty="0" smtClean="0"/>
              <a:t>Desenvolvimento de software </a:t>
            </a:r>
            <a:r>
              <a:rPr lang="pt-BR" dirty="0" err="1" smtClean="0"/>
              <a:t>Cleanroom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1641127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Pré-condições para Inspeção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696670"/>
          </a:xfrm>
        </p:spPr>
        <p:txBody>
          <a:bodyPr/>
          <a:lstStyle/>
          <a:p>
            <a:pPr algn="just"/>
            <a:r>
              <a:rPr lang="pt-BR" sz="2800" dirty="0" smtClean="0"/>
              <a:t>Uma especificação precisa do código deve estar disponível</a:t>
            </a:r>
          </a:p>
          <a:p>
            <a:pPr algn="just"/>
            <a:r>
              <a:rPr lang="pt-BR" sz="2800" dirty="0" smtClean="0"/>
              <a:t>Os membros de equipe devem estar familiarizados com os padrões organizacionais</a:t>
            </a:r>
          </a:p>
          <a:p>
            <a:pPr algn="just"/>
            <a:r>
              <a:rPr lang="pt-BR" sz="2800" dirty="0" smtClean="0"/>
              <a:t>Deve existir uma versão do código atualizada e sintaticamente correta</a:t>
            </a:r>
          </a:p>
          <a:p>
            <a:pPr algn="just"/>
            <a:r>
              <a:rPr lang="pt-BR" sz="2800" dirty="0" smtClean="0"/>
              <a:t>Deve ser preparada uma </a:t>
            </a:r>
            <a:r>
              <a:rPr lang="pt-BR" sz="2800" i="1" dirty="0" err="1" smtClean="0"/>
              <a:t>checklist</a:t>
            </a:r>
            <a:r>
              <a:rPr lang="pt-BR" sz="2800" dirty="0" smtClean="0"/>
              <a:t> de erros comuns</a:t>
            </a:r>
          </a:p>
          <a:p>
            <a:pPr algn="just"/>
            <a:r>
              <a:rPr lang="pt-BR" sz="2800" dirty="0" smtClean="0"/>
              <a:t>Gerência precisa aceitar que a inspeção irá aumentar os custos no início do processo de software</a:t>
            </a:r>
          </a:p>
          <a:p>
            <a:pPr algn="just"/>
            <a:r>
              <a:rPr lang="pt-BR" sz="2800" dirty="0" smtClean="0"/>
              <a:t>Gerência não deve usar inspeções para a avaliação de pessoal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46105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 processo de Inspeção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lum contrast="2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204864"/>
            <a:ext cx="7776864" cy="163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843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Procedimento de Inspeção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382738"/>
          </a:xfrm>
        </p:spPr>
        <p:txBody>
          <a:bodyPr/>
          <a:lstStyle/>
          <a:p>
            <a:pPr algn="just"/>
            <a:r>
              <a:rPr lang="pt-BR" dirty="0" smtClean="0"/>
              <a:t>Uma visão geral do sistema é apresentada à equipe de inspeção</a:t>
            </a:r>
          </a:p>
          <a:p>
            <a:pPr algn="just"/>
            <a:r>
              <a:rPr lang="pt-BR" dirty="0" smtClean="0"/>
              <a:t>O código e documentos associados são distribuídos à equipe com antecedência</a:t>
            </a:r>
          </a:p>
          <a:p>
            <a:pPr algn="just"/>
            <a:r>
              <a:rPr lang="pt-BR" dirty="0" smtClean="0"/>
              <a:t>Começa a inspeção e os erros descobertos são anotados</a:t>
            </a:r>
          </a:p>
          <a:p>
            <a:pPr algn="just"/>
            <a:r>
              <a:rPr lang="pt-BR" dirty="0" smtClean="0"/>
              <a:t>Modificações são feitas para corrigir os erros descobertos</a:t>
            </a:r>
          </a:p>
          <a:p>
            <a:pPr algn="just"/>
            <a:r>
              <a:rPr lang="pt-BR" dirty="0" smtClean="0"/>
              <a:t>Uma nova inspeção pode ou não ser necessária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87834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1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Checklist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 de Inspeção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841052"/>
          </a:xfrm>
        </p:spPr>
        <p:txBody>
          <a:bodyPr/>
          <a:lstStyle/>
          <a:p>
            <a:pPr algn="just"/>
            <a:r>
              <a:rPr lang="pt-BR" i="1" dirty="0" err="1" smtClean="0"/>
              <a:t>Checklist</a:t>
            </a:r>
            <a:r>
              <a:rPr lang="pt-BR" dirty="0" smtClean="0"/>
              <a:t> dos erros comuns deve ser utilizada para guiar a inspeção</a:t>
            </a:r>
          </a:p>
          <a:p>
            <a:pPr algn="just"/>
            <a:r>
              <a:rPr lang="pt-BR" i="1" dirty="0" err="1" smtClean="0"/>
              <a:t>Checklist</a:t>
            </a:r>
            <a:r>
              <a:rPr lang="pt-BR" dirty="0" smtClean="0"/>
              <a:t> é dependente de linguagem de programação</a:t>
            </a:r>
          </a:p>
          <a:p>
            <a:pPr algn="just"/>
            <a:r>
              <a:rPr lang="pt-BR" dirty="0" smtClean="0"/>
              <a:t>Quanto mais a linguagem for fracamente </a:t>
            </a:r>
            <a:r>
              <a:rPr lang="pt-BR" dirty="0" err="1" smtClean="0"/>
              <a:t>tipada</a:t>
            </a:r>
            <a:r>
              <a:rPr lang="pt-BR" dirty="0" smtClean="0"/>
              <a:t>, maior será a </a:t>
            </a:r>
            <a:r>
              <a:rPr lang="pt-BR" i="1" dirty="0" err="1" smtClean="0"/>
              <a:t>checklist</a:t>
            </a:r>
            <a:endParaRPr lang="pt-BR" i="1" dirty="0" smtClean="0"/>
          </a:p>
          <a:p>
            <a:pPr algn="just"/>
            <a:r>
              <a:rPr lang="pt-BR" dirty="0" smtClean="0"/>
              <a:t>Exemplo: Inicialização, terminação de </a:t>
            </a:r>
            <a:r>
              <a:rPr lang="pt-BR" i="1" dirty="0" smtClean="0"/>
              <a:t>loops</a:t>
            </a:r>
            <a:r>
              <a:rPr lang="pt-BR" dirty="0" smtClean="0"/>
              <a:t>, limites de </a:t>
            </a:r>
            <a:r>
              <a:rPr lang="pt-BR" i="1" dirty="0" err="1" smtClean="0"/>
              <a:t>arrays</a:t>
            </a:r>
            <a:r>
              <a:rPr lang="pt-BR" dirty="0" smtClean="0"/>
              <a:t> </a:t>
            </a:r>
            <a:r>
              <a:rPr lang="pt-BR" dirty="0" err="1" smtClean="0"/>
              <a:t>etc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48870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Checagem 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de Inspeção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17953"/>
            <a:ext cx="8064896" cy="42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8131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Taxa de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 Inspeção (IBM e AT&amp;T)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397853"/>
          </a:xfrm>
        </p:spPr>
        <p:txBody>
          <a:bodyPr/>
          <a:lstStyle/>
          <a:p>
            <a:pPr algn="just"/>
            <a:r>
              <a:rPr lang="pt-BR" dirty="0" smtClean="0"/>
              <a:t>500 declarações de código-fonte/hora durante o estágio de revisão geral</a:t>
            </a:r>
          </a:p>
          <a:p>
            <a:pPr algn="just"/>
            <a:r>
              <a:rPr lang="pt-BR" dirty="0" smtClean="0"/>
              <a:t>125 declarações de código-fonte/hora durante a preparação individual</a:t>
            </a:r>
          </a:p>
          <a:p>
            <a:pPr algn="just"/>
            <a:r>
              <a:rPr lang="pt-BR" dirty="0" smtClean="0"/>
              <a:t>90-125 declarações/hora durante a reunião</a:t>
            </a:r>
          </a:p>
          <a:p>
            <a:pPr algn="just"/>
            <a:r>
              <a:rPr lang="pt-BR" dirty="0" smtClean="0"/>
              <a:t>Inspecionar 500 linhas de código custa, aproximadamente, 40 homens/hora = 2800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78639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Análise estática automatizada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628960"/>
          </a:xfrm>
        </p:spPr>
        <p:txBody>
          <a:bodyPr/>
          <a:lstStyle/>
          <a:p>
            <a:pPr algn="just"/>
            <a:r>
              <a:rPr lang="pt-BR" dirty="0" smtClean="0"/>
              <a:t>Analisadores estáticos são ferramentas de software para a análise e o processamento de texto</a:t>
            </a:r>
          </a:p>
          <a:p>
            <a:pPr algn="just"/>
            <a:r>
              <a:rPr lang="pt-BR" dirty="0" smtClean="0"/>
              <a:t>Eles percorrem o texto do programa e reconhecem os diferentes tipos de declarações para descobrir condições potencialmente errôneas</a:t>
            </a:r>
          </a:p>
          <a:p>
            <a:pPr algn="just"/>
            <a:r>
              <a:rPr lang="pt-BR" dirty="0" smtClean="0"/>
              <a:t>Muita eficaz como um auxílio para inspeções. Um suplemento e não um substituto para as inspeções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49686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Checagem 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da Análise Estática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37" y="1628800"/>
            <a:ext cx="8523126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9522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Estágios da Análise Estática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628960"/>
          </a:xfrm>
        </p:spPr>
        <p:txBody>
          <a:bodyPr/>
          <a:lstStyle/>
          <a:p>
            <a:pPr algn="just"/>
            <a:r>
              <a:rPr lang="pt-BR" dirty="0" smtClean="0"/>
              <a:t>Análise do fluxo de controle: Verificar loops com múltiplos pontos de entrada ou saída, identifica código inacessível </a:t>
            </a:r>
            <a:r>
              <a:rPr lang="pt-BR" dirty="0" err="1" smtClean="0"/>
              <a:t>etc</a:t>
            </a:r>
            <a:endParaRPr lang="pt-BR" dirty="0" smtClean="0"/>
          </a:p>
          <a:p>
            <a:pPr algn="just"/>
            <a:r>
              <a:rPr lang="pt-BR" dirty="0" smtClean="0"/>
              <a:t>Análise da utilização de dados: Detecta variáveis não inicializadas, variáveis que são escritas duas vezes sem uma tarefa de impedimento, variáveis que são declaradas mas nunca utilizadas </a:t>
            </a:r>
            <a:r>
              <a:rPr lang="pt-BR" dirty="0" err="1" smtClean="0"/>
              <a:t>etc</a:t>
            </a:r>
            <a:endParaRPr lang="pt-BR" dirty="0" smtClean="0"/>
          </a:p>
          <a:p>
            <a:pPr algn="just"/>
            <a:r>
              <a:rPr lang="pt-BR" dirty="0" smtClean="0"/>
              <a:t>Análise de interface: Verifica a consistência de declarações de rotinas e procedimentos e seu uso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74348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Estágios da Análise Estática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5072158"/>
          </a:xfrm>
        </p:spPr>
        <p:txBody>
          <a:bodyPr/>
          <a:lstStyle/>
          <a:p>
            <a:pPr algn="just"/>
            <a:r>
              <a:rPr lang="pt-BR" dirty="0" smtClean="0"/>
              <a:t>Análise do fluxo de informações: Identifica a dependência entre variáveis de entrada e saída. Não detecta anomalias mas gera informações para a inspeção de código</a:t>
            </a:r>
          </a:p>
          <a:p>
            <a:pPr algn="just"/>
            <a:r>
              <a:rPr lang="pt-BR" dirty="0" smtClean="0"/>
              <a:t>Análise de caminho: Identifica todos os caminhos no programa e exibe as declarações executadas nesse caminho. Potencialmente útil para o processo de inspeção</a:t>
            </a:r>
          </a:p>
          <a:p>
            <a:pPr algn="just"/>
            <a:r>
              <a:rPr lang="pt-BR" dirty="0" smtClean="0"/>
              <a:t>Os dois últimos estágios geram uma grande quantidade de informações. </a:t>
            </a:r>
            <a:r>
              <a:rPr lang="pt-BR" dirty="0" smtClean="0">
                <a:solidFill>
                  <a:srgbClr val="FFFF00"/>
                </a:solidFill>
              </a:rPr>
              <a:t>Devem ser utilizadas cuidadosamente</a:t>
            </a:r>
            <a:endParaRPr lang="pt-B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0029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Verificação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x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 Validação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68587"/>
          </a:xfrm>
        </p:spPr>
        <p:txBody>
          <a:bodyPr/>
          <a:lstStyle/>
          <a:p>
            <a:pPr algn="just"/>
            <a:r>
              <a:rPr lang="pt-BR" dirty="0" smtClean="0"/>
              <a:t>Verificação</a:t>
            </a:r>
          </a:p>
          <a:p>
            <a:pPr lvl="1" algn="just"/>
            <a:r>
              <a:rPr lang="pt-BR" dirty="0" smtClean="0"/>
              <a:t>“Estamos construindo certo o produto?”</a:t>
            </a:r>
          </a:p>
          <a:p>
            <a:pPr lvl="1" algn="just"/>
            <a:r>
              <a:rPr lang="pt-BR" dirty="0" smtClean="0"/>
              <a:t>Um software deve cumprir com suas especificações</a:t>
            </a:r>
          </a:p>
          <a:p>
            <a:pPr algn="just"/>
            <a:r>
              <a:rPr lang="pt-BR" dirty="0" smtClean="0"/>
              <a:t>Validação</a:t>
            </a:r>
          </a:p>
          <a:p>
            <a:pPr lvl="1" algn="just"/>
            <a:r>
              <a:rPr lang="pt-BR" dirty="0" smtClean="0"/>
              <a:t>“Estamos construindo o produto certo?”</a:t>
            </a:r>
          </a:p>
          <a:p>
            <a:pPr lvl="1" algn="just"/>
            <a:r>
              <a:rPr lang="pt-BR" dirty="0" smtClean="0"/>
              <a:t>O software deve fazer aquilo que os usuários esperam que faça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08537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Desenvolvimento de Software </a:t>
            </a:r>
            <a:r>
              <a:rPr lang="pt-BR" sz="4000" b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Cleanroom</a:t>
            </a:r>
            <a:endParaRPr lang="pt-BR" sz="40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598182"/>
          </a:xfrm>
        </p:spPr>
        <p:txBody>
          <a:bodyPr/>
          <a:lstStyle/>
          <a:p>
            <a:pPr algn="just"/>
            <a:r>
              <a:rPr lang="pt-BR" dirty="0" smtClean="0"/>
              <a:t>O nome é derivado do processo ‘</a:t>
            </a:r>
            <a:r>
              <a:rPr lang="pt-BR" dirty="0" err="1" smtClean="0"/>
              <a:t>Cleanroom’na</a:t>
            </a:r>
            <a:r>
              <a:rPr lang="pt-BR" dirty="0" smtClean="0"/>
              <a:t> fabricação de semicondutores. A filosofia é evitar defeitos em vez de removê-los</a:t>
            </a:r>
          </a:p>
          <a:p>
            <a:pPr algn="just"/>
            <a:r>
              <a:rPr lang="pt-BR" dirty="0" smtClean="0"/>
              <a:t>Processo de desenvolvimento de software baseia-se em:</a:t>
            </a:r>
          </a:p>
          <a:p>
            <a:pPr lvl="1" algn="just"/>
            <a:r>
              <a:rPr lang="pt-BR" dirty="0" smtClean="0"/>
              <a:t>Especificação formal</a:t>
            </a:r>
          </a:p>
          <a:p>
            <a:pPr lvl="1" algn="just"/>
            <a:r>
              <a:rPr lang="pt-BR" dirty="0" smtClean="0"/>
              <a:t>Desenvolvimento incremental</a:t>
            </a:r>
          </a:p>
          <a:p>
            <a:pPr lvl="1" algn="just"/>
            <a:r>
              <a:rPr lang="pt-BR" dirty="0" smtClean="0"/>
              <a:t>Verificação estática</a:t>
            </a:r>
          </a:p>
          <a:p>
            <a:pPr lvl="1" algn="just"/>
            <a:r>
              <a:rPr lang="pt-BR" dirty="0" smtClean="0"/>
              <a:t>Teste estático do sistema para determinar a confiabilidade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26405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 processo </a:t>
            </a:r>
            <a:r>
              <a:rPr lang="pt-BR" b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Cleanroom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lum contrast="2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02" y="1844824"/>
            <a:ext cx="8382000" cy="257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9354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Características do processo </a:t>
            </a:r>
            <a:r>
              <a:rPr lang="pt-BR" sz="4000" b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Cleanroom</a:t>
            </a:r>
            <a:endParaRPr lang="pt-BR" sz="40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382738"/>
          </a:xfrm>
        </p:spPr>
        <p:txBody>
          <a:bodyPr/>
          <a:lstStyle/>
          <a:p>
            <a:pPr algn="just"/>
            <a:r>
              <a:rPr lang="pt-BR" dirty="0" smtClean="0"/>
              <a:t>Especificação formal utilizando um modelo de transição de estados</a:t>
            </a:r>
          </a:p>
          <a:p>
            <a:pPr algn="just"/>
            <a:r>
              <a:rPr lang="pt-BR" dirty="0" smtClean="0"/>
              <a:t>Desenvolvimento incremental</a:t>
            </a:r>
          </a:p>
          <a:p>
            <a:pPr algn="just"/>
            <a:r>
              <a:rPr lang="pt-BR" dirty="0" smtClean="0"/>
              <a:t>Programação estruturada – é utilizado um número limitado de construções abstratas de controle e dados</a:t>
            </a:r>
          </a:p>
          <a:p>
            <a:pPr algn="just"/>
            <a:r>
              <a:rPr lang="pt-BR" dirty="0" smtClean="0"/>
              <a:t>Verificação estática utilizando rigorosas inspeções de software</a:t>
            </a:r>
          </a:p>
          <a:p>
            <a:pPr algn="just"/>
            <a:r>
              <a:rPr lang="pt-BR" dirty="0" smtClean="0"/>
              <a:t>Teste estático do sistema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62130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Desenvolvimento Incremental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46467"/>
            <a:ext cx="8640960" cy="3165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808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Especificações formais e inspeções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185761"/>
          </a:xfrm>
        </p:spPr>
        <p:txBody>
          <a:bodyPr/>
          <a:lstStyle/>
          <a:p>
            <a:pPr algn="just"/>
            <a:r>
              <a:rPr lang="pt-BR" dirty="0" smtClean="0"/>
              <a:t>O modelo baseado em estados é uma especificação do sistema. O processo de inspeção verifica o programa em relação a este modelo</a:t>
            </a:r>
          </a:p>
          <a:p>
            <a:pPr algn="just"/>
            <a:r>
              <a:rPr lang="pt-BR" dirty="0" smtClean="0"/>
              <a:t>A abordagem de programação é definida de forma que a correspondência entre o modelo e o sistema é clara</a:t>
            </a:r>
          </a:p>
          <a:p>
            <a:pPr algn="just"/>
            <a:r>
              <a:rPr lang="pt-BR" dirty="0" smtClean="0"/>
              <a:t>Argumentos matemáticos são utilizados para aumentar a confiabilidade no processo de inspeção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39709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Equipes do processo </a:t>
            </a:r>
            <a:r>
              <a:rPr lang="pt-BR" b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Cleanroom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596643"/>
          </a:xfrm>
        </p:spPr>
        <p:txBody>
          <a:bodyPr/>
          <a:lstStyle/>
          <a:p>
            <a:pPr algn="just"/>
            <a:r>
              <a:rPr lang="pt-BR" sz="2900" dirty="0" smtClean="0"/>
              <a:t>Equipe de especificação: Responsável por desenvolver e manter a especificação do sistema</a:t>
            </a:r>
          </a:p>
          <a:p>
            <a:pPr algn="just"/>
            <a:r>
              <a:rPr lang="pt-BR" sz="2900" dirty="0" smtClean="0"/>
              <a:t>Equipe de desenvolvimento: Responsável por desenvolver e verificar o software. O software NÃO é executado ou mesmo compilado durante este processo</a:t>
            </a:r>
          </a:p>
          <a:p>
            <a:pPr algn="just"/>
            <a:r>
              <a:rPr lang="pt-BR" sz="2900" dirty="0" smtClean="0"/>
              <a:t>Equipe de certificação: Responsável por desenvolver um conjunto de testes estáticos para testar o software, após o desenvolvimento. Os modelos de aumento da confiabilidade podem ser utilizados para decidir quando interromper os teste</a:t>
            </a:r>
            <a:endParaRPr lang="pt-BR" sz="2900" dirty="0"/>
          </a:p>
        </p:txBody>
      </p:sp>
    </p:spTree>
    <p:extLst>
      <p:ext uri="{BB962C8B-B14F-4D97-AF65-F5344CB8AC3E}">
        <p14:creationId xmlns:p14="http://schemas.microsoft.com/office/powerpoint/2010/main" val="28711972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Avaliação do processo </a:t>
            </a:r>
            <a:r>
              <a:rPr lang="pt-BR" b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Cleanroom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431983"/>
          </a:xfrm>
        </p:spPr>
        <p:txBody>
          <a:bodyPr/>
          <a:lstStyle/>
          <a:p>
            <a:pPr algn="just"/>
            <a:r>
              <a:rPr lang="pt-BR" sz="3000" dirty="0" smtClean="0"/>
              <a:t>Resultados na IBM tem sido muito animadores com poucos defeitos descobertos nos sistemas entregues</a:t>
            </a:r>
          </a:p>
          <a:p>
            <a:pPr algn="just"/>
            <a:r>
              <a:rPr lang="pt-BR" sz="3000" dirty="0" smtClean="0"/>
              <a:t>Uma avaliação independente mostrou que o processo não é muito mais dispendioso financeiramente que outras abordagens</a:t>
            </a:r>
          </a:p>
          <a:p>
            <a:pPr algn="just"/>
            <a:r>
              <a:rPr lang="pt-BR" sz="3000" dirty="0" smtClean="0"/>
              <a:t>Menos erros que em um processo de desenvolvimento “tradicional”</a:t>
            </a:r>
          </a:p>
          <a:p>
            <a:pPr algn="just"/>
            <a:r>
              <a:rPr lang="pt-BR" sz="3000" dirty="0" smtClean="0"/>
              <a:t>Não é claro se esta abordagem pode ser transferida para um ambiente com engenheiros menos habilitados ou motivados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25624727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284250"/>
          </a:xfrm>
        </p:spPr>
        <p:txBody>
          <a:bodyPr/>
          <a:lstStyle/>
          <a:p>
            <a:pPr algn="just"/>
            <a:r>
              <a:rPr lang="pt-BR" sz="2400" dirty="0" smtClean="0"/>
              <a:t>Verificação </a:t>
            </a:r>
            <a:r>
              <a:rPr lang="pt-BR" sz="2400" dirty="0"/>
              <a:t>e Validação não são a mesma coisa. </a:t>
            </a:r>
            <a:r>
              <a:rPr lang="pt-BR" sz="2400" dirty="0" smtClean="0"/>
              <a:t>Verificação mostra </a:t>
            </a:r>
            <a:r>
              <a:rPr lang="pt-BR" sz="2400" dirty="0"/>
              <a:t>conformidade com a especificação; Validação </a:t>
            </a:r>
            <a:r>
              <a:rPr lang="pt-BR" sz="2400" dirty="0" smtClean="0"/>
              <a:t>mostra que </a:t>
            </a:r>
            <a:r>
              <a:rPr lang="pt-BR" sz="2400" dirty="0"/>
              <a:t>o programa vai de encontro com as necessidades </a:t>
            </a:r>
            <a:r>
              <a:rPr lang="pt-BR" sz="2400" dirty="0" smtClean="0"/>
              <a:t>do cliente</a:t>
            </a:r>
            <a:r>
              <a:rPr lang="pt-BR" sz="2400" dirty="0"/>
              <a:t>.</a:t>
            </a:r>
          </a:p>
          <a:p>
            <a:pPr algn="just"/>
            <a:r>
              <a:rPr lang="pt-BR" sz="2400" dirty="0" smtClean="0"/>
              <a:t>Planejamento </a:t>
            </a:r>
            <a:r>
              <a:rPr lang="pt-BR" sz="2400" dirty="0"/>
              <a:t>de teste deve ser feito seguindo o guia </a:t>
            </a:r>
            <a:r>
              <a:rPr lang="pt-BR" sz="2400" dirty="0" smtClean="0"/>
              <a:t>do processo </a:t>
            </a:r>
            <a:r>
              <a:rPr lang="pt-BR" sz="2400" dirty="0"/>
              <a:t>de Teste.</a:t>
            </a:r>
          </a:p>
          <a:p>
            <a:pPr algn="just"/>
            <a:r>
              <a:rPr lang="pt-BR" sz="2400" dirty="0" smtClean="0"/>
              <a:t>Técnicas </a:t>
            </a:r>
            <a:r>
              <a:rPr lang="pt-BR" sz="2400" dirty="0"/>
              <a:t>de </a:t>
            </a:r>
            <a:r>
              <a:rPr lang="pt-BR" sz="2400" dirty="0" smtClean="0"/>
              <a:t>verificação </a:t>
            </a:r>
            <a:r>
              <a:rPr lang="pt-BR" sz="2400" dirty="0"/>
              <a:t>estática envolvem </a:t>
            </a:r>
            <a:r>
              <a:rPr lang="pt-BR" sz="2400" dirty="0" smtClean="0"/>
              <a:t>exame </a:t>
            </a:r>
            <a:r>
              <a:rPr lang="pt-BR" sz="2400" dirty="0"/>
              <a:t>e </a:t>
            </a:r>
            <a:r>
              <a:rPr lang="pt-BR" sz="2400" dirty="0" smtClean="0"/>
              <a:t>análise de </a:t>
            </a:r>
            <a:r>
              <a:rPr lang="pt-BR" sz="2400" dirty="0"/>
              <a:t>programas para detecção de erros</a:t>
            </a:r>
          </a:p>
          <a:p>
            <a:pPr algn="just"/>
            <a:r>
              <a:rPr lang="pt-BR" sz="2400" dirty="0" smtClean="0"/>
              <a:t>Inspeções </a:t>
            </a:r>
            <a:r>
              <a:rPr lang="pt-BR" sz="2400" dirty="0"/>
              <a:t>de Programa são muito efetivas para a </a:t>
            </a:r>
            <a:r>
              <a:rPr lang="pt-BR" sz="2400" dirty="0" smtClean="0"/>
              <a:t>descoberta de </a:t>
            </a:r>
            <a:r>
              <a:rPr lang="pt-BR" sz="2400" dirty="0"/>
              <a:t>erros.</a:t>
            </a:r>
          </a:p>
          <a:p>
            <a:pPr algn="just"/>
            <a:r>
              <a:rPr lang="pt-BR" sz="2400" dirty="0" smtClean="0"/>
              <a:t>O </a:t>
            </a:r>
            <a:r>
              <a:rPr lang="pt-BR" sz="2400" dirty="0"/>
              <a:t>processo de desenvolvimento </a:t>
            </a:r>
            <a:r>
              <a:rPr lang="pt-BR" sz="2400" dirty="0" err="1"/>
              <a:t>Cleanroom</a:t>
            </a:r>
            <a:r>
              <a:rPr lang="pt-BR" sz="2400" dirty="0"/>
              <a:t> depende </a:t>
            </a:r>
            <a:r>
              <a:rPr lang="pt-BR" sz="2400" dirty="0" smtClean="0"/>
              <a:t>do desenvolvimento </a:t>
            </a:r>
            <a:r>
              <a:rPr lang="pt-BR" sz="2400" dirty="0"/>
              <a:t>incremental, verificação estática e </a:t>
            </a:r>
            <a:r>
              <a:rPr lang="pt-BR" sz="2400" dirty="0" smtClean="0"/>
              <a:t>testes estatísticos.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937239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31448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PFLEEGER, </a:t>
            </a:r>
            <a:r>
              <a:rPr lang="pt-BR" dirty="0" err="1"/>
              <a:t>Shari</a:t>
            </a:r>
            <a:r>
              <a:rPr lang="pt-BR" dirty="0"/>
              <a:t> Lawrence, Engenharia de Software : Teoria e Prática. São Paulo: Pearson </a:t>
            </a:r>
            <a:r>
              <a:rPr lang="pt-BR" dirty="0" err="1"/>
              <a:t>Education</a:t>
            </a:r>
            <a:r>
              <a:rPr lang="pt-BR" dirty="0"/>
              <a:t>, 2007.</a:t>
            </a:r>
          </a:p>
          <a:p>
            <a:pPr algn="just"/>
            <a:r>
              <a:rPr lang="pt-BR" dirty="0" smtClean="0"/>
              <a:t>SOMMERVILLE, Ian, Engenharia de Software. São Paulo : Pearson </a:t>
            </a:r>
            <a:r>
              <a:rPr lang="pt-BR" dirty="0" err="1" smtClean="0"/>
              <a:t>Addison-Weley</a:t>
            </a:r>
            <a:r>
              <a:rPr lang="pt-BR" dirty="0" smtClean="0"/>
              <a:t>, 2007.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01253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 processo V &amp; V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07032"/>
          </a:xfrm>
        </p:spPr>
        <p:txBody>
          <a:bodyPr/>
          <a:lstStyle/>
          <a:p>
            <a:pPr algn="just"/>
            <a:r>
              <a:rPr lang="pt-BR" dirty="0" smtClean="0"/>
              <a:t>É um processo de ciclo de vida completo – V &amp; V precisa ser aplicados em cada estágio do processo de software</a:t>
            </a:r>
          </a:p>
          <a:p>
            <a:pPr algn="just"/>
            <a:r>
              <a:rPr lang="pt-BR" dirty="0" smtClean="0"/>
              <a:t>Tem dois objetivos principais</a:t>
            </a:r>
          </a:p>
          <a:p>
            <a:pPr lvl="1" algn="just"/>
            <a:r>
              <a:rPr lang="pt-BR" dirty="0" smtClean="0"/>
              <a:t>A descoberta de defeitos em um sistema</a:t>
            </a:r>
          </a:p>
          <a:p>
            <a:pPr lvl="1" algn="just"/>
            <a:r>
              <a:rPr lang="pt-BR" dirty="0" smtClean="0"/>
              <a:t>A avaliação se um sistema é ou não utilizável em condições operacionais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51750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Objetivos da V &amp; V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742563"/>
          </a:xfrm>
        </p:spPr>
        <p:txBody>
          <a:bodyPr/>
          <a:lstStyle/>
          <a:p>
            <a:pPr algn="just"/>
            <a:r>
              <a:rPr lang="pt-BR" dirty="0" smtClean="0"/>
              <a:t>Verificação e Validação devem estabelecer a confiança de que o software é adequado ao seu propósito</a:t>
            </a:r>
          </a:p>
          <a:p>
            <a:pPr algn="just"/>
            <a:r>
              <a:rPr lang="pt-BR" dirty="0" smtClean="0"/>
              <a:t>Isso NÃO significa que o software tenha de ser inteiramente livre de defeitos</a:t>
            </a:r>
          </a:p>
          <a:p>
            <a:pPr algn="just"/>
            <a:r>
              <a:rPr lang="pt-BR" dirty="0" smtClean="0"/>
              <a:t>Em vez disso, ele deve ser suficientemente bom para o uso pretendido. O tipo de uso determinará o grau de confiança necessário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08719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Níveis de confiança para V &amp; V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136517"/>
          </a:xfrm>
        </p:spPr>
        <p:txBody>
          <a:bodyPr/>
          <a:lstStyle/>
          <a:p>
            <a:pPr algn="just"/>
            <a:r>
              <a:rPr lang="pt-BR" sz="3000" dirty="0" smtClean="0"/>
              <a:t>Depende do propósito do sistema, das expectativas dos usuários e do ambiente de mercado</a:t>
            </a:r>
          </a:p>
          <a:p>
            <a:pPr lvl="1" algn="just"/>
            <a:r>
              <a:rPr lang="pt-BR" dirty="0" smtClean="0"/>
              <a:t>Função do software</a:t>
            </a:r>
          </a:p>
          <a:p>
            <a:pPr lvl="2" algn="just"/>
            <a:r>
              <a:rPr lang="pt-BR" dirty="0" smtClean="0"/>
              <a:t>O nível de confiança depende de quão crítico o software é para uma organização</a:t>
            </a:r>
          </a:p>
          <a:p>
            <a:pPr lvl="1" algn="just"/>
            <a:r>
              <a:rPr lang="pt-BR" dirty="0" smtClean="0"/>
              <a:t>Expectativas do usuário</a:t>
            </a:r>
          </a:p>
          <a:p>
            <a:pPr lvl="2" algn="just"/>
            <a:r>
              <a:rPr lang="pt-BR" dirty="0" smtClean="0"/>
              <a:t>Usuário pode ter poucas expectativas para certos tipos SW</a:t>
            </a:r>
          </a:p>
          <a:p>
            <a:pPr lvl="1" algn="just"/>
            <a:r>
              <a:rPr lang="pt-BR" dirty="0" smtClean="0"/>
              <a:t>Ambiente de mercado</a:t>
            </a:r>
          </a:p>
          <a:p>
            <a:pPr lvl="2" algn="just"/>
            <a:r>
              <a:rPr lang="pt-BR" dirty="0" smtClean="0"/>
              <a:t>Oferecer um produto para o mercado mais cedo pode ser mais importante que encontrar defeitos em um programa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81717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Verificação estática e dinâmica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481227"/>
          </a:xfrm>
        </p:spPr>
        <p:txBody>
          <a:bodyPr/>
          <a:lstStyle/>
          <a:p>
            <a:pPr algn="just"/>
            <a:r>
              <a:rPr lang="pt-BR" dirty="0" smtClean="0"/>
              <a:t>Inspeções de software: Lida com a análise de representação estática para descobrir problemas </a:t>
            </a:r>
            <a:r>
              <a:rPr lang="pt-BR" dirty="0"/>
              <a:t>(verificação estática)</a:t>
            </a:r>
          </a:p>
          <a:p>
            <a:pPr lvl="1" algn="just"/>
            <a:r>
              <a:rPr lang="pt-BR" dirty="0" smtClean="0"/>
              <a:t>Pode ser apoiada por ferramentas de análise de documentos e de código</a:t>
            </a:r>
          </a:p>
          <a:p>
            <a:pPr algn="just"/>
            <a:r>
              <a:rPr lang="pt-BR" dirty="0" smtClean="0"/>
              <a:t>Testes de software: Lida com a execução do software e a observação do comportamento do mesmo </a:t>
            </a:r>
            <a:r>
              <a:rPr lang="pt-BR" dirty="0"/>
              <a:t>(verificação </a:t>
            </a:r>
            <a:r>
              <a:rPr lang="pt-BR" dirty="0" smtClean="0"/>
              <a:t>dinâmica)</a:t>
            </a:r>
          </a:p>
          <a:p>
            <a:pPr lvl="1" algn="just"/>
            <a:r>
              <a:rPr lang="pt-BR" dirty="0" smtClean="0"/>
              <a:t>O sistema é executado com dados de teste e seu comportamento operacional é observado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02164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Verificação estática e dinâmica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54" y="1628800"/>
            <a:ext cx="8100392" cy="327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1584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Testes de Software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284250"/>
          </a:xfrm>
        </p:spPr>
        <p:txBody>
          <a:bodyPr/>
          <a:lstStyle/>
          <a:p>
            <a:pPr algn="just"/>
            <a:r>
              <a:rPr lang="pt-BR" dirty="0" smtClean="0"/>
              <a:t>Pode revelar a presença de erros e NÃO a sua ausência</a:t>
            </a:r>
          </a:p>
          <a:p>
            <a:pPr algn="just"/>
            <a:r>
              <a:rPr lang="pt-BR" dirty="0" smtClean="0"/>
              <a:t>Um teste bem sucedido é um teste que descobre um ou mais erros</a:t>
            </a:r>
          </a:p>
          <a:p>
            <a:pPr algn="just"/>
            <a:r>
              <a:rPr lang="pt-BR" dirty="0" smtClean="0"/>
              <a:t>É a única técnica de validação para requisitos não funcionais</a:t>
            </a:r>
          </a:p>
          <a:p>
            <a:pPr algn="just"/>
            <a:r>
              <a:rPr lang="pt-BR" dirty="0" smtClean="0"/>
              <a:t>Deve ser utilizado em conjunto com a verificação estática para fornecer um processo de V &amp; V mais amplo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13735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Fundamentos em Sistemas de Informação - Revisão 1</Template>
  <TotalTime>288</TotalTime>
  <Words>5818</Words>
  <Application>Microsoft Office PowerPoint</Application>
  <PresentationFormat>Apresentação na tela (4:3)</PresentationFormat>
  <Paragraphs>312</Paragraphs>
  <Slides>38</Slides>
  <Notes>38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Courier New</vt:lpstr>
      <vt:lpstr>Wingdings</vt:lpstr>
      <vt:lpstr>7-00134_MS_Qwest_template_Segoe</vt:lpstr>
      <vt:lpstr>Branco com fonte Courier para slides de código</vt:lpstr>
      <vt:lpstr>GERÊNCIA DE PROJETOS DE SOFTWARE</vt:lpstr>
      <vt:lpstr>Conteúdo</vt:lpstr>
      <vt:lpstr>Verificação x Validação</vt:lpstr>
      <vt:lpstr>O processo V &amp; V</vt:lpstr>
      <vt:lpstr>Objetivos da V &amp; V</vt:lpstr>
      <vt:lpstr>Níveis de confiança para V &amp; V</vt:lpstr>
      <vt:lpstr>Verificação estática e dinâmica</vt:lpstr>
      <vt:lpstr>Verificação estática e dinâmica</vt:lpstr>
      <vt:lpstr>Testes de Software</vt:lpstr>
      <vt:lpstr>Tipos de Testes</vt:lpstr>
      <vt:lpstr>Testes e depuração (debugging)</vt:lpstr>
      <vt:lpstr>O processo de depuração</vt:lpstr>
      <vt:lpstr>Planejamento V &amp; V</vt:lpstr>
      <vt:lpstr>Modelo de desenvolvimento em V</vt:lpstr>
      <vt:lpstr>A estrutura de um plano de teste</vt:lpstr>
      <vt:lpstr>Inspeções de Software</vt:lpstr>
      <vt:lpstr>Sucesso da Inspeção</vt:lpstr>
      <vt:lpstr>Inspeções e Testes</vt:lpstr>
      <vt:lpstr>Inspeções de Programa</vt:lpstr>
      <vt:lpstr>Pré-condições para Inspeção</vt:lpstr>
      <vt:lpstr>O processo de Inspeção</vt:lpstr>
      <vt:lpstr>Procedimento de Inspeção</vt:lpstr>
      <vt:lpstr>Checklist de Inspeção</vt:lpstr>
      <vt:lpstr>Checagem de Inspeção</vt:lpstr>
      <vt:lpstr>Taxa de Inspeção (IBM e AT&amp;T)</vt:lpstr>
      <vt:lpstr>Análise estática automatizada</vt:lpstr>
      <vt:lpstr>Checagem da Análise Estática</vt:lpstr>
      <vt:lpstr>Estágios da Análise Estática</vt:lpstr>
      <vt:lpstr>Estágios da Análise Estática</vt:lpstr>
      <vt:lpstr>Desenvolvimento de Software Cleanroom</vt:lpstr>
      <vt:lpstr>O processo Cleanroom</vt:lpstr>
      <vt:lpstr>Características do processo Cleanroom</vt:lpstr>
      <vt:lpstr>Desenvolvimento Incremental</vt:lpstr>
      <vt:lpstr>Especificações formais e inspeções</vt:lpstr>
      <vt:lpstr>Equipes do processo Cleanroom</vt:lpstr>
      <vt:lpstr>Avaliação do processo Cleanroom</vt:lpstr>
      <vt:lpstr>Conclusão</vt:lpstr>
      <vt:lpstr>Referências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Fabrício Varajão</dc:creator>
  <cp:lastModifiedBy>varajao</cp:lastModifiedBy>
  <cp:revision>3</cp:revision>
  <dcterms:created xsi:type="dcterms:W3CDTF">2015-10-26T22:43:38Z</dcterms:created>
  <dcterms:modified xsi:type="dcterms:W3CDTF">2017-05-25T21:16:58Z</dcterms:modified>
</cp:coreProperties>
</file>