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6"/>
  </p:notesMasterIdLst>
  <p:sldIdLst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7" r:id="rId41"/>
    <p:sldId id="388" r:id="rId42"/>
    <p:sldId id="389" r:id="rId43"/>
    <p:sldId id="390" r:id="rId44"/>
    <p:sldId id="391" r:id="rId4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2ABD5-97F4-4E20-AC26-755F177DC06B}" type="datetimeFigureOut">
              <a:rPr lang="pt-BR" smtClean="0"/>
              <a:t>01/06/2017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FCBD7-CEAA-42D4-AB97-69DE9BF524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0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778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529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060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265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7021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078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31457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88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75249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96279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176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9851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126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97340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6113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5149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0107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1611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17243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7360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41716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3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74055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4603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3093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65584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90403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97039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59723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2940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14675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3619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856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5675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49016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65203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98769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3005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072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5854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3327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3530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6/1/2017 4:57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423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2882873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5372078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3662338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79022647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719202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34896967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6247801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811002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3241068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195063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277838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261390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827472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070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9555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12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062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 de Teste para detecção de defeitos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01" y="2204864"/>
            <a:ext cx="8858995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15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Teste de Caixa Preta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97853"/>
          </a:xfrm>
        </p:spPr>
        <p:txBody>
          <a:bodyPr/>
          <a:lstStyle/>
          <a:p>
            <a:pPr algn="just"/>
            <a:r>
              <a:rPr lang="pt-BR" dirty="0"/>
              <a:t>Uma abordagem de teste onde o programa </a:t>
            </a:r>
            <a:r>
              <a:rPr lang="pt-BR" dirty="0" smtClean="0"/>
              <a:t>é considerado </a:t>
            </a:r>
            <a:r>
              <a:rPr lang="pt-BR" dirty="0"/>
              <a:t>uma ‘</a:t>
            </a:r>
            <a:r>
              <a:rPr lang="pt-BR" b="1" dirty="0"/>
              <a:t>caixa preta</a:t>
            </a:r>
            <a:r>
              <a:rPr lang="pt-BR" dirty="0"/>
              <a:t>’</a:t>
            </a:r>
          </a:p>
          <a:p>
            <a:pPr algn="just"/>
            <a:r>
              <a:rPr lang="pt-BR" b="1" dirty="0" smtClean="0"/>
              <a:t>Testes </a:t>
            </a:r>
            <a:r>
              <a:rPr lang="pt-BR" b="1" dirty="0"/>
              <a:t>funcionais</a:t>
            </a:r>
          </a:p>
          <a:p>
            <a:pPr algn="just"/>
            <a:r>
              <a:rPr lang="pt-BR" dirty="0" smtClean="0"/>
              <a:t>Os </a:t>
            </a:r>
            <a:r>
              <a:rPr lang="pt-BR" dirty="0"/>
              <a:t>casos de teste são derivados da </a:t>
            </a:r>
            <a:r>
              <a:rPr lang="pt-BR" dirty="0" smtClean="0"/>
              <a:t>especificação do </a:t>
            </a:r>
            <a:r>
              <a:rPr lang="pt-BR" dirty="0"/>
              <a:t>sistema</a:t>
            </a:r>
          </a:p>
          <a:p>
            <a:pPr algn="just"/>
            <a:r>
              <a:rPr lang="pt-BR" dirty="0" smtClean="0"/>
              <a:t>Planejamento </a:t>
            </a:r>
            <a:r>
              <a:rPr lang="pt-BR" dirty="0"/>
              <a:t>de testes deve começar no início </a:t>
            </a:r>
            <a:r>
              <a:rPr lang="pt-BR" dirty="0" smtClean="0"/>
              <a:t>do processo </a:t>
            </a:r>
            <a:r>
              <a:rPr lang="pt-BR" dirty="0"/>
              <a:t>de software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0322878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Teste de Caixa Preta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958007"/>
          </a:xfrm>
        </p:spPr>
        <p:txBody>
          <a:bodyPr/>
          <a:lstStyle/>
          <a:p>
            <a:r>
              <a:rPr lang="pt-BR" dirty="0"/>
              <a:t>Valores de </a:t>
            </a:r>
            <a:r>
              <a:rPr lang="pt-BR" dirty="0" smtClean="0"/>
              <a:t>Borda</a:t>
            </a:r>
            <a:endParaRPr lang="pt-BR" dirty="0"/>
          </a:p>
          <a:p>
            <a:pPr lvl="1" algn="just"/>
            <a:r>
              <a:rPr lang="pt-BR" dirty="0" smtClean="0"/>
              <a:t>Utiliza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valores extremos válidos </a:t>
            </a:r>
            <a:r>
              <a:rPr lang="pt-BR" dirty="0"/>
              <a:t>(</a:t>
            </a:r>
            <a:r>
              <a:rPr lang="pt-BR" dirty="0" smtClean="0"/>
              <a:t>Ex.: </a:t>
            </a:r>
            <a:r>
              <a:rPr lang="pt-BR" dirty="0"/>
              <a:t>exorbitância, </a:t>
            </a:r>
            <a:r>
              <a:rPr lang="pt-BR" dirty="0" smtClean="0"/>
              <a:t>vetores, </a:t>
            </a:r>
            <a:r>
              <a:rPr lang="pt-BR" dirty="0" err="1" smtClean="0"/>
              <a:t>null</a:t>
            </a:r>
            <a:r>
              <a:rPr lang="pt-BR" dirty="0"/>
              <a:t>, </a:t>
            </a:r>
            <a:r>
              <a:rPr lang="pt-BR" dirty="0" smtClean="0"/>
              <a:t>etc.)</a:t>
            </a:r>
          </a:p>
          <a:p>
            <a:pPr marL="517525" lvl="1" indent="0" algn="just">
              <a:buNone/>
            </a:pPr>
            <a:endParaRPr lang="pt-BR" dirty="0" smtClean="0"/>
          </a:p>
          <a:p>
            <a:pPr algn="just"/>
            <a:r>
              <a:rPr lang="pt-BR" dirty="0"/>
              <a:t>Testes de Sintaxe</a:t>
            </a:r>
          </a:p>
          <a:p>
            <a:pPr lvl="1" algn="just"/>
            <a:r>
              <a:rPr lang="pt-BR" dirty="0" smtClean="0"/>
              <a:t>Abrange </a:t>
            </a:r>
            <a:r>
              <a:rPr lang="pt-BR" dirty="0"/>
              <a:t>as 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entradas inválidas </a:t>
            </a:r>
            <a:r>
              <a:rPr lang="pt-BR" dirty="0"/>
              <a:t>do sistema, com </a:t>
            </a:r>
            <a:r>
              <a:rPr lang="pt-BR" dirty="0" smtClean="0"/>
              <a:t>o objetivo </a:t>
            </a:r>
            <a:r>
              <a:rPr lang="pt-BR" dirty="0"/>
              <a:t>de observar seu comportamento quando </a:t>
            </a:r>
            <a:r>
              <a:rPr lang="pt-BR" dirty="0" smtClean="0"/>
              <a:t>esses valores </a:t>
            </a:r>
            <a:r>
              <a:rPr lang="pt-BR" dirty="0"/>
              <a:t>forem usados (</a:t>
            </a:r>
            <a:r>
              <a:rPr lang="pt-BR" dirty="0" err="1"/>
              <a:t>Ex</a:t>
            </a:r>
            <a:r>
              <a:rPr lang="pt-BR" dirty="0"/>
              <a:t>: Uso de ‘</a:t>
            </a:r>
            <a:r>
              <a:rPr lang="pt-BR" dirty="0" err="1"/>
              <a:t>floats</a:t>
            </a:r>
            <a:r>
              <a:rPr lang="pt-BR" dirty="0"/>
              <a:t>’ em </a:t>
            </a:r>
            <a:r>
              <a:rPr lang="pt-BR" dirty="0" smtClean="0"/>
              <a:t>campos inteiros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5864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Teste de Caixa Preta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692771"/>
          </a:xfrm>
        </p:spPr>
        <p:txBody>
          <a:bodyPr/>
          <a:lstStyle/>
          <a:p>
            <a:r>
              <a:rPr lang="pt-BR" dirty="0"/>
              <a:t>Testes de </a:t>
            </a:r>
            <a:r>
              <a:rPr lang="pt-BR" dirty="0" smtClean="0"/>
              <a:t>Transição</a:t>
            </a:r>
            <a:endParaRPr lang="pt-BR" dirty="0"/>
          </a:p>
          <a:p>
            <a:pPr lvl="1" algn="just"/>
            <a:r>
              <a:rPr lang="pt-BR" dirty="0" smtClean="0"/>
              <a:t>Especifica o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comportamento</a:t>
            </a:r>
            <a:r>
              <a:rPr lang="pt-BR" dirty="0" smtClean="0"/>
              <a:t> </a:t>
            </a:r>
            <a:r>
              <a:rPr lang="pt-BR" dirty="0"/>
              <a:t>de </a:t>
            </a:r>
            <a:r>
              <a:rPr lang="pt-BR" dirty="0" smtClean="0"/>
              <a:t>um componente </a:t>
            </a:r>
            <a:r>
              <a:rPr lang="pt-BR" dirty="0"/>
              <a:t>em </a:t>
            </a:r>
            <a:r>
              <a:rPr lang="pt-BR" dirty="0" smtClean="0"/>
              <a:t>uma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transição</a:t>
            </a:r>
            <a:r>
              <a:rPr lang="pt-BR" dirty="0" smtClean="0"/>
              <a:t> </a:t>
            </a:r>
            <a:r>
              <a:rPr lang="pt-BR" dirty="0"/>
              <a:t>de </a:t>
            </a:r>
            <a:r>
              <a:rPr lang="pt-BR" dirty="0" smtClean="0"/>
              <a:t>estado ocorrida </a:t>
            </a:r>
            <a:r>
              <a:rPr lang="pt-BR" dirty="0"/>
              <a:t>por </a:t>
            </a:r>
            <a:r>
              <a:rPr lang="pt-BR" dirty="0" smtClean="0"/>
              <a:t>uma entrada </a:t>
            </a:r>
            <a:r>
              <a:rPr lang="pt-BR" dirty="0"/>
              <a:t>ou um evento</a:t>
            </a:r>
            <a:r>
              <a:rPr lang="pt-BR" dirty="0" smtClean="0"/>
              <a:t>. (Ex.: </a:t>
            </a:r>
            <a:r>
              <a:rPr lang="pt-BR" dirty="0"/>
              <a:t>assentos de </a:t>
            </a:r>
            <a:r>
              <a:rPr lang="pt-BR" dirty="0" smtClean="0"/>
              <a:t>um voo, </a:t>
            </a:r>
            <a:r>
              <a:rPr lang="pt-BR" dirty="0"/>
              <a:t>variáveis)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688157" y="3843046"/>
            <a:ext cx="7772275" cy="792088"/>
            <a:chOff x="688157" y="3843046"/>
            <a:chExt cx="7772275" cy="792088"/>
          </a:xfrm>
        </p:grpSpPr>
        <p:sp>
          <p:nvSpPr>
            <p:cNvPr id="8" name="Seta para a direita 7"/>
            <p:cNvSpPr/>
            <p:nvPr/>
          </p:nvSpPr>
          <p:spPr bwMode="auto">
            <a:xfrm>
              <a:off x="5654414" y="3951058"/>
              <a:ext cx="1365857" cy="576064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0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Saída</a:t>
              </a:r>
            </a:p>
          </p:txBody>
        </p:sp>
        <p:sp>
          <p:nvSpPr>
            <p:cNvPr id="7" name="Seta para a direita 6"/>
            <p:cNvSpPr/>
            <p:nvPr/>
          </p:nvSpPr>
          <p:spPr bwMode="auto">
            <a:xfrm>
              <a:off x="2128317" y="3951058"/>
              <a:ext cx="1365857" cy="576064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0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Entrada</a:t>
              </a:r>
            </a:p>
          </p:txBody>
        </p:sp>
        <p:sp>
          <p:nvSpPr>
            <p:cNvPr id="4" name="Retângulo 3"/>
            <p:cNvSpPr/>
            <p:nvPr/>
          </p:nvSpPr>
          <p:spPr bwMode="auto">
            <a:xfrm>
              <a:off x="688157" y="3843046"/>
              <a:ext cx="1440160" cy="79208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Estado Inicial</a:t>
              </a:r>
            </a:p>
          </p:txBody>
        </p:sp>
        <p:sp>
          <p:nvSpPr>
            <p:cNvPr id="5" name="Retângulo 4"/>
            <p:cNvSpPr/>
            <p:nvPr/>
          </p:nvSpPr>
          <p:spPr bwMode="auto">
            <a:xfrm>
              <a:off x="7020272" y="3843046"/>
              <a:ext cx="1440160" cy="79208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Estado 2</a:t>
              </a: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3494174" y="3843046"/>
              <a:ext cx="2160240" cy="79208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Transição </a:t>
              </a:r>
              <a:r>
                <a:rPr lang="pt-BR" sz="16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(ação/evento)</a:t>
              </a: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2777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Particionamento de equivalência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727448"/>
          </a:xfrm>
        </p:spPr>
        <p:txBody>
          <a:bodyPr/>
          <a:lstStyle/>
          <a:p>
            <a:pPr algn="just"/>
            <a:r>
              <a:rPr lang="pt-BR" dirty="0"/>
              <a:t>Dados de entrada e resultados de </a:t>
            </a:r>
            <a:r>
              <a:rPr lang="pt-BR" dirty="0" smtClean="0"/>
              <a:t>saída frequentemente </a:t>
            </a:r>
            <a:r>
              <a:rPr lang="pt-BR" dirty="0"/>
              <a:t>se encontram em diferentes </a:t>
            </a:r>
            <a:r>
              <a:rPr lang="pt-BR" dirty="0" smtClean="0"/>
              <a:t>classes onde </a:t>
            </a:r>
            <a:r>
              <a:rPr lang="pt-BR" dirty="0"/>
              <a:t>todos os membros de uma classe </a:t>
            </a:r>
            <a:r>
              <a:rPr lang="pt-BR" dirty="0" smtClean="0"/>
              <a:t>são relacionados</a:t>
            </a:r>
            <a:endParaRPr lang="pt-BR" dirty="0"/>
          </a:p>
          <a:p>
            <a:pPr algn="just"/>
            <a:r>
              <a:rPr lang="pt-BR" dirty="0" smtClean="0"/>
              <a:t>Cada </a:t>
            </a:r>
            <a:r>
              <a:rPr lang="pt-BR" dirty="0"/>
              <a:t>uma destas classes é uma partição </a:t>
            </a:r>
            <a:r>
              <a:rPr lang="pt-BR" dirty="0" smtClean="0"/>
              <a:t>de equivalência </a:t>
            </a:r>
            <a:r>
              <a:rPr lang="pt-BR" dirty="0"/>
              <a:t>onde o programa se comporta de </a:t>
            </a:r>
            <a:r>
              <a:rPr lang="pt-BR" dirty="0" smtClean="0"/>
              <a:t>uma maneira </a:t>
            </a:r>
            <a:r>
              <a:rPr lang="pt-BR" dirty="0"/>
              <a:t>equivalente para cada membro da </a:t>
            </a:r>
            <a:r>
              <a:rPr lang="pt-BR" dirty="0" smtClean="0"/>
              <a:t>classe</a:t>
            </a:r>
          </a:p>
          <a:p>
            <a:pPr algn="just"/>
            <a:r>
              <a:rPr lang="pt-BR" dirty="0" smtClean="0"/>
              <a:t>Casos </a:t>
            </a:r>
            <a:r>
              <a:rPr lang="pt-BR" dirty="0"/>
              <a:t>de teste devem ser escolhidos a partir </a:t>
            </a:r>
            <a:r>
              <a:rPr lang="pt-BR" dirty="0" smtClean="0"/>
              <a:t>de cada </a:t>
            </a:r>
            <a:r>
              <a:rPr lang="pt-BR" dirty="0"/>
              <a:t>partição</a:t>
            </a:r>
          </a:p>
        </p:txBody>
      </p:sp>
    </p:spTree>
    <p:extLst>
      <p:ext uri="{BB962C8B-B14F-4D97-AF65-F5344CB8AC3E}">
        <p14:creationId xmlns:p14="http://schemas.microsoft.com/office/powerpoint/2010/main" val="41403689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Particionamento de equivalência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154984"/>
          </a:xfrm>
        </p:spPr>
        <p:txBody>
          <a:bodyPr/>
          <a:lstStyle/>
          <a:p>
            <a:pPr algn="just"/>
            <a:r>
              <a:rPr lang="pt-BR" dirty="0"/>
              <a:t>Particionar as entradas e saídas em ‘</a:t>
            </a:r>
            <a:r>
              <a:rPr lang="pt-BR" dirty="0" smtClean="0"/>
              <a:t>conjuntos equivalentes’</a:t>
            </a:r>
            <a:endParaRPr lang="pt-BR" dirty="0"/>
          </a:p>
          <a:p>
            <a:pPr lvl="1" algn="just"/>
            <a:r>
              <a:rPr lang="pt-BR" dirty="0" smtClean="0"/>
              <a:t>Se </a:t>
            </a:r>
            <a:r>
              <a:rPr lang="pt-BR" dirty="0"/>
              <a:t>a entrada é um número de 5 dígitos entre 10.000 </a:t>
            </a:r>
            <a:r>
              <a:rPr lang="pt-BR" dirty="0" smtClean="0"/>
              <a:t>e 99.999</a:t>
            </a:r>
            <a:r>
              <a:rPr lang="pt-BR" dirty="0"/>
              <a:t>, as partições de equivalência </a:t>
            </a:r>
            <a:r>
              <a:rPr lang="pt-BR" dirty="0" smtClean="0"/>
              <a:t>são</a:t>
            </a:r>
          </a:p>
          <a:p>
            <a:pPr marL="517525" lvl="1" indent="0" algn="just">
              <a:buNone/>
            </a:pPr>
            <a:r>
              <a:rPr lang="pt-BR" dirty="0"/>
              <a:t>	</a:t>
            </a:r>
            <a:r>
              <a:rPr lang="pt-BR" dirty="0" smtClean="0"/>
              <a:t>&lt;10.000, 10.000-99.999</a:t>
            </a:r>
            <a:r>
              <a:rPr lang="pt-BR" dirty="0"/>
              <a:t>, e &gt;</a:t>
            </a:r>
            <a:r>
              <a:rPr lang="pt-BR" dirty="0" smtClean="0"/>
              <a:t>99.999</a:t>
            </a:r>
          </a:p>
          <a:p>
            <a:pPr marL="517525" lvl="1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Escolher </a:t>
            </a:r>
            <a:r>
              <a:rPr lang="pt-BR" dirty="0"/>
              <a:t>casos de teste nos limites destes </a:t>
            </a:r>
            <a:r>
              <a:rPr lang="pt-BR" dirty="0" smtClean="0"/>
              <a:t>conjuntos:</a:t>
            </a:r>
          </a:p>
          <a:p>
            <a:pPr lvl="1" algn="just"/>
            <a:r>
              <a:rPr lang="pt-BR" dirty="0" smtClean="0"/>
              <a:t>00000</a:t>
            </a:r>
            <a:r>
              <a:rPr lang="pt-BR" dirty="0"/>
              <a:t>, 09999, 10000, 99999, 100000</a:t>
            </a:r>
          </a:p>
        </p:txBody>
      </p:sp>
    </p:spTree>
    <p:extLst>
      <p:ext uri="{BB962C8B-B14F-4D97-AF65-F5344CB8AC3E}">
        <p14:creationId xmlns:p14="http://schemas.microsoft.com/office/powerpoint/2010/main" val="24407254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Particionamento de equivalência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326" y="1124744"/>
            <a:ext cx="7661347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755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Diretrizes de Teste (Sequência)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841052"/>
          </a:xfrm>
        </p:spPr>
        <p:txBody>
          <a:bodyPr/>
          <a:lstStyle/>
          <a:p>
            <a:pPr algn="just"/>
            <a:r>
              <a:rPr lang="pt-BR" dirty="0"/>
              <a:t>Testar o software com </a:t>
            </a:r>
            <a:r>
              <a:rPr lang="pt-BR" dirty="0" smtClean="0"/>
              <a:t>sequências </a:t>
            </a:r>
            <a:r>
              <a:rPr lang="pt-BR" dirty="0"/>
              <a:t>que </a:t>
            </a:r>
            <a:r>
              <a:rPr lang="pt-BR" dirty="0" smtClean="0"/>
              <a:t>tenham somente </a:t>
            </a:r>
            <a:r>
              <a:rPr lang="pt-BR" dirty="0"/>
              <a:t>um único valor</a:t>
            </a:r>
          </a:p>
          <a:p>
            <a:pPr algn="just"/>
            <a:r>
              <a:rPr lang="pt-BR" dirty="0" smtClean="0"/>
              <a:t>Utilizar sequências, </a:t>
            </a:r>
            <a:r>
              <a:rPr lang="pt-BR" dirty="0"/>
              <a:t>de diferentes tamanhos, </a:t>
            </a:r>
            <a:r>
              <a:rPr lang="pt-BR" dirty="0" smtClean="0"/>
              <a:t>em diferentes </a:t>
            </a:r>
            <a:r>
              <a:rPr lang="pt-BR" dirty="0"/>
              <a:t>testes</a:t>
            </a:r>
          </a:p>
          <a:p>
            <a:pPr algn="just"/>
            <a:r>
              <a:rPr lang="pt-BR" dirty="0" smtClean="0"/>
              <a:t>Derivar </a:t>
            </a:r>
            <a:r>
              <a:rPr lang="pt-BR" dirty="0"/>
              <a:t>testes de forma que o primeiro, o médio </a:t>
            </a:r>
            <a:r>
              <a:rPr lang="pt-BR" dirty="0" smtClean="0"/>
              <a:t>e o </a:t>
            </a:r>
            <a:r>
              <a:rPr lang="pt-BR" dirty="0"/>
              <a:t>último elemento da </a:t>
            </a:r>
            <a:r>
              <a:rPr lang="pt-BR" dirty="0" smtClean="0"/>
              <a:t>sequência </a:t>
            </a:r>
            <a:r>
              <a:rPr lang="pt-BR" dirty="0"/>
              <a:t>sejam acessados</a:t>
            </a:r>
          </a:p>
          <a:p>
            <a:pPr algn="just"/>
            <a:r>
              <a:rPr lang="pt-BR" dirty="0" smtClean="0"/>
              <a:t>Testar sequências </a:t>
            </a:r>
            <a:r>
              <a:rPr lang="pt-BR" dirty="0"/>
              <a:t>de tamanho zero e NULO</a:t>
            </a:r>
          </a:p>
        </p:txBody>
      </p:sp>
    </p:spTree>
    <p:extLst>
      <p:ext uri="{BB962C8B-B14F-4D97-AF65-F5344CB8AC3E}">
        <p14:creationId xmlns:p14="http://schemas.microsoft.com/office/powerpoint/2010/main" val="2656481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Rotina de Busca – </a:t>
            </a:r>
            <a:r>
              <a:rPr lang="pt-BR" dirty="0" err="1" smtClean="0"/>
              <a:t>Particionamento</a:t>
            </a:r>
            <a:r>
              <a:rPr lang="pt-BR" dirty="0" smtClean="0"/>
              <a:t> de Entrada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063" y="1484784"/>
            <a:ext cx="8385937" cy="500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193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Testes de Estrutura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284250"/>
          </a:xfrm>
        </p:spPr>
        <p:txBody>
          <a:bodyPr/>
          <a:lstStyle/>
          <a:p>
            <a:pPr algn="just"/>
            <a:r>
              <a:rPr lang="pt-BR" dirty="0"/>
              <a:t>Algumas vezes chamado de teste de ‘</a:t>
            </a:r>
            <a:r>
              <a:rPr lang="pt-BR" b="1" dirty="0"/>
              <a:t>caixa branca</a:t>
            </a:r>
            <a:r>
              <a:rPr lang="pt-BR" dirty="0"/>
              <a:t>’</a:t>
            </a:r>
          </a:p>
          <a:p>
            <a:pPr algn="just"/>
            <a:r>
              <a:rPr lang="pt-BR" dirty="0" smtClean="0"/>
              <a:t>Os </a:t>
            </a:r>
            <a:r>
              <a:rPr lang="pt-BR" dirty="0"/>
              <a:t>casos de teste são derivados de acordo com </a:t>
            </a:r>
            <a:r>
              <a:rPr lang="pt-BR" dirty="0" smtClean="0"/>
              <a:t>a </a:t>
            </a:r>
            <a:r>
              <a:rPr lang="pt-BR" b="1" dirty="0" smtClean="0"/>
              <a:t>estrutura </a:t>
            </a:r>
            <a:r>
              <a:rPr lang="pt-BR" dirty="0"/>
              <a:t>do programa. O conhecimento </a:t>
            </a:r>
            <a:r>
              <a:rPr lang="pt-BR" dirty="0" smtClean="0"/>
              <a:t>do programa </a:t>
            </a:r>
            <a:r>
              <a:rPr lang="pt-BR" dirty="0"/>
              <a:t>é utilizado para identificar casos </a:t>
            </a:r>
            <a:r>
              <a:rPr lang="pt-BR" dirty="0" smtClean="0"/>
              <a:t>de teste </a:t>
            </a:r>
            <a:r>
              <a:rPr lang="pt-BR" dirty="0"/>
              <a:t>adicionais.</a:t>
            </a:r>
          </a:p>
          <a:p>
            <a:pPr algn="just"/>
            <a:r>
              <a:rPr lang="pt-BR" dirty="0" smtClean="0"/>
              <a:t>Objetivo </a:t>
            </a:r>
            <a:r>
              <a:rPr lang="pt-BR" dirty="0"/>
              <a:t>é exercitar todas as declarações </a:t>
            </a:r>
            <a:r>
              <a:rPr lang="pt-BR" dirty="0" smtClean="0"/>
              <a:t>do programa </a:t>
            </a:r>
            <a:r>
              <a:rPr lang="pt-BR" dirty="0"/>
              <a:t>(e não todas as combinações </a:t>
            </a:r>
            <a:r>
              <a:rPr lang="pt-BR" dirty="0" smtClean="0"/>
              <a:t>de caminhos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1621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068259"/>
          </a:xfrm>
        </p:spPr>
        <p:txBody>
          <a:bodyPr/>
          <a:lstStyle/>
          <a:p>
            <a:r>
              <a:rPr lang="pt-BR" dirty="0"/>
              <a:t>Testes de componentes e de integração</a:t>
            </a:r>
          </a:p>
          <a:p>
            <a:r>
              <a:rPr lang="pt-BR" dirty="0" smtClean="0"/>
              <a:t>Testes </a:t>
            </a:r>
            <a:r>
              <a:rPr lang="pt-BR" dirty="0"/>
              <a:t>de defeitos</a:t>
            </a:r>
          </a:p>
          <a:p>
            <a:r>
              <a:rPr lang="pt-BR" dirty="0" smtClean="0"/>
              <a:t>Testes </a:t>
            </a:r>
            <a:r>
              <a:rPr lang="pt-BR" dirty="0"/>
              <a:t>orientados a objetos</a:t>
            </a:r>
          </a:p>
          <a:p>
            <a:r>
              <a:rPr lang="pt-BR" dirty="0" smtClean="0"/>
              <a:t>Área </a:t>
            </a:r>
            <a:r>
              <a:rPr lang="pt-BR" dirty="0"/>
              <a:t>de trabalho de teste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510476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Testes de Estrutura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90515"/>
          </a:xfrm>
        </p:spPr>
        <p:txBody>
          <a:bodyPr/>
          <a:lstStyle/>
          <a:p>
            <a:r>
              <a:rPr lang="pt-BR" dirty="0"/>
              <a:t>Fluxo de dados</a:t>
            </a:r>
          </a:p>
          <a:p>
            <a:pPr lvl="1"/>
            <a:r>
              <a:rPr lang="pt-BR" dirty="0" smtClean="0"/>
              <a:t>Põe </a:t>
            </a:r>
            <a:r>
              <a:rPr lang="pt-BR" dirty="0"/>
              <a:t>à prova a lógica do </a:t>
            </a:r>
            <a:r>
              <a:rPr lang="pt-BR" dirty="0" smtClean="0"/>
              <a:t>programa.</a:t>
            </a:r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r>
              <a:rPr lang="pt-BR" dirty="0"/>
              <a:t>Teste de laços</a:t>
            </a:r>
          </a:p>
          <a:p>
            <a:pPr lvl="1"/>
            <a:r>
              <a:rPr lang="pt-BR" dirty="0" smtClean="0"/>
              <a:t>Faz </a:t>
            </a:r>
            <a:r>
              <a:rPr lang="pt-BR" dirty="0"/>
              <a:t>procedimentos para exercitar laços de vários graus </a:t>
            </a:r>
            <a:r>
              <a:rPr lang="pt-BR" dirty="0" smtClean="0"/>
              <a:t>de complexibilidade</a:t>
            </a:r>
            <a:r>
              <a:rPr lang="pt-BR" dirty="0"/>
              <a:t>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300" y="2492896"/>
            <a:ext cx="7924700" cy="193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125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Testes de Caminho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284250"/>
          </a:xfrm>
        </p:spPr>
        <p:txBody>
          <a:bodyPr/>
          <a:lstStyle/>
          <a:p>
            <a:pPr algn="just"/>
            <a:r>
              <a:rPr lang="pt-BR" dirty="0"/>
              <a:t>O objetivo do teste de caminho é garantir que </a:t>
            </a:r>
            <a:r>
              <a:rPr lang="pt-BR" dirty="0" smtClean="0"/>
              <a:t>o conjunto </a:t>
            </a:r>
            <a:r>
              <a:rPr lang="pt-BR" dirty="0"/>
              <a:t>de testes é tal que cada caminho </a:t>
            </a:r>
            <a:r>
              <a:rPr lang="pt-BR" dirty="0" smtClean="0"/>
              <a:t>do programa </a:t>
            </a:r>
            <a:r>
              <a:rPr lang="pt-BR" dirty="0"/>
              <a:t>é executado pelo menos uma vez</a:t>
            </a:r>
          </a:p>
          <a:p>
            <a:pPr algn="just"/>
            <a:r>
              <a:rPr lang="pt-BR" dirty="0" smtClean="0"/>
              <a:t>O </a:t>
            </a:r>
            <a:r>
              <a:rPr lang="pt-BR" dirty="0"/>
              <a:t>ponto de partida para o teste de caminho é </a:t>
            </a:r>
            <a:r>
              <a:rPr lang="pt-BR" dirty="0" smtClean="0"/>
              <a:t>um grafo </a:t>
            </a:r>
            <a:r>
              <a:rPr lang="pt-BR" dirty="0"/>
              <a:t>de fluxo do programa que mostra </a:t>
            </a:r>
            <a:r>
              <a:rPr lang="pt-BR" dirty="0" smtClean="0"/>
              <a:t>nós representando </a:t>
            </a:r>
            <a:r>
              <a:rPr lang="pt-BR" dirty="0"/>
              <a:t>decisões de programa e em </a:t>
            </a:r>
            <a:r>
              <a:rPr lang="pt-BR" dirty="0" smtClean="0"/>
              <a:t>arcos representando </a:t>
            </a:r>
            <a:r>
              <a:rPr lang="pt-BR" dirty="0"/>
              <a:t>o fluxo de controle</a:t>
            </a:r>
          </a:p>
          <a:p>
            <a:pPr algn="just"/>
            <a:r>
              <a:rPr lang="pt-BR" dirty="0" smtClean="0"/>
              <a:t>Declarações </a:t>
            </a:r>
            <a:r>
              <a:rPr lang="pt-BR" dirty="0"/>
              <a:t>condicionais são portanto nós no </a:t>
            </a:r>
            <a:r>
              <a:rPr lang="pt-BR" dirty="0" smtClean="0"/>
              <a:t>grafo de </a:t>
            </a:r>
            <a:r>
              <a:rPr lang="pt-BR" dirty="0"/>
              <a:t>fluxo</a:t>
            </a:r>
          </a:p>
        </p:txBody>
      </p:sp>
    </p:spTree>
    <p:extLst>
      <p:ext uri="{BB962C8B-B14F-4D97-AF65-F5344CB8AC3E}">
        <p14:creationId xmlns:p14="http://schemas.microsoft.com/office/powerpoint/2010/main" val="19361108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Grafo de fluxo do programa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24315"/>
          </a:xfrm>
        </p:spPr>
        <p:txBody>
          <a:bodyPr/>
          <a:lstStyle/>
          <a:p>
            <a:pPr algn="just"/>
            <a:r>
              <a:rPr lang="pt-BR" dirty="0"/>
              <a:t>Descreve o fluxo de controle do programa. </a:t>
            </a:r>
            <a:r>
              <a:rPr lang="pt-BR" dirty="0" smtClean="0"/>
              <a:t>Cada ramo </a:t>
            </a:r>
            <a:r>
              <a:rPr lang="pt-BR" dirty="0"/>
              <a:t>em uma declaração condicional é </a:t>
            </a:r>
            <a:r>
              <a:rPr lang="pt-BR" dirty="0" smtClean="0"/>
              <a:t>mostrado como </a:t>
            </a:r>
            <a:r>
              <a:rPr lang="pt-BR" dirty="0"/>
              <a:t>um caminho independente e os loops </a:t>
            </a:r>
            <a:r>
              <a:rPr lang="pt-BR" dirty="0" smtClean="0"/>
              <a:t>são indicados </a:t>
            </a:r>
            <a:r>
              <a:rPr lang="pt-BR" dirty="0"/>
              <a:t>por setas fazendo o loop de volta para </a:t>
            </a:r>
            <a:r>
              <a:rPr lang="pt-BR" dirty="0" smtClean="0"/>
              <a:t>o nó </a:t>
            </a:r>
            <a:r>
              <a:rPr lang="pt-BR" dirty="0"/>
              <a:t>de condição do loop</a:t>
            </a:r>
          </a:p>
          <a:p>
            <a:pPr algn="just"/>
            <a:r>
              <a:rPr lang="pt-BR" dirty="0" smtClean="0"/>
              <a:t>Utilizado </a:t>
            </a:r>
            <a:r>
              <a:rPr lang="pt-BR" dirty="0"/>
              <a:t>como uma base para o cálculo </a:t>
            </a:r>
            <a:r>
              <a:rPr lang="pt-BR" dirty="0" smtClean="0"/>
              <a:t>da complexidade </a:t>
            </a:r>
            <a:r>
              <a:rPr lang="pt-BR" dirty="0" err="1"/>
              <a:t>ciclomática</a:t>
            </a:r>
            <a:endParaRPr lang="pt-BR" dirty="0"/>
          </a:p>
          <a:p>
            <a:endParaRPr lang="pt-BR" sz="2000" dirty="0" smtClean="0"/>
          </a:p>
          <a:p>
            <a:pPr marL="0" indent="0" algn="ctr">
              <a:buNone/>
            </a:pPr>
            <a:r>
              <a:rPr lang="pt-BR" i="1" dirty="0" smtClean="0"/>
              <a:t>Complexidade </a:t>
            </a:r>
            <a:r>
              <a:rPr lang="pt-BR" i="1" dirty="0" err="1"/>
              <a:t>ciclomática</a:t>
            </a:r>
            <a:r>
              <a:rPr lang="pt-BR" i="1" dirty="0"/>
              <a:t> </a:t>
            </a:r>
            <a:r>
              <a:rPr lang="pt-BR" i="1" dirty="0" smtClean="0"/>
              <a:t>= Numero </a:t>
            </a:r>
            <a:r>
              <a:rPr lang="pt-BR" i="1" dirty="0"/>
              <a:t>de </a:t>
            </a:r>
            <a:r>
              <a:rPr lang="pt-BR" i="1" dirty="0" smtClean="0"/>
              <a:t>arestas – Números </a:t>
            </a:r>
            <a:r>
              <a:rPr lang="pt-BR" i="1" dirty="0"/>
              <a:t>de nós + 2</a:t>
            </a:r>
          </a:p>
        </p:txBody>
      </p:sp>
    </p:spTree>
    <p:extLst>
      <p:ext uri="{BB962C8B-B14F-4D97-AF65-F5344CB8AC3E}">
        <p14:creationId xmlns:p14="http://schemas.microsoft.com/office/powerpoint/2010/main" val="9557929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Complexidade </a:t>
            </a:r>
            <a:r>
              <a:rPr lang="pt-BR" dirty="0" err="1" smtClean="0"/>
              <a:t>ciclomática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79715"/>
          </a:xfrm>
        </p:spPr>
        <p:txBody>
          <a:bodyPr/>
          <a:lstStyle/>
          <a:p>
            <a:pPr algn="just"/>
            <a:r>
              <a:rPr lang="pt-BR" sz="3100" dirty="0"/>
              <a:t>O número de testes de cada caminho </a:t>
            </a:r>
            <a:r>
              <a:rPr lang="pt-BR" sz="3100" dirty="0" smtClean="0"/>
              <a:t>independente (atravessa </a:t>
            </a:r>
            <a:r>
              <a:rPr lang="pt-BR" sz="3100" dirty="0"/>
              <a:t>pelo menos um novo ramo) é igual </a:t>
            </a:r>
            <a:r>
              <a:rPr lang="pt-BR" sz="3100" dirty="0" smtClean="0"/>
              <a:t>a complexidade </a:t>
            </a:r>
            <a:r>
              <a:rPr lang="pt-BR" sz="3100" dirty="0" err="1"/>
              <a:t>ciclomática</a:t>
            </a:r>
            <a:endParaRPr lang="pt-BR" sz="3100" dirty="0"/>
          </a:p>
          <a:p>
            <a:pPr algn="just"/>
            <a:r>
              <a:rPr lang="pt-BR" sz="3100" dirty="0" smtClean="0"/>
              <a:t>O </a:t>
            </a:r>
            <a:r>
              <a:rPr lang="pt-BR" sz="3100" b="1" dirty="0"/>
              <a:t>número mínimo de casos de teste </a:t>
            </a:r>
            <a:r>
              <a:rPr lang="pt-BR" sz="3100" dirty="0"/>
              <a:t>para </a:t>
            </a:r>
            <a:r>
              <a:rPr lang="pt-BR" sz="3100" dirty="0" smtClean="0"/>
              <a:t>testar todos </a:t>
            </a:r>
            <a:r>
              <a:rPr lang="pt-BR" sz="3100" dirty="0"/>
              <a:t>os caminhos é </a:t>
            </a:r>
            <a:r>
              <a:rPr lang="pt-BR" sz="3100" b="1" dirty="0"/>
              <a:t>igual </a:t>
            </a:r>
            <a:r>
              <a:rPr lang="pt-BR" sz="3100" dirty="0"/>
              <a:t>a </a:t>
            </a:r>
            <a:r>
              <a:rPr lang="pt-BR" sz="3100" b="1" dirty="0" smtClean="0"/>
              <a:t>complexidade </a:t>
            </a:r>
            <a:r>
              <a:rPr lang="pt-BR" sz="3100" b="1" dirty="0" err="1" smtClean="0"/>
              <a:t>ciclomática</a:t>
            </a:r>
            <a:endParaRPr lang="pt-BR" sz="3100" b="1" dirty="0"/>
          </a:p>
          <a:p>
            <a:pPr algn="just"/>
            <a:r>
              <a:rPr lang="pt-BR" sz="3100" dirty="0" smtClean="0"/>
              <a:t>Útil </a:t>
            </a:r>
            <a:r>
              <a:rPr lang="pt-BR" sz="3100" dirty="0"/>
              <a:t>se usado com cuidado. Não implica </a:t>
            </a:r>
            <a:r>
              <a:rPr lang="pt-BR" sz="3100" dirty="0" smtClean="0"/>
              <a:t>suficiência de </a:t>
            </a:r>
            <a:r>
              <a:rPr lang="pt-BR" sz="3100" dirty="0"/>
              <a:t>testes</a:t>
            </a:r>
          </a:p>
          <a:p>
            <a:pPr algn="just"/>
            <a:r>
              <a:rPr lang="pt-BR" sz="3100" dirty="0" smtClean="0"/>
              <a:t>Embora </a:t>
            </a:r>
            <a:r>
              <a:rPr lang="pt-BR" sz="3100" dirty="0"/>
              <a:t>todos os caminhos sejam executados, </a:t>
            </a:r>
            <a:r>
              <a:rPr lang="pt-BR" sz="3100" dirty="0" smtClean="0"/>
              <a:t>não são </a:t>
            </a:r>
            <a:r>
              <a:rPr lang="pt-BR" sz="3100" dirty="0"/>
              <a:t>executadas todas as combinações de caminhos</a:t>
            </a:r>
            <a:endParaRPr lang="pt-BR" sz="3100" i="1" dirty="0"/>
          </a:p>
        </p:txBody>
      </p:sp>
    </p:spTree>
    <p:extLst>
      <p:ext uri="{BB962C8B-B14F-4D97-AF65-F5344CB8AC3E}">
        <p14:creationId xmlns:p14="http://schemas.microsoft.com/office/powerpoint/2010/main" val="23993696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Grafo de fluxo para a busca binária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6" y="1117888"/>
            <a:ext cx="4752528" cy="362276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9999" y="1124744"/>
            <a:ext cx="4271484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2066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Grafo de fluxo para a busca binária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6" y="1117888"/>
            <a:ext cx="4752528" cy="362276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9999" y="1124744"/>
            <a:ext cx="4271484" cy="504056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 bwMode="auto">
          <a:xfrm>
            <a:off x="4807336" y="1117888"/>
            <a:ext cx="4295099" cy="5135307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990398" y="1273304"/>
            <a:ext cx="3928974" cy="4739759"/>
          </a:xfrm>
        </p:spPr>
        <p:txBody>
          <a:bodyPr/>
          <a:lstStyle/>
          <a:p>
            <a:pPr marL="517525" lvl="1" indent="0" algn="just">
              <a:buNone/>
            </a:pP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Caminhos independentes:</a:t>
            </a:r>
          </a:p>
          <a:p>
            <a:pPr marL="517525" lvl="1" indent="0"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[1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, 2, 3, 8,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9];</a:t>
            </a:r>
          </a:p>
          <a:p>
            <a:pPr marL="517525" lvl="1" indent="0"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[1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, 2, 3, 4, 6, 7,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2];</a:t>
            </a:r>
          </a:p>
          <a:p>
            <a:pPr marL="517525" lvl="1" indent="0"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[1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, 2, 3, 4, 5, 7,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2];</a:t>
            </a:r>
          </a:p>
          <a:p>
            <a:pPr marL="517525" lvl="1" indent="0"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[1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, 2, 3, 4, 6, 7, 2, 8,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9]</a:t>
            </a:r>
          </a:p>
          <a:p>
            <a:pPr marL="0" indent="0" algn="just">
              <a:buNone/>
            </a:pPr>
            <a:endParaRPr lang="pt-BR" sz="22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Casos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de teste devem ser derivados de forma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que todos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estes caminhos sejam executados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Um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analisador dinâmico de programa pode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ser utilizado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para verificar se todos os caminhos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foram executados</a:t>
            </a:r>
            <a:endParaRPr lang="pt-BR" sz="22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95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Teste de Integração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397853"/>
          </a:xfrm>
        </p:spPr>
        <p:txBody>
          <a:bodyPr/>
          <a:lstStyle/>
          <a:p>
            <a:pPr algn="just"/>
            <a:r>
              <a:rPr lang="pt-BR" dirty="0"/>
              <a:t>Testa sistemas completos ou subsistemas </a:t>
            </a:r>
            <a:r>
              <a:rPr lang="pt-BR" dirty="0" smtClean="0"/>
              <a:t>compostos de </a:t>
            </a:r>
            <a:r>
              <a:rPr lang="pt-BR" dirty="0"/>
              <a:t>componentes integrados</a:t>
            </a:r>
          </a:p>
          <a:p>
            <a:pPr algn="just"/>
            <a:r>
              <a:rPr lang="pt-BR" dirty="0" smtClean="0"/>
              <a:t>Testes </a:t>
            </a:r>
            <a:r>
              <a:rPr lang="pt-BR" dirty="0"/>
              <a:t>de integração devem ser ‘caixa preta’ </a:t>
            </a:r>
            <a:r>
              <a:rPr lang="pt-BR" dirty="0" smtClean="0"/>
              <a:t>com testes </a:t>
            </a:r>
            <a:r>
              <a:rPr lang="pt-BR" dirty="0"/>
              <a:t>derivados da especificação do sistema</a:t>
            </a:r>
          </a:p>
          <a:p>
            <a:pPr algn="just"/>
            <a:r>
              <a:rPr lang="pt-BR" dirty="0" smtClean="0"/>
              <a:t>Principal </a:t>
            </a:r>
            <a:r>
              <a:rPr lang="pt-BR" dirty="0"/>
              <a:t>dificuldade é a localização de erros</a:t>
            </a:r>
          </a:p>
          <a:p>
            <a:pPr algn="just"/>
            <a:r>
              <a:rPr lang="pt-BR" dirty="0" smtClean="0"/>
              <a:t>Testes </a:t>
            </a:r>
            <a:r>
              <a:rPr lang="pt-BR" dirty="0"/>
              <a:t>de integração incremental reduz </a:t>
            </a:r>
            <a:r>
              <a:rPr lang="pt-BR" dirty="0" smtClean="0"/>
              <a:t>este problema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4011920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Teste de </a:t>
            </a:r>
            <a:r>
              <a:rPr lang="pt-BR" dirty="0" smtClean="0"/>
              <a:t>Integração Incremental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68760"/>
            <a:ext cx="7750847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7645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370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600" dirty="0" smtClean="0"/>
              <a:t>Abordagem para Teste de Integração</a:t>
            </a:r>
            <a:endParaRPr lang="pt-BR" sz="46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693319"/>
          </a:xfrm>
        </p:spPr>
        <p:txBody>
          <a:bodyPr/>
          <a:lstStyle/>
          <a:p>
            <a:pPr algn="just"/>
            <a:r>
              <a:rPr lang="pt-BR" dirty="0"/>
              <a:t>Teste </a:t>
            </a:r>
            <a:r>
              <a:rPr lang="pt-BR" dirty="0" smtClean="0"/>
              <a:t>Top-</a:t>
            </a:r>
            <a:r>
              <a:rPr lang="pt-BR" dirty="0" err="1" smtClean="0"/>
              <a:t>down</a:t>
            </a:r>
            <a:endParaRPr lang="pt-BR" dirty="0"/>
          </a:p>
          <a:p>
            <a:pPr lvl="1" algn="just"/>
            <a:r>
              <a:rPr lang="pt-BR" dirty="0" smtClean="0"/>
              <a:t>Inicia </a:t>
            </a:r>
            <a:r>
              <a:rPr lang="pt-BR" dirty="0"/>
              <a:t>com componentes de alto nível integrando </a:t>
            </a:r>
            <a:r>
              <a:rPr lang="pt-BR" dirty="0" smtClean="0"/>
              <a:t>de maneira </a:t>
            </a:r>
            <a:r>
              <a:rPr lang="pt-BR" dirty="0"/>
              <a:t>top-</a:t>
            </a:r>
            <a:r>
              <a:rPr lang="pt-BR" dirty="0" err="1"/>
              <a:t>down</a:t>
            </a:r>
            <a:r>
              <a:rPr lang="pt-BR" dirty="0" smtClean="0"/>
              <a:t>.</a:t>
            </a:r>
            <a:endParaRPr lang="pt-BR" dirty="0"/>
          </a:p>
          <a:p>
            <a:pPr algn="just"/>
            <a:r>
              <a:rPr lang="pt-BR" dirty="0" smtClean="0"/>
              <a:t>Teste </a:t>
            </a:r>
            <a:r>
              <a:rPr lang="pt-BR" dirty="0" err="1"/>
              <a:t>Bottom-up</a:t>
            </a:r>
            <a:endParaRPr lang="pt-BR" dirty="0"/>
          </a:p>
          <a:p>
            <a:pPr lvl="1" algn="just"/>
            <a:r>
              <a:rPr lang="pt-BR" dirty="0" smtClean="0"/>
              <a:t>Integra </a:t>
            </a:r>
            <a:r>
              <a:rPr lang="pt-BR" dirty="0"/>
              <a:t>componentes individuais em níveis até o </a:t>
            </a:r>
            <a:r>
              <a:rPr lang="pt-BR" dirty="0" smtClean="0"/>
              <a:t>sistema completo </a:t>
            </a:r>
            <a:r>
              <a:rPr lang="pt-BR" dirty="0"/>
              <a:t>estar criado.</a:t>
            </a:r>
          </a:p>
          <a:p>
            <a:pPr algn="just"/>
            <a:r>
              <a:rPr lang="pt-BR" dirty="0" smtClean="0"/>
              <a:t>Na </a:t>
            </a:r>
            <a:r>
              <a:rPr lang="pt-BR" dirty="0"/>
              <a:t>prática, a maioria das integrações </a:t>
            </a:r>
            <a:r>
              <a:rPr lang="pt-BR" dirty="0" smtClean="0"/>
              <a:t>envolvem uma </a:t>
            </a:r>
            <a:r>
              <a:rPr lang="pt-BR" dirty="0"/>
              <a:t>combinação destas estratégias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6173640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Abordagem de Teste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052736"/>
            <a:ext cx="8583488" cy="5127558"/>
          </a:xfrm>
        </p:spPr>
        <p:txBody>
          <a:bodyPr/>
          <a:lstStyle/>
          <a:p>
            <a:pPr algn="just"/>
            <a:r>
              <a:rPr lang="pt-BR" dirty="0"/>
              <a:t>Validação de arquitetura</a:t>
            </a:r>
          </a:p>
          <a:p>
            <a:pPr lvl="1" algn="just"/>
            <a:r>
              <a:rPr lang="pt-BR" dirty="0" smtClean="0"/>
              <a:t>Teste </a:t>
            </a:r>
            <a:r>
              <a:rPr lang="pt-BR" dirty="0"/>
              <a:t>top-</a:t>
            </a:r>
            <a:r>
              <a:rPr lang="pt-BR" dirty="0" err="1"/>
              <a:t>down</a:t>
            </a:r>
            <a:r>
              <a:rPr lang="pt-BR" dirty="0"/>
              <a:t> é melhor em descobrir erros na </a:t>
            </a:r>
            <a:r>
              <a:rPr lang="pt-BR" dirty="0" smtClean="0"/>
              <a:t>arquitetura do </a:t>
            </a:r>
            <a:r>
              <a:rPr lang="pt-BR" dirty="0"/>
              <a:t>sistema</a:t>
            </a:r>
          </a:p>
          <a:p>
            <a:pPr algn="just"/>
            <a:r>
              <a:rPr lang="pt-BR" dirty="0" smtClean="0"/>
              <a:t>Demonstração </a:t>
            </a:r>
            <a:r>
              <a:rPr lang="pt-BR" dirty="0"/>
              <a:t>do sistema</a:t>
            </a:r>
          </a:p>
          <a:p>
            <a:pPr lvl="1" algn="just"/>
            <a:r>
              <a:rPr lang="pt-BR" dirty="0" smtClean="0"/>
              <a:t>Teste </a:t>
            </a:r>
            <a:r>
              <a:rPr lang="pt-BR" dirty="0"/>
              <a:t>top-</a:t>
            </a:r>
            <a:r>
              <a:rPr lang="pt-BR" dirty="0" err="1"/>
              <a:t>down</a:t>
            </a:r>
            <a:r>
              <a:rPr lang="pt-BR" dirty="0"/>
              <a:t> permite uma demonstração limitada </a:t>
            </a:r>
            <a:r>
              <a:rPr lang="pt-BR" dirty="0" smtClean="0"/>
              <a:t>no estágio </a:t>
            </a:r>
            <a:r>
              <a:rPr lang="pt-BR" dirty="0"/>
              <a:t>inicial de desenvolvimento</a:t>
            </a:r>
          </a:p>
          <a:p>
            <a:pPr algn="just"/>
            <a:r>
              <a:rPr lang="pt-BR" dirty="0" smtClean="0"/>
              <a:t>Implementação </a:t>
            </a:r>
            <a:r>
              <a:rPr lang="pt-BR" dirty="0"/>
              <a:t>de teste</a:t>
            </a:r>
          </a:p>
          <a:p>
            <a:pPr lvl="1" algn="just"/>
            <a:r>
              <a:rPr lang="pt-BR" dirty="0" smtClean="0"/>
              <a:t>Frequentemente </a:t>
            </a:r>
            <a:r>
              <a:rPr lang="pt-BR" dirty="0"/>
              <a:t>mais fácil com o teste </a:t>
            </a:r>
            <a:r>
              <a:rPr lang="pt-BR" dirty="0" err="1"/>
              <a:t>bottom-up</a:t>
            </a:r>
            <a:endParaRPr lang="pt-BR" dirty="0"/>
          </a:p>
          <a:p>
            <a:pPr algn="just"/>
            <a:r>
              <a:rPr lang="pt-BR" dirty="0" smtClean="0"/>
              <a:t>Observação </a:t>
            </a:r>
            <a:r>
              <a:rPr lang="pt-BR" dirty="0"/>
              <a:t>de teste</a:t>
            </a:r>
          </a:p>
          <a:p>
            <a:pPr lvl="1" algn="just"/>
            <a:r>
              <a:rPr lang="pt-BR" dirty="0" smtClean="0"/>
              <a:t>Problemas </a:t>
            </a:r>
            <a:r>
              <a:rPr lang="pt-BR" dirty="0"/>
              <a:t>com ambas abordagens. Código extra pode </a:t>
            </a:r>
            <a:r>
              <a:rPr lang="pt-BR" dirty="0" smtClean="0"/>
              <a:t>ser necessário </a:t>
            </a:r>
            <a:r>
              <a:rPr lang="pt-BR" dirty="0"/>
              <a:t>para observar os testes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201000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877985"/>
          </a:xfrm>
        </p:spPr>
        <p:txBody>
          <a:bodyPr/>
          <a:lstStyle/>
          <a:p>
            <a:pPr marL="0" indent="0" algn="ctr">
              <a:buNone/>
            </a:pPr>
            <a:r>
              <a:rPr lang="pt-BR" sz="4000" i="1" dirty="0"/>
              <a:t>“A atividade de teste nunca termina. Apenas </a:t>
            </a:r>
            <a:r>
              <a:rPr lang="pt-BR" sz="4000" i="1" dirty="0" smtClean="0"/>
              <a:t>é transferida </a:t>
            </a:r>
            <a:r>
              <a:rPr lang="pt-BR" sz="4000" i="1" dirty="0"/>
              <a:t>do projetista para seu cliente. </a:t>
            </a:r>
            <a:r>
              <a:rPr lang="pt-BR" sz="4000" i="1" dirty="0" smtClean="0"/>
              <a:t>O engenheiro </a:t>
            </a:r>
            <a:r>
              <a:rPr lang="pt-BR" sz="4000" i="1" dirty="0"/>
              <a:t>de software pode realizar </a:t>
            </a:r>
            <a:r>
              <a:rPr lang="pt-BR" sz="4000" i="1" dirty="0" smtClean="0"/>
              <a:t>testes mais </a:t>
            </a:r>
            <a:r>
              <a:rPr lang="pt-BR" sz="4000" i="1" dirty="0"/>
              <a:t>completos e portanto descobrir e </a:t>
            </a:r>
            <a:r>
              <a:rPr lang="pt-BR" sz="4000" i="1" dirty="0" smtClean="0"/>
              <a:t>corrigir o </a:t>
            </a:r>
            <a:r>
              <a:rPr lang="pt-BR" sz="4000" i="1" dirty="0"/>
              <a:t>maior número de erros possíveis antes que </a:t>
            </a:r>
            <a:r>
              <a:rPr lang="pt-BR" sz="4000" i="1" dirty="0" smtClean="0"/>
              <a:t>os testes </a:t>
            </a:r>
            <a:r>
              <a:rPr lang="pt-BR" sz="4000" i="1" dirty="0"/>
              <a:t>do cliente se iniciem.”</a:t>
            </a:r>
          </a:p>
        </p:txBody>
      </p:sp>
    </p:spTree>
    <p:extLst>
      <p:ext uri="{BB962C8B-B14F-4D97-AF65-F5344CB8AC3E}">
        <p14:creationId xmlns:p14="http://schemas.microsoft.com/office/powerpoint/2010/main" val="16134058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Teste de Interface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29"/>
            <a:ext cx="8583488" cy="3742563"/>
          </a:xfrm>
        </p:spPr>
        <p:txBody>
          <a:bodyPr/>
          <a:lstStyle/>
          <a:p>
            <a:pPr algn="just"/>
            <a:r>
              <a:rPr lang="pt-BR" dirty="0"/>
              <a:t>Ocorrem quando módulos ou subsistemas </a:t>
            </a:r>
            <a:r>
              <a:rPr lang="pt-BR" dirty="0" smtClean="0"/>
              <a:t>são integrados </a:t>
            </a:r>
            <a:r>
              <a:rPr lang="pt-BR" dirty="0"/>
              <a:t>para criar sistemas maiores</a:t>
            </a:r>
          </a:p>
          <a:p>
            <a:pPr algn="just"/>
            <a:r>
              <a:rPr lang="pt-BR" dirty="0" smtClean="0"/>
              <a:t>Objetivo </a:t>
            </a:r>
            <a:r>
              <a:rPr lang="pt-BR" dirty="0"/>
              <a:t>é detectar defeitos devido a erros </a:t>
            </a:r>
            <a:r>
              <a:rPr lang="pt-BR" dirty="0" smtClean="0"/>
              <a:t>de interface </a:t>
            </a:r>
            <a:r>
              <a:rPr lang="pt-BR" dirty="0"/>
              <a:t>ou suposições inválidas sobre as interfaces</a:t>
            </a:r>
          </a:p>
          <a:p>
            <a:pPr algn="just"/>
            <a:r>
              <a:rPr lang="pt-BR" dirty="0" smtClean="0"/>
              <a:t>Particularmente </a:t>
            </a:r>
            <a:r>
              <a:rPr lang="pt-BR" dirty="0"/>
              <a:t>importante para o </a:t>
            </a:r>
            <a:r>
              <a:rPr lang="pt-BR" dirty="0" smtClean="0"/>
              <a:t>desenvolvimento orientado </a:t>
            </a:r>
            <a:r>
              <a:rPr lang="pt-BR" dirty="0"/>
              <a:t>a objetos, já que os objetos são </a:t>
            </a:r>
            <a:r>
              <a:rPr lang="pt-BR" dirty="0" smtClean="0"/>
              <a:t>definidos por </a:t>
            </a:r>
            <a:r>
              <a:rPr lang="pt-BR" dirty="0"/>
              <a:t>suas interfaces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74191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29"/>
            <a:ext cx="8583488" cy="4755148"/>
          </a:xfrm>
        </p:spPr>
        <p:txBody>
          <a:bodyPr/>
          <a:lstStyle/>
          <a:p>
            <a:pPr algn="just"/>
            <a:r>
              <a:rPr lang="pt-BR" sz="3000" dirty="0"/>
              <a:t>Executar o sistema além da carga </a:t>
            </a:r>
            <a:r>
              <a:rPr lang="pt-BR" sz="3000" dirty="0" smtClean="0"/>
              <a:t>máxima projetada</a:t>
            </a:r>
            <a:r>
              <a:rPr lang="pt-BR" sz="3000" dirty="0"/>
              <a:t>. Os testes de estresse </a:t>
            </a:r>
            <a:r>
              <a:rPr lang="pt-BR" sz="3000" dirty="0" smtClean="0"/>
              <a:t>frequentemente provocam </a:t>
            </a:r>
            <a:r>
              <a:rPr lang="pt-BR" sz="3000" dirty="0"/>
              <a:t>a revelação de defeitos do sistema</a:t>
            </a:r>
          </a:p>
          <a:p>
            <a:pPr algn="just"/>
            <a:r>
              <a:rPr lang="pt-BR" sz="3000" dirty="0" smtClean="0"/>
              <a:t>Durante </a:t>
            </a:r>
            <a:r>
              <a:rPr lang="pt-BR" sz="3000" dirty="0"/>
              <a:t>os testes de estresse o sistema não </a:t>
            </a:r>
            <a:r>
              <a:rPr lang="pt-BR" sz="3000" dirty="0" smtClean="0"/>
              <a:t>deve falhar </a:t>
            </a:r>
            <a:r>
              <a:rPr lang="pt-BR" sz="3000" dirty="0"/>
              <a:t>de maneira catastrófica. O sistema não </a:t>
            </a:r>
            <a:r>
              <a:rPr lang="pt-BR" sz="3000" dirty="0" smtClean="0"/>
              <a:t>deve apresentar </a:t>
            </a:r>
            <a:r>
              <a:rPr lang="pt-BR" sz="3000" dirty="0"/>
              <a:t>corrupção de dados ou a </a:t>
            </a:r>
            <a:r>
              <a:rPr lang="pt-BR" sz="3000" dirty="0" smtClean="0"/>
              <a:t>perda inesperada </a:t>
            </a:r>
            <a:r>
              <a:rPr lang="pt-BR" sz="3000" dirty="0"/>
              <a:t>de serviços</a:t>
            </a:r>
          </a:p>
          <a:p>
            <a:pPr algn="just"/>
            <a:r>
              <a:rPr lang="pt-BR" sz="3000" dirty="0" smtClean="0"/>
              <a:t>Particularmente </a:t>
            </a:r>
            <a:r>
              <a:rPr lang="pt-BR" sz="3000" dirty="0"/>
              <a:t>importante em sistemas </a:t>
            </a:r>
            <a:r>
              <a:rPr lang="pt-BR" sz="3000" dirty="0" smtClean="0"/>
              <a:t>distribuídos que </a:t>
            </a:r>
            <a:r>
              <a:rPr lang="pt-BR" sz="3000" dirty="0"/>
              <a:t>podem apresentar uma grande degradação </a:t>
            </a:r>
            <a:r>
              <a:rPr lang="pt-BR" sz="3000" dirty="0" smtClean="0"/>
              <a:t>à medida </a:t>
            </a:r>
            <a:r>
              <a:rPr lang="pt-BR" sz="3000" dirty="0"/>
              <a:t>que a rede se torna sobrecarregada</a:t>
            </a:r>
            <a:endParaRPr lang="pt-BR" sz="3000" i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Teste de Estresse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46276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Teste Orientado a objeto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30"/>
            <a:ext cx="8583488" cy="3397853"/>
          </a:xfrm>
        </p:spPr>
        <p:txBody>
          <a:bodyPr/>
          <a:lstStyle/>
          <a:p>
            <a:pPr algn="just"/>
            <a:r>
              <a:rPr lang="pt-BR" dirty="0"/>
              <a:t>Os componentes a serem testados são </a:t>
            </a:r>
            <a:r>
              <a:rPr lang="pt-BR" dirty="0" smtClean="0"/>
              <a:t>classes instanciadas </a:t>
            </a:r>
            <a:r>
              <a:rPr lang="pt-BR" dirty="0"/>
              <a:t>como objetos</a:t>
            </a:r>
          </a:p>
          <a:p>
            <a:pPr algn="just"/>
            <a:r>
              <a:rPr lang="pt-BR" dirty="0" smtClean="0"/>
              <a:t>Como </a:t>
            </a:r>
            <a:r>
              <a:rPr lang="pt-BR" dirty="0"/>
              <a:t>objetos têm uma granularidade maior </a:t>
            </a:r>
            <a:r>
              <a:rPr lang="pt-BR" dirty="0" smtClean="0"/>
              <a:t>que funções </a:t>
            </a:r>
            <a:r>
              <a:rPr lang="pt-BR" dirty="0"/>
              <a:t>individuais, os testes de caixa </a:t>
            </a:r>
            <a:r>
              <a:rPr lang="pt-BR" dirty="0" smtClean="0"/>
              <a:t>branca devem </a:t>
            </a:r>
            <a:r>
              <a:rPr lang="pt-BR" dirty="0"/>
              <a:t>ser estendidos</a:t>
            </a:r>
          </a:p>
          <a:p>
            <a:pPr algn="just"/>
            <a:r>
              <a:rPr lang="pt-BR" dirty="0" smtClean="0"/>
              <a:t>Não </a:t>
            </a:r>
            <a:r>
              <a:rPr lang="pt-BR" dirty="0"/>
              <a:t>há um nível superior óbvio para o </a:t>
            </a:r>
            <a:r>
              <a:rPr lang="pt-BR" dirty="0" smtClean="0"/>
              <a:t>sistema para </a:t>
            </a:r>
            <a:r>
              <a:rPr lang="pt-BR" dirty="0"/>
              <a:t>a integração e teste top-</a:t>
            </a:r>
            <a:r>
              <a:rPr lang="pt-BR" dirty="0" err="1"/>
              <a:t>down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9330762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Níveis de Teste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30"/>
            <a:ext cx="8583488" cy="2609945"/>
          </a:xfrm>
        </p:spPr>
        <p:txBody>
          <a:bodyPr/>
          <a:lstStyle/>
          <a:p>
            <a:pPr algn="just"/>
            <a:r>
              <a:rPr lang="pt-BR" dirty="0" smtClean="0"/>
              <a:t>Testar </a:t>
            </a:r>
            <a:r>
              <a:rPr lang="pt-BR" dirty="0"/>
              <a:t>operações individuais associadas </a:t>
            </a:r>
            <a:r>
              <a:rPr lang="pt-BR" dirty="0" smtClean="0"/>
              <a:t>com objetos</a:t>
            </a:r>
            <a:endParaRPr lang="pt-BR" dirty="0"/>
          </a:p>
          <a:p>
            <a:pPr algn="just"/>
            <a:r>
              <a:rPr lang="pt-BR" dirty="0" smtClean="0"/>
              <a:t>Testar </a:t>
            </a:r>
            <a:r>
              <a:rPr lang="pt-BR" dirty="0"/>
              <a:t>classes de objetos individuais</a:t>
            </a:r>
          </a:p>
          <a:p>
            <a:pPr algn="just"/>
            <a:r>
              <a:rPr lang="pt-BR" dirty="0" smtClean="0"/>
              <a:t>Testar </a:t>
            </a:r>
            <a:r>
              <a:rPr lang="pt-BR" dirty="0"/>
              <a:t>agrupamentos de objetos relacionados</a:t>
            </a:r>
          </a:p>
          <a:p>
            <a:pPr algn="just"/>
            <a:r>
              <a:rPr lang="pt-BR" dirty="0" smtClean="0"/>
              <a:t>Testar </a:t>
            </a:r>
            <a:r>
              <a:rPr lang="pt-BR" dirty="0"/>
              <a:t>o sistema orientado a objetos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9323736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Testes de Classes de objetos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30"/>
            <a:ext cx="8583488" cy="4825937"/>
          </a:xfrm>
        </p:spPr>
        <p:txBody>
          <a:bodyPr/>
          <a:lstStyle/>
          <a:p>
            <a:pPr algn="just"/>
            <a:r>
              <a:rPr lang="pt-BR" dirty="0"/>
              <a:t>Cobertura completa de testes de uma </a:t>
            </a:r>
            <a:r>
              <a:rPr lang="pt-BR" dirty="0" smtClean="0"/>
              <a:t>classe envolve</a:t>
            </a:r>
            <a:endParaRPr lang="pt-BR" dirty="0"/>
          </a:p>
          <a:p>
            <a:pPr algn="just"/>
            <a:r>
              <a:rPr lang="pt-BR" dirty="0" smtClean="0"/>
              <a:t>Testar </a:t>
            </a:r>
            <a:r>
              <a:rPr lang="pt-BR" dirty="0"/>
              <a:t>todas as operações associadas com </a:t>
            </a:r>
            <a:r>
              <a:rPr lang="pt-BR" dirty="0" smtClean="0"/>
              <a:t>um objeto</a:t>
            </a:r>
            <a:endParaRPr lang="pt-BR" dirty="0"/>
          </a:p>
          <a:p>
            <a:pPr algn="just"/>
            <a:r>
              <a:rPr lang="pt-BR" dirty="0" smtClean="0"/>
              <a:t>Estabelecimento </a:t>
            </a:r>
            <a:r>
              <a:rPr lang="pt-BR" dirty="0"/>
              <a:t>e interrogação de todos </a:t>
            </a:r>
            <a:r>
              <a:rPr lang="pt-BR" dirty="0" smtClean="0"/>
              <a:t>os atributos </a:t>
            </a:r>
            <a:r>
              <a:rPr lang="pt-BR" dirty="0"/>
              <a:t>do objeto</a:t>
            </a:r>
          </a:p>
          <a:p>
            <a:pPr algn="just"/>
            <a:r>
              <a:rPr lang="pt-BR" dirty="0" smtClean="0"/>
              <a:t>Exercício </a:t>
            </a:r>
            <a:r>
              <a:rPr lang="pt-BR" dirty="0"/>
              <a:t>do objeto em todos os estados possíveis</a:t>
            </a:r>
          </a:p>
          <a:p>
            <a:pPr algn="just"/>
            <a:r>
              <a:rPr lang="pt-BR" dirty="0" smtClean="0"/>
              <a:t>A </a:t>
            </a:r>
            <a:r>
              <a:rPr lang="pt-BR" dirty="0"/>
              <a:t>herança torna mais difícil projetar testes </a:t>
            </a:r>
            <a:r>
              <a:rPr lang="pt-BR" dirty="0" smtClean="0"/>
              <a:t>de classes </a:t>
            </a:r>
            <a:r>
              <a:rPr lang="pt-BR" dirty="0"/>
              <a:t>de objetos já que a informação a </a:t>
            </a:r>
            <a:r>
              <a:rPr lang="pt-BR" dirty="0" smtClean="0"/>
              <a:t>ser testada </a:t>
            </a:r>
            <a:r>
              <a:rPr lang="pt-BR" dirty="0"/>
              <a:t>não é localizada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3121808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000" dirty="0"/>
              <a:t>Interface do objeto Estação Meteorológica</a:t>
            </a:r>
            <a:endParaRPr lang="pt-BR" sz="40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79512" y="4581128"/>
            <a:ext cx="8531516" cy="182371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São necessários casos de teste para todas as operações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Utilizar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um modelo de estado para identificar </a:t>
            </a: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sequências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de transições de estado para teste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Exemplos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sequências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a serem </a:t>
            </a: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testadas:</a:t>
            </a:r>
            <a:endParaRPr lang="pt-BR" sz="1600" dirty="0">
              <a:solidFill>
                <a:schemeClr val="tx2">
                  <a:lumMod val="75000"/>
                </a:schemeClr>
              </a:solidFill>
            </a:endParaRPr>
          </a:p>
          <a:p>
            <a:pPr marL="517525" lvl="1" indent="0">
              <a:buNone/>
            </a:pPr>
            <a:r>
              <a:rPr lang="pt-BR" sz="1800" dirty="0" err="1" smtClean="0">
                <a:solidFill>
                  <a:srgbClr val="FFFF00"/>
                </a:solidFill>
              </a:rPr>
              <a:t>Desativado</a:t>
            </a:r>
            <a:r>
              <a:rPr lang="pt-BR" sz="1800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  <a:r>
              <a:rPr lang="pt-BR" sz="1800" dirty="0" err="1" smtClean="0">
                <a:solidFill>
                  <a:srgbClr val="FFFF00"/>
                </a:solidFill>
              </a:rPr>
              <a:t>Aguardando</a:t>
            </a:r>
            <a:r>
              <a:rPr lang="pt-BR" sz="1800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  <a:r>
              <a:rPr lang="pt-BR" sz="1800" dirty="0" err="1" smtClean="0">
                <a:solidFill>
                  <a:srgbClr val="FFFF00"/>
                </a:solidFill>
              </a:rPr>
              <a:t>Desativado</a:t>
            </a:r>
            <a:endParaRPr lang="pt-BR" sz="1800" dirty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r>
              <a:rPr lang="pt-BR" sz="1800" dirty="0" smtClean="0">
                <a:solidFill>
                  <a:srgbClr val="FFFF00"/>
                </a:solidFill>
              </a:rPr>
              <a:t>Aguardando</a:t>
            </a:r>
            <a:r>
              <a:rPr lang="pt-BR" sz="18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 </a:t>
            </a:r>
            <a:r>
              <a:rPr lang="pt-BR" sz="1800" dirty="0" err="1" smtClean="0">
                <a:solidFill>
                  <a:srgbClr val="FFFF00"/>
                </a:solidFill>
              </a:rPr>
              <a:t>Calibrando</a:t>
            </a:r>
            <a:r>
              <a:rPr lang="pt-BR" sz="1800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T</a:t>
            </a:r>
            <a:r>
              <a:rPr lang="pt-BR" sz="1800" dirty="0" err="1" smtClean="0">
                <a:solidFill>
                  <a:srgbClr val="FFFF00"/>
                </a:solidFill>
              </a:rPr>
              <a:t>estando</a:t>
            </a:r>
            <a:r>
              <a:rPr lang="pt-BR" sz="1800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  <a:r>
              <a:rPr lang="pt-BR" sz="1800" dirty="0" err="1" smtClean="0">
                <a:solidFill>
                  <a:srgbClr val="FFFF00"/>
                </a:solidFill>
              </a:rPr>
              <a:t>Transmitindo</a:t>
            </a:r>
            <a:r>
              <a:rPr lang="pt-BR" sz="1800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  <a:r>
              <a:rPr lang="pt-BR" sz="1800" dirty="0" err="1" smtClean="0">
                <a:solidFill>
                  <a:srgbClr val="FFFF00"/>
                </a:solidFill>
              </a:rPr>
              <a:t>Aguardando</a:t>
            </a:r>
            <a:endParaRPr lang="pt-BR" sz="1800" dirty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r>
              <a:rPr lang="pt-BR" sz="1800" dirty="0" smtClean="0">
                <a:solidFill>
                  <a:srgbClr val="FFFF00"/>
                </a:solidFill>
              </a:rPr>
              <a:t>Aguardando</a:t>
            </a:r>
            <a:r>
              <a:rPr lang="pt-BR" sz="18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  <a:r>
              <a:rPr lang="pt-BR" sz="1800" dirty="0" smtClean="0">
                <a:solidFill>
                  <a:srgbClr val="FFFF00"/>
                </a:solidFill>
              </a:rPr>
              <a:t>Coletando</a:t>
            </a:r>
            <a:r>
              <a:rPr lang="pt-BR" sz="18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  <a:r>
              <a:rPr lang="pt-BR" sz="1800" dirty="0" smtClean="0">
                <a:solidFill>
                  <a:srgbClr val="FFFF00"/>
                </a:solidFill>
              </a:rPr>
              <a:t>Aguardando</a:t>
            </a:r>
            <a:r>
              <a:rPr lang="pt-BR" sz="18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R</a:t>
            </a:r>
            <a:r>
              <a:rPr lang="pt-BR" sz="1800" dirty="0" smtClean="0">
                <a:solidFill>
                  <a:srgbClr val="FFFF00"/>
                </a:solidFill>
              </a:rPr>
              <a:t>esumindo</a:t>
            </a:r>
            <a:r>
              <a:rPr lang="pt-BR" sz="18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  <a:r>
              <a:rPr lang="pt-BR" sz="1800" dirty="0" smtClean="0">
                <a:solidFill>
                  <a:srgbClr val="FFFF00"/>
                </a:solidFill>
              </a:rPr>
              <a:t>Transmitindo</a:t>
            </a:r>
            <a:r>
              <a:rPr lang="pt-BR" sz="18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  <a:r>
              <a:rPr lang="pt-BR" sz="1800" dirty="0" smtClean="0">
                <a:solidFill>
                  <a:srgbClr val="FFFF00"/>
                </a:solidFill>
              </a:rPr>
              <a:t>Aguardando</a:t>
            </a:r>
            <a:endParaRPr lang="pt-BR" sz="1800" i="1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894985"/>
            <a:ext cx="6919868" cy="358554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6845" y="2924944"/>
            <a:ext cx="2259383" cy="1870672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7607625" y="2486846"/>
            <a:ext cx="960357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defTabSz="914400">
              <a:spcBef>
                <a:spcPts val="0"/>
              </a:spcBef>
            </a:pPr>
            <a:r>
              <a:rPr lang="pt-BR" sz="2800" dirty="0" smtClean="0"/>
              <a:t>Classe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39552" y="3472482"/>
            <a:ext cx="1152128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defTabSz="914400">
              <a:spcBef>
                <a:spcPts val="0"/>
              </a:spcBef>
            </a:pPr>
            <a:r>
              <a:rPr lang="pt-BR" sz="2800" dirty="0" smtClean="0"/>
              <a:t>Estados</a:t>
            </a:r>
            <a:endParaRPr lang="pt-BR" sz="280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31535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Outros Testes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30"/>
            <a:ext cx="8583488" cy="2542234"/>
          </a:xfrm>
        </p:spPr>
        <p:txBody>
          <a:bodyPr/>
          <a:lstStyle/>
          <a:p>
            <a:pPr algn="just"/>
            <a:r>
              <a:rPr lang="pt-BR" dirty="0" smtClean="0"/>
              <a:t>Teste de Regressão</a:t>
            </a:r>
          </a:p>
          <a:p>
            <a:pPr lvl="1" algn="just"/>
            <a:r>
              <a:rPr lang="pt-BR" dirty="0" smtClean="0"/>
              <a:t>Garante funcionamento pleno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Teste de Aceitação</a:t>
            </a:r>
          </a:p>
          <a:p>
            <a:pPr lvl="1" algn="just"/>
            <a:r>
              <a:rPr lang="pt-BR" dirty="0" smtClean="0"/>
              <a:t>Grupo restrito de usuários finais simulando rotinas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32215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Profissão: Testador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30"/>
            <a:ext cx="8583488" cy="4345805"/>
          </a:xfrm>
        </p:spPr>
        <p:txBody>
          <a:bodyPr/>
          <a:lstStyle/>
          <a:p>
            <a:pPr algn="just"/>
            <a:r>
              <a:rPr lang="pt-BR" dirty="0"/>
              <a:t>É uma certificação relativamente nova na área de </a:t>
            </a:r>
            <a:r>
              <a:rPr lang="pt-BR" dirty="0" smtClean="0"/>
              <a:t>TI no Brasil</a:t>
            </a:r>
            <a:endParaRPr lang="pt-BR" dirty="0"/>
          </a:p>
          <a:p>
            <a:pPr algn="just"/>
            <a:r>
              <a:rPr lang="pt-BR" dirty="0" smtClean="0"/>
              <a:t>Em </a:t>
            </a:r>
            <a:r>
              <a:rPr lang="pt-BR" dirty="0"/>
              <a:t>outros países já é bem difundida</a:t>
            </a:r>
          </a:p>
          <a:p>
            <a:pPr lvl="1" algn="just"/>
            <a:r>
              <a:rPr lang="pt-BR" dirty="0" smtClean="0"/>
              <a:t>Na </a:t>
            </a:r>
            <a:r>
              <a:rPr lang="pt-BR" dirty="0"/>
              <a:t>índia são 10 mil testadores</a:t>
            </a:r>
          </a:p>
          <a:p>
            <a:pPr algn="just"/>
            <a:r>
              <a:rPr lang="pt-BR" dirty="0" smtClean="0"/>
              <a:t>Compradores</a:t>
            </a:r>
            <a:r>
              <a:rPr lang="pt-BR" dirty="0"/>
              <a:t>, especialmente estrangeiros, exigem que </a:t>
            </a:r>
            <a:r>
              <a:rPr lang="pt-BR" dirty="0" smtClean="0"/>
              <a:t>a solução </a:t>
            </a:r>
            <a:r>
              <a:rPr lang="pt-BR" dirty="0"/>
              <a:t>desenvolvida seja certificada</a:t>
            </a:r>
          </a:p>
          <a:p>
            <a:pPr algn="just"/>
            <a:r>
              <a:rPr lang="pt-BR" dirty="0" smtClean="0"/>
              <a:t>Salário:</a:t>
            </a:r>
            <a:endParaRPr lang="pt-BR" dirty="0"/>
          </a:p>
          <a:p>
            <a:pPr lvl="1" algn="just"/>
            <a:r>
              <a:rPr lang="pt-BR" dirty="0" smtClean="0"/>
              <a:t>Entre </a:t>
            </a:r>
            <a:r>
              <a:rPr lang="pt-BR" dirty="0"/>
              <a:t>R$ 1.900,00 e R$ 5.000,00</a:t>
            </a:r>
          </a:p>
        </p:txBody>
      </p:sp>
    </p:spTree>
    <p:extLst>
      <p:ext uri="{BB962C8B-B14F-4D97-AF65-F5344CB8AC3E}">
        <p14:creationId xmlns:p14="http://schemas.microsoft.com/office/powerpoint/2010/main" val="32047099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Certificação em Testes de Software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30"/>
            <a:ext cx="8583488" cy="4468916"/>
          </a:xfrm>
        </p:spPr>
        <p:txBody>
          <a:bodyPr/>
          <a:lstStyle/>
          <a:p>
            <a:pPr algn="just"/>
            <a:r>
              <a:rPr lang="pt-BR" dirty="0" smtClean="0"/>
              <a:t>Existem </a:t>
            </a:r>
            <a:r>
              <a:rPr lang="pt-BR" dirty="0"/>
              <a:t>várias entidades que emitem a certificação em testes de software:</a:t>
            </a:r>
          </a:p>
          <a:p>
            <a:pPr algn="just"/>
            <a:r>
              <a:rPr lang="pt-BR" b="1" dirty="0" smtClean="0"/>
              <a:t>QAI </a:t>
            </a:r>
            <a:r>
              <a:rPr lang="pt-BR" b="1" dirty="0"/>
              <a:t>- </a:t>
            </a:r>
            <a:r>
              <a:rPr lang="pt-BR" b="1" dirty="0" err="1"/>
              <a:t>Quality</a:t>
            </a:r>
            <a:r>
              <a:rPr lang="pt-BR" b="1" dirty="0"/>
              <a:t> </a:t>
            </a:r>
            <a:r>
              <a:rPr lang="pt-BR" b="1" dirty="0" err="1"/>
              <a:t>Assurance</a:t>
            </a:r>
            <a:r>
              <a:rPr lang="pt-BR" b="1" dirty="0"/>
              <a:t> </a:t>
            </a:r>
            <a:r>
              <a:rPr lang="pt-BR" b="1" dirty="0" err="1"/>
              <a:t>Institute</a:t>
            </a:r>
            <a:endParaRPr lang="pt-BR" b="1" dirty="0"/>
          </a:p>
          <a:p>
            <a:pPr lvl="1" algn="just"/>
            <a:r>
              <a:rPr lang="pt-BR" dirty="0"/>
              <a:t>A prova está dividida em 4 partes sendo duas de múltipla escolha e duas </a:t>
            </a:r>
            <a:r>
              <a:rPr lang="pt-BR" dirty="0" smtClean="0"/>
              <a:t>partes Dissertativas</a:t>
            </a:r>
            <a:r>
              <a:rPr lang="pt-BR" dirty="0"/>
              <a:t>. Seu custo é de 350 dólares.</a:t>
            </a:r>
          </a:p>
          <a:p>
            <a:pPr algn="just"/>
            <a:r>
              <a:rPr lang="en-US" b="1" dirty="0" smtClean="0"/>
              <a:t>CMST </a:t>
            </a:r>
            <a:r>
              <a:rPr lang="en-US" b="1" dirty="0"/>
              <a:t>- Certified Manager of Software Testing</a:t>
            </a:r>
          </a:p>
          <a:p>
            <a:pPr lvl="1" algn="just"/>
            <a:r>
              <a:rPr lang="pt-BR" dirty="0"/>
              <a:t>A prova requer conhecimento prático. Está dividida em 4 partes e as </a:t>
            </a:r>
            <a:r>
              <a:rPr lang="pt-BR" dirty="0" smtClean="0"/>
              <a:t>respostas tem </a:t>
            </a:r>
            <a:r>
              <a:rPr lang="pt-BR" dirty="0"/>
              <a:t>de ser construídas. Seu custo é de 600 dólares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27615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Certificação em Testes de Software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30"/>
            <a:ext cx="8583488" cy="4702826"/>
          </a:xfrm>
        </p:spPr>
        <p:txBody>
          <a:bodyPr/>
          <a:lstStyle/>
          <a:p>
            <a:pPr algn="just"/>
            <a:r>
              <a:rPr lang="en-US" b="1" dirty="0" smtClean="0"/>
              <a:t>ISTQB </a:t>
            </a:r>
            <a:r>
              <a:rPr lang="en-US" b="1" dirty="0"/>
              <a:t>(International Software Testing Qualifications Board)</a:t>
            </a:r>
          </a:p>
          <a:p>
            <a:pPr lvl="1" algn="just"/>
            <a:r>
              <a:rPr lang="pt-BR" dirty="0"/>
              <a:t>Com duração de uma hora, a prova contém 40 questões de múltipla escolha. </a:t>
            </a:r>
            <a:r>
              <a:rPr lang="pt-BR" dirty="0" smtClean="0"/>
              <a:t>Para ser </a:t>
            </a:r>
            <a:r>
              <a:rPr lang="pt-BR" dirty="0"/>
              <a:t>aprovado, necessita-se de no mínimo 65 % de acertos. Tem custo de 350 reais.</a:t>
            </a:r>
          </a:p>
          <a:p>
            <a:pPr algn="just"/>
            <a:r>
              <a:rPr lang="pt-BR" b="1" dirty="0" smtClean="0"/>
              <a:t>CTM </a:t>
            </a:r>
            <a:r>
              <a:rPr lang="pt-BR" b="1" dirty="0"/>
              <a:t>– </a:t>
            </a:r>
            <a:r>
              <a:rPr lang="pt-BR" b="1" dirty="0" err="1"/>
              <a:t>Certified</a:t>
            </a:r>
            <a:r>
              <a:rPr lang="pt-BR" b="1" dirty="0"/>
              <a:t> Test Manager</a:t>
            </a:r>
          </a:p>
          <a:p>
            <a:pPr lvl="1" algn="just"/>
            <a:r>
              <a:rPr lang="pt-BR" dirty="0"/>
              <a:t>A prova tem custo de 120 dólares + um treinamento obrigatório. O número </a:t>
            </a:r>
            <a:r>
              <a:rPr lang="pt-BR" dirty="0" smtClean="0"/>
              <a:t>de questões </a:t>
            </a:r>
            <a:r>
              <a:rPr lang="pt-BR" dirty="0"/>
              <a:t>e o tempo de duração variam. Requer mínimo de 80 % de acertos </a:t>
            </a:r>
            <a:r>
              <a:rPr lang="pt-BR" dirty="0" smtClean="0"/>
              <a:t>para aprovação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41139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processo de Testes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223448" cy="3028521"/>
          </a:xfrm>
        </p:spPr>
        <p:txBody>
          <a:bodyPr/>
          <a:lstStyle/>
          <a:p>
            <a:r>
              <a:rPr lang="pt-BR" dirty="0"/>
              <a:t>Testes de componentes</a:t>
            </a:r>
          </a:p>
          <a:p>
            <a:pPr lvl="1" algn="just"/>
            <a:r>
              <a:rPr lang="pt-BR" dirty="0" smtClean="0"/>
              <a:t>Testes </a:t>
            </a:r>
            <a:r>
              <a:rPr lang="pt-BR" dirty="0"/>
              <a:t>de componentes de programas individuais.</a:t>
            </a:r>
          </a:p>
          <a:p>
            <a:pPr lvl="1" algn="just"/>
            <a:r>
              <a:rPr lang="pt-BR" dirty="0" smtClean="0"/>
              <a:t>Usualmente </a:t>
            </a:r>
            <a:r>
              <a:rPr lang="pt-BR" dirty="0"/>
              <a:t>os programadores assumem a responsabilidade </a:t>
            </a:r>
            <a:r>
              <a:rPr lang="pt-BR" dirty="0" smtClean="0"/>
              <a:t>pelo teste </a:t>
            </a:r>
            <a:r>
              <a:rPr lang="pt-BR" dirty="0"/>
              <a:t>de seu código (exceto em caso de sistemas críticos).</a:t>
            </a:r>
          </a:p>
          <a:p>
            <a:pPr lvl="1" algn="just"/>
            <a:r>
              <a:rPr lang="pt-BR" dirty="0" smtClean="0"/>
              <a:t>Testes </a:t>
            </a:r>
            <a:r>
              <a:rPr lang="pt-BR" dirty="0"/>
              <a:t>são derivados da experiência do desenvolvedor</a:t>
            </a:r>
          </a:p>
        </p:txBody>
      </p:sp>
    </p:spTree>
    <p:extLst>
      <p:ext uri="{BB962C8B-B14F-4D97-AF65-F5344CB8AC3E}">
        <p14:creationId xmlns:p14="http://schemas.microsoft.com/office/powerpoint/2010/main" val="1130985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Certificação em Testes de Software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04430"/>
            <a:ext cx="8583488" cy="4370427"/>
          </a:xfrm>
        </p:spPr>
        <p:txBody>
          <a:bodyPr/>
          <a:lstStyle/>
          <a:p>
            <a:r>
              <a:rPr lang="pt-BR" b="1" dirty="0"/>
              <a:t>ALATS (Associação Latino-Americana de Teste de Software)</a:t>
            </a:r>
          </a:p>
          <a:p>
            <a:pPr lvl="1" algn="just"/>
            <a:r>
              <a:rPr lang="pt-BR" dirty="0"/>
              <a:t>A prova contém 100 questões de múltipla escolha e tem duração de 3 </a:t>
            </a:r>
            <a:r>
              <a:rPr lang="pt-BR" dirty="0" smtClean="0"/>
              <a:t>horas. O </a:t>
            </a:r>
            <a:r>
              <a:rPr lang="pt-BR" dirty="0"/>
              <a:t>preço é de 300 reais e requer no mínimo 75 % </a:t>
            </a:r>
            <a:r>
              <a:rPr lang="pt-BR" dirty="0" smtClean="0"/>
              <a:t>de acertos</a:t>
            </a:r>
          </a:p>
          <a:p>
            <a:pPr algn="just"/>
            <a:r>
              <a:rPr lang="pt-BR" b="1" dirty="0"/>
              <a:t>IBQTS (Instituto Brasileiro de Qualidade em Testes de Software)</a:t>
            </a:r>
          </a:p>
          <a:p>
            <a:pPr lvl="1" algn="just"/>
            <a:r>
              <a:rPr lang="pt-BR" dirty="0"/>
              <a:t>Contém 50 questões de múltipla escolha e 3 horas de duração</a:t>
            </a:r>
            <a:r>
              <a:rPr lang="pt-BR" dirty="0" smtClean="0"/>
              <a:t>. </a:t>
            </a:r>
            <a:r>
              <a:rPr lang="pt-BR" dirty="0"/>
              <a:t>Seu preço é </a:t>
            </a:r>
            <a:r>
              <a:rPr lang="pt-BR" dirty="0" smtClean="0"/>
              <a:t>de 300 </a:t>
            </a:r>
            <a:r>
              <a:rPr lang="pt-BR" dirty="0"/>
              <a:t>reais e requer no mínimo 70% de acertos</a:t>
            </a:r>
          </a:p>
        </p:txBody>
      </p:sp>
    </p:spTree>
    <p:extLst>
      <p:ext uri="{BB962C8B-B14F-4D97-AF65-F5344CB8AC3E}">
        <p14:creationId xmlns:p14="http://schemas.microsoft.com/office/powerpoint/2010/main" val="3760036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185761"/>
          </a:xfrm>
        </p:spPr>
        <p:txBody>
          <a:bodyPr/>
          <a:lstStyle/>
          <a:p>
            <a:pPr algn="just"/>
            <a:r>
              <a:rPr lang="pt-BR" dirty="0"/>
              <a:t>É mais importante testar as partes do sistema </a:t>
            </a:r>
            <a:r>
              <a:rPr lang="pt-BR" dirty="0" smtClean="0"/>
              <a:t>mais comumente </a:t>
            </a:r>
            <a:r>
              <a:rPr lang="pt-BR" dirty="0"/>
              <a:t>utilizadas do que as partes que </a:t>
            </a:r>
            <a:r>
              <a:rPr lang="pt-BR" dirty="0" smtClean="0"/>
              <a:t>são exercitadas </a:t>
            </a:r>
            <a:r>
              <a:rPr lang="pt-BR" dirty="0"/>
              <a:t>raramente.</a:t>
            </a:r>
          </a:p>
          <a:p>
            <a:pPr algn="just"/>
            <a:r>
              <a:rPr lang="pt-BR" dirty="0" smtClean="0"/>
              <a:t>Partição </a:t>
            </a:r>
            <a:r>
              <a:rPr lang="pt-BR" dirty="0"/>
              <a:t>de equivalência é uma maneira de </a:t>
            </a:r>
            <a:r>
              <a:rPr lang="pt-BR" dirty="0" smtClean="0"/>
              <a:t>derivar casos </a:t>
            </a:r>
            <a:r>
              <a:rPr lang="pt-BR" dirty="0"/>
              <a:t>de teste. Partições são conjuntos de dados onde </a:t>
            </a:r>
            <a:r>
              <a:rPr lang="pt-BR" dirty="0" smtClean="0"/>
              <a:t>o programa </a:t>
            </a:r>
            <a:r>
              <a:rPr lang="pt-BR" dirty="0"/>
              <a:t>deve se comportar de maneira equivalente.</a:t>
            </a:r>
          </a:p>
          <a:p>
            <a:pPr algn="just"/>
            <a:r>
              <a:rPr lang="pt-BR" dirty="0" smtClean="0"/>
              <a:t>Teste </a:t>
            </a:r>
            <a:r>
              <a:rPr lang="pt-BR" dirty="0"/>
              <a:t>de caixa preta é baseado na especificação </a:t>
            </a:r>
            <a:r>
              <a:rPr lang="pt-BR" dirty="0" smtClean="0"/>
              <a:t>do sistema</a:t>
            </a:r>
            <a:r>
              <a:rPr lang="pt-BR" dirty="0"/>
              <a:t>. Não precisa analisar o código fonte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928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299365"/>
          </a:xfrm>
        </p:spPr>
        <p:txBody>
          <a:bodyPr/>
          <a:lstStyle/>
          <a:p>
            <a:pPr algn="just"/>
            <a:r>
              <a:rPr lang="pt-BR" dirty="0"/>
              <a:t>Teste estrutural baseia-se na análise do programa para determinar os caminhos a serem executados e a seleção de casos de teste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Os testes de </a:t>
            </a:r>
            <a:r>
              <a:rPr lang="pt-BR" dirty="0" smtClean="0"/>
              <a:t>integração se concentram </a:t>
            </a:r>
            <a:r>
              <a:rPr lang="pt-BR" dirty="0"/>
              <a:t>no teste das interações entre </a:t>
            </a:r>
            <a:r>
              <a:rPr lang="pt-BR" dirty="0" smtClean="0"/>
              <a:t>os componentes</a:t>
            </a:r>
            <a:r>
              <a:rPr lang="pt-BR" dirty="0"/>
              <a:t>.</a:t>
            </a:r>
          </a:p>
          <a:p>
            <a:pPr algn="just"/>
            <a:r>
              <a:rPr lang="pt-BR" dirty="0" smtClean="0"/>
              <a:t>Para </a:t>
            </a:r>
            <a:r>
              <a:rPr lang="pt-BR" dirty="0"/>
              <a:t>testar as </a:t>
            </a:r>
            <a:r>
              <a:rPr lang="pt-BR" dirty="0" smtClean="0"/>
              <a:t>classes de </a:t>
            </a:r>
            <a:r>
              <a:rPr lang="pt-BR" dirty="0"/>
              <a:t>objetos, deve-se testar todas as </a:t>
            </a:r>
            <a:r>
              <a:rPr lang="pt-BR" dirty="0" smtClean="0"/>
              <a:t>operações, atributos </a:t>
            </a:r>
            <a:r>
              <a:rPr lang="pt-BR" dirty="0"/>
              <a:t>e estados.</a:t>
            </a:r>
          </a:p>
        </p:txBody>
      </p:sp>
    </p:spTree>
    <p:extLst>
      <p:ext uri="{BB962C8B-B14F-4D97-AF65-F5344CB8AC3E}">
        <p14:creationId xmlns:p14="http://schemas.microsoft.com/office/powerpoint/2010/main" val="38576102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algn="just"/>
            <a:r>
              <a:rPr lang="pt-BR" dirty="0" smtClean="0"/>
              <a:t>SOMMERVILLE, Ian, Engenharia de Software. São Paulo : Pearson </a:t>
            </a:r>
            <a:r>
              <a:rPr lang="pt-BR" dirty="0" err="1" smtClean="0"/>
              <a:t>Addison-Weley</a:t>
            </a:r>
            <a:r>
              <a:rPr lang="pt-BR" dirty="0" smtClean="0"/>
              <a:t>, 2007.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54470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O processo de Testes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028521"/>
          </a:xfrm>
        </p:spPr>
        <p:txBody>
          <a:bodyPr/>
          <a:lstStyle/>
          <a:p>
            <a:r>
              <a:rPr lang="pt-BR" dirty="0"/>
              <a:t>Testes de integração</a:t>
            </a:r>
          </a:p>
          <a:p>
            <a:pPr lvl="1" algn="just"/>
            <a:r>
              <a:rPr lang="pt-BR" dirty="0" smtClean="0"/>
              <a:t>Testes </a:t>
            </a:r>
            <a:r>
              <a:rPr lang="pt-BR" dirty="0"/>
              <a:t>de grupos de componentes integrados para </a:t>
            </a:r>
            <a:r>
              <a:rPr lang="pt-BR" dirty="0" smtClean="0"/>
              <a:t>formar subsistemas </a:t>
            </a:r>
            <a:r>
              <a:rPr lang="pt-BR" dirty="0"/>
              <a:t>ou sistemas completos.</a:t>
            </a:r>
          </a:p>
          <a:p>
            <a:pPr lvl="1" algn="just"/>
            <a:r>
              <a:rPr lang="pt-BR" dirty="0" smtClean="0"/>
              <a:t>Uma </a:t>
            </a:r>
            <a:r>
              <a:rPr lang="pt-BR" dirty="0"/>
              <a:t>equipe independente de teste faz o teste de integração.</a:t>
            </a:r>
          </a:p>
          <a:p>
            <a:pPr lvl="1" algn="just"/>
            <a:r>
              <a:rPr lang="pt-BR" dirty="0" smtClean="0"/>
              <a:t>Os </a:t>
            </a:r>
            <a:r>
              <a:rPr lang="pt-BR" dirty="0"/>
              <a:t>testes são baseados em uma especificação do sistema.</a:t>
            </a:r>
          </a:p>
        </p:txBody>
      </p:sp>
    </p:spTree>
    <p:extLst>
      <p:ext uri="{BB962C8B-B14F-4D97-AF65-F5344CB8AC3E}">
        <p14:creationId xmlns:p14="http://schemas.microsoft.com/office/powerpoint/2010/main" val="41296233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Fases de Teste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49" y="2276872"/>
            <a:ext cx="789330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0995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Teste para detecção de defeitos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99365"/>
          </a:xfrm>
        </p:spPr>
        <p:txBody>
          <a:bodyPr/>
          <a:lstStyle/>
          <a:p>
            <a:pPr algn="just"/>
            <a:r>
              <a:rPr lang="pt-BR" dirty="0"/>
              <a:t>O objetivo de testes para a detecção de defeitos </a:t>
            </a:r>
            <a:r>
              <a:rPr lang="pt-BR" dirty="0" smtClean="0"/>
              <a:t>é revelar </a:t>
            </a:r>
            <a:r>
              <a:rPr lang="pt-BR" dirty="0"/>
              <a:t>defeitos nos programas.</a:t>
            </a:r>
          </a:p>
          <a:p>
            <a:pPr algn="just"/>
            <a:r>
              <a:rPr lang="pt-BR" dirty="0" smtClean="0"/>
              <a:t>Um </a:t>
            </a:r>
            <a:r>
              <a:rPr lang="pt-BR" dirty="0"/>
              <a:t>teste </a:t>
            </a:r>
            <a:r>
              <a:rPr lang="pt-BR" i="1" dirty="0"/>
              <a:t>bem sucedido é aquele que revela </a:t>
            </a:r>
            <a:r>
              <a:rPr lang="pt-BR" i="1" dirty="0" smtClean="0"/>
              <a:t>a </a:t>
            </a:r>
            <a:r>
              <a:rPr lang="pt-BR" dirty="0" smtClean="0"/>
              <a:t>presença </a:t>
            </a:r>
            <a:r>
              <a:rPr lang="pt-BR" dirty="0"/>
              <a:t>de um defeito (faz com que o </a:t>
            </a:r>
            <a:r>
              <a:rPr lang="pt-BR" dirty="0" smtClean="0"/>
              <a:t>programa se </a:t>
            </a:r>
            <a:r>
              <a:rPr lang="pt-BR" dirty="0"/>
              <a:t>comporte de maneira anômala)</a:t>
            </a:r>
          </a:p>
          <a:p>
            <a:pPr algn="just"/>
            <a:r>
              <a:rPr lang="pt-BR" dirty="0" smtClean="0"/>
              <a:t>Testes </a:t>
            </a:r>
            <a:r>
              <a:rPr lang="pt-BR" dirty="0"/>
              <a:t>mostram a presença e não a ausência </a:t>
            </a:r>
            <a:r>
              <a:rPr lang="pt-BR" dirty="0" smtClean="0"/>
              <a:t>de defeitos</a:t>
            </a:r>
            <a:r>
              <a:rPr lang="pt-BR" dirty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9306228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Prioridades de Teste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284250"/>
          </a:xfrm>
        </p:spPr>
        <p:txBody>
          <a:bodyPr/>
          <a:lstStyle/>
          <a:p>
            <a:pPr algn="just"/>
            <a:r>
              <a:rPr lang="pt-BR" dirty="0"/>
              <a:t>Somente o teste exaustivo pode mostrar que </a:t>
            </a:r>
            <a:r>
              <a:rPr lang="pt-BR" dirty="0" smtClean="0"/>
              <a:t>um programa </a:t>
            </a:r>
            <a:r>
              <a:rPr lang="pt-BR" dirty="0"/>
              <a:t>é livre de defeitos. Contudo, o </a:t>
            </a:r>
            <a:r>
              <a:rPr lang="pt-BR" dirty="0" smtClean="0"/>
              <a:t>teste exaustivo </a:t>
            </a:r>
            <a:r>
              <a:rPr lang="pt-BR" dirty="0"/>
              <a:t>é impossível</a:t>
            </a:r>
          </a:p>
          <a:p>
            <a:pPr algn="just"/>
            <a:r>
              <a:rPr lang="pt-BR" dirty="0" smtClean="0"/>
              <a:t>Testes </a:t>
            </a:r>
            <a:r>
              <a:rPr lang="pt-BR" dirty="0"/>
              <a:t>devem executar as capacidades do </a:t>
            </a:r>
            <a:r>
              <a:rPr lang="pt-BR" dirty="0" smtClean="0"/>
              <a:t>sistema em </a:t>
            </a:r>
            <a:r>
              <a:rPr lang="pt-BR" dirty="0"/>
              <a:t>vez de seus componentes</a:t>
            </a:r>
          </a:p>
          <a:p>
            <a:pPr algn="just"/>
            <a:r>
              <a:rPr lang="pt-BR" dirty="0" smtClean="0"/>
              <a:t>Testar </a:t>
            </a:r>
            <a:r>
              <a:rPr lang="pt-BR" dirty="0"/>
              <a:t>capacidades antigas é mais importante </a:t>
            </a:r>
            <a:r>
              <a:rPr lang="pt-BR" dirty="0" smtClean="0"/>
              <a:t>que testar </a:t>
            </a:r>
            <a:r>
              <a:rPr lang="pt-BR" dirty="0"/>
              <a:t>novas capacidades</a:t>
            </a:r>
          </a:p>
          <a:p>
            <a:pPr algn="just"/>
            <a:r>
              <a:rPr lang="pt-BR" dirty="0" smtClean="0"/>
              <a:t>Testar </a:t>
            </a:r>
            <a:r>
              <a:rPr lang="pt-BR" dirty="0"/>
              <a:t>situações típicas é mais importante </a:t>
            </a:r>
            <a:r>
              <a:rPr lang="pt-BR" dirty="0" smtClean="0"/>
              <a:t>que situações </a:t>
            </a:r>
            <a:r>
              <a:rPr lang="pt-BR" dirty="0"/>
              <a:t>adversas (ex. casos de valor limite)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5761710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Dados de Teste e Casos de Teste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223448" cy="2856167"/>
          </a:xfrm>
        </p:spPr>
        <p:txBody>
          <a:bodyPr/>
          <a:lstStyle/>
          <a:p>
            <a:pPr algn="just"/>
            <a:r>
              <a:rPr lang="pt-BR" b="1" dirty="0"/>
              <a:t>Dados de teste</a:t>
            </a:r>
            <a:r>
              <a:rPr lang="pt-BR" dirty="0"/>
              <a:t>: Entradas que foram criadas </a:t>
            </a:r>
            <a:r>
              <a:rPr lang="pt-BR" dirty="0" smtClean="0"/>
              <a:t>para testar </a:t>
            </a:r>
            <a:r>
              <a:rPr lang="pt-BR" dirty="0"/>
              <a:t>o </a:t>
            </a:r>
            <a:r>
              <a:rPr lang="pt-BR" dirty="0" smtClean="0"/>
              <a:t>sistema</a:t>
            </a:r>
          </a:p>
          <a:p>
            <a:pPr algn="just"/>
            <a:endParaRPr lang="pt-BR" dirty="0"/>
          </a:p>
          <a:p>
            <a:pPr algn="just"/>
            <a:r>
              <a:rPr lang="pt-BR" b="1" dirty="0" smtClean="0"/>
              <a:t>Casos </a:t>
            </a:r>
            <a:r>
              <a:rPr lang="pt-BR" b="1" dirty="0"/>
              <a:t>de teste</a:t>
            </a:r>
            <a:r>
              <a:rPr lang="pt-BR" dirty="0"/>
              <a:t>: Entradas para testar o sistema e </a:t>
            </a:r>
            <a:r>
              <a:rPr lang="pt-BR" dirty="0" smtClean="0"/>
              <a:t>as saídas </a:t>
            </a:r>
            <a:r>
              <a:rPr lang="pt-BR" dirty="0"/>
              <a:t>esperadas caso o sistema opere de </a:t>
            </a:r>
            <a:r>
              <a:rPr lang="pt-BR" dirty="0" smtClean="0"/>
              <a:t>acordo com </a:t>
            </a:r>
            <a:r>
              <a:rPr lang="pt-BR" dirty="0"/>
              <a:t>sua especificação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798306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Fundamentos em Sistemas de Informação - Revisão 1</Template>
  <TotalTime>289</TotalTime>
  <Words>6653</Words>
  <Application>Microsoft Office PowerPoint</Application>
  <PresentationFormat>Apresentação na tela (4:3)</PresentationFormat>
  <Paragraphs>373</Paragraphs>
  <Slides>43</Slides>
  <Notes>43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Apresentação do PowerPoint</vt:lpstr>
      <vt:lpstr>O processo de Testes</vt:lpstr>
      <vt:lpstr>O processo de Testes</vt:lpstr>
      <vt:lpstr>Fases de Teste</vt:lpstr>
      <vt:lpstr>Teste para detecção de defeitos</vt:lpstr>
      <vt:lpstr>Prioridades de Teste</vt:lpstr>
      <vt:lpstr>Dados de Teste e Casos de Teste</vt:lpstr>
      <vt:lpstr>Processo de Teste para detecção de defeitos</vt:lpstr>
      <vt:lpstr>Teste de Caixa Preta</vt:lpstr>
      <vt:lpstr>Teste de Caixa Preta</vt:lpstr>
      <vt:lpstr>Teste de Caixa Preta</vt:lpstr>
      <vt:lpstr>Particionamento de equivalência</vt:lpstr>
      <vt:lpstr>Particionamento de equivalência</vt:lpstr>
      <vt:lpstr>Particionamento de equivalência</vt:lpstr>
      <vt:lpstr>Diretrizes de Teste (Sequência)</vt:lpstr>
      <vt:lpstr>Rotina de Busca – Particionamento de Entrada</vt:lpstr>
      <vt:lpstr>Testes de Estrutura</vt:lpstr>
      <vt:lpstr>Testes de Estrutura</vt:lpstr>
      <vt:lpstr>Testes de Caminho</vt:lpstr>
      <vt:lpstr>Grafo de fluxo do programa</vt:lpstr>
      <vt:lpstr>Complexidade ciclomática</vt:lpstr>
      <vt:lpstr>Grafo de fluxo para a busca binária</vt:lpstr>
      <vt:lpstr>Grafo de fluxo para a busca binária</vt:lpstr>
      <vt:lpstr>Teste de Integração</vt:lpstr>
      <vt:lpstr>Teste de Integração Incremental</vt:lpstr>
      <vt:lpstr>Abordagem para Teste de Integração</vt:lpstr>
      <vt:lpstr>Abordagem de Teste</vt:lpstr>
      <vt:lpstr>Teste de Interface</vt:lpstr>
      <vt:lpstr>Teste de Estresse</vt:lpstr>
      <vt:lpstr>Teste Orientado a objeto</vt:lpstr>
      <vt:lpstr>Níveis de Teste</vt:lpstr>
      <vt:lpstr>Testes de Classes de objetos</vt:lpstr>
      <vt:lpstr>Interface do objeto Estação Meteorológica</vt:lpstr>
      <vt:lpstr>Outros Testes</vt:lpstr>
      <vt:lpstr>Profissão: Testador</vt:lpstr>
      <vt:lpstr>Certificação em Testes de Software</vt:lpstr>
      <vt:lpstr>Certificação em Testes de Software</vt:lpstr>
      <vt:lpstr>Certificação em Testes de Software</vt:lpstr>
      <vt:lpstr>Conclusão</vt:lpstr>
      <vt:lpstr>Conclusão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Fabrício Varajão</dc:creator>
  <cp:lastModifiedBy>varajao</cp:lastModifiedBy>
  <cp:revision>4</cp:revision>
  <dcterms:created xsi:type="dcterms:W3CDTF">2015-10-26T22:43:38Z</dcterms:created>
  <dcterms:modified xsi:type="dcterms:W3CDTF">2017-06-01T19:58:17Z</dcterms:modified>
</cp:coreProperties>
</file>