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31"/>
  </p:notesMasterIdLst>
  <p:sldIdLst>
    <p:sldId id="349" r:id="rId3"/>
    <p:sldId id="350" r:id="rId4"/>
    <p:sldId id="392" r:id="rId5"/>
    <p:sldId id="413" r:id="rId6"/>
    <p:sldId id="414" r:id="rId7"/>
    <p:sldId id="415" r:id="rId8"/>
    <p:sldId id="416" r:id="rId9"/>
    <p:sldId id="418" r:id="rId10"/>
    <p:sldId id="419" r:id="rId11"/>
    <p:sldId id="420" r:id="rId12"/>
    <p:sldId id="421" r:id="rId13"/>
    <p:sldId id="422" r:id="rId14"/>
    <p:sldId id="423" r:id="rId15"/>
    <p:sldId id="424" r:id="rId16"/>
    <p:sldId id="425" r:id="rId17"/>
    <p:sldId id="426" r:id="rId18"/>
    <p:sldId id="427" r:id="rId19"/>
    <p:sldId id="428" r:id="rId20"/>
    <p:sldId id="429" r:id="rId21"/>
    <p:sldId id="430" r:id="rId22"/>
    <p:sldId id="431" r:id="rId23"/>
    <p:sldId id="432" r:id="rId24"/>
    <p:sldId id="433" r:id="rId25"/>
    <p:sldId id="434" r:id="rId26"/>
    <p:sldId id="435" r:id="rId27"/>
    <p:sldId id="436" r:id="rId28"/>
    <p:sldId id="437" r:id="rId29"/>
    <p:sldId id="438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F2ABD5-97F4-4E20-AC26-755F177DC06B}" type="datetimeFigureOut">
              <a:rPr lang="pt-BR" smtClean="0"/>
              <a:t>29/05/2018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FCBD7-CEAA-42D4-AB97-69DE9BF524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03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5:10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97788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5:22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603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5:22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0131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5728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5:25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1703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5:26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2956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5:30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41186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5:30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65680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5:31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0368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09465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2970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5:10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79851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72175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5:33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93388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5:34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1253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5:34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1067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5:35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00690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5:36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2534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45050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75664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5:45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47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5:15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654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5:14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5029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5:15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3930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5:15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8241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5:18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0518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5:19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11171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5/29/2018 5:21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8000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2882873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5372078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73662338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790226476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2719202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34896967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62478019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8110028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3241068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195063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2778381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261390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827472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80703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9555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GERÊNCIA DE PROJETOS DE SOFTWARE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dirty="0" smtClean="0">
                <a:solidFill>
                  <a:srgbClr val="FFFFFF">
                    <a:tint val="75000"/>
                  </a:srgbClr>
                </a:solidFill>
              </a:rPr>
              <a:t>15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0622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 smtClean="0"/>
              <a:t>Cenário comum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644075"/>
          </a:xfrm>
        </p:spPr>
        <p:txBody>
          <a:bodyPr/>
          <a:lstStyle/>
          <a:p>
            <a:r>
              <a:rPr lang="pt-BR" dirty="0"/>
              <a:t>Consideremos neste exemplo que o valor de cada PF do projeto é </a:t>
            </a:r>
            <a:r>
              <a:rPr lang="pt-BR" dirty="0">
                <a:solidFill>
                  <a:srgbClr val="FFFF00"/>
                </a:solidFill>
              </a:rPr>
              <a:t>R$ 500,00</a:t>
            </a:r>
            <a:r>
              <a:rPr lang="pt-BR" dirty="0"/>
              <a:t> e o indicador de produtividade (quantas horas se gasta para produzir cada ponto de função) é de </a:t>
            </a:r>
            <a:r>
              <a:rPr lang="pt-BR" dirty="0">
                <a:solidFill>
                  <a:srgbClr val="FFFF00"/>
                </a:solidFill>
              </a:rPr>
              <a:t>10 horas por ponto de função</a:t>
            </a:r>
            <a:r>
              <a:rPr lang="pt-BR" dirty="0"/>
              <a:t>. Assim, temos um projeto de </a:t>
            </a:r>
            <a:r>
              <a:rPr lang="pt-BR" dirty="0">
                <a:solidFill>
                  <a:srgbClr val="FFFF00"/>
                </a:solidFill>
              </a:rPr>
              <a:t>R$ 500.000,00</a:t>
            </a:r>
            <a:r>
              <a:rPr lang="pt-BR" dirty="0"/>
              <a:t> e </a:t>
            </a:r>
            <a:r>
              <a:rPr lang="pt-BR" dirty="0">
                <a:solidFill>
                  <a:srgbClr val="FFFF00"/>
                </a:solidFill>
              </a:rPr>
              <a:t>10.000</a:t>
            </a:r>
            <a:r>
              <a:rPr lang="pt-BR" dirty="0"/>
              <a:t> horas</a:t>
            </a:r>
            <a:r>
              <a:rPr lang="pt-BR" dirty="0" smtClean="0"/>
              <a:t>.</a:t>
            </a:r>
          </a:p>
          <a:p>
            <a:r>
              <a:rPr lang="pt-BR" dirty="0"/>
              <a:t>A métrica foi realizada, o cliente aceitou, o projeto foi contratado, é hora de agir.</a:t>
            </a:r>
          </a:p>
        </p:txBody>
      </p:sp>
    </p:spTree>
    <p:extLst>
      <p:ext uri="{BB962C8B-B14F-4D97-AF65-F5344CB8AC3E}">
        <p14:creationId xmlns:p14="http://schemas.microsoft.com/office/powerpoint/2010/main" val="2799274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 smtClean="0"/>
              <a:t>Cenário comum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200876"/>
          </a:xfrm>
        </p:spPr>
        <p:txBody>
          <a:bodyPr/>
          <a:lstStyle/>
          <a:p>
            <a:r>
              <a:rPr lang="pt-BR" dirty="0"/>
              <a:t>Projeto iniciado, tudo bem até o momento. Mas quando o projeto atinge </a:t>
            </a:r>
            <a:r>
              <a:rPr lang="pt-BR" dirty="0">
                <a:solidFill>
                  <a:srgbClr val="FFFF00"/>
                </a:solidFill>
              </a:rPr>
              <a:t>20%</a:t>
            </a:r>
            <a:r>
              <a:rPr lang="pt-BR" b="1" dirty="0"/>
              <a:t> </a:t>
            </a:r>
            <a:r>
              <a:rPr lang="pt-BR" dirty="0"/>
              <a:t>de seu andamento verifica-se que </a:t>
            </a:r>
            <a:r>
              <a:rPr lang="pt-BR" dirty="0">
                <a:solidFill>
                  <a:srgbClr val="FFFF00"/>
                </a:solidFill>
              </a:rPr>
              <a:t>5000 horas</a:t>
            </a:r>
            <a:r>
              <a:rPr lang="pt-BR" dirty="0"/>
              <a:t> já foram consumidas e </a:t>
            </a:r>
            <a:r>
              <a:rPr lang="pt-BR" dirty="0">
                <a:solidFill>
                  <a:srgbClr val="FFFF00"/>
                </a:solidFill>
              </a:rPr>
              <a:t>R$ 250.000,00</a:t>
            </a:r>
            <a:r>
              <a:rPr lang="pt-BR" dirty="0"/>
              <a:t> já foi faturado.</a:t>
            </a:r>
          </a:p>
          <a:p>
            <a:r>
              <a:rPr lang="pt-BR" dirty="0"/>
              <a:t>Ainda faltam </a:t>
            </a:r>
            <a:r>
              <a:rPr lang="pt-BR" dirty="0">
                <a:solidFill>
                  <a:srgbClr val="FFFF00"/>
                </a:solidFill>
              </a:rPr>
              <a:t>80%</a:t>
            </a:r>
            <a:r>
              <a:rPr lang="pt-BR" dirty="0"/>
              <a:t> de escopo para conclusão do projeto mas sobraram apenas </a:t>
            </a:r>
            <a:r>
              <a:rPr lang="pt-BR" dirty="0">
                <a:solidFill>
                  <a:srgbClr val="FFFF00"/>
                </a:solidFill>
              </a:rPr>
              <a:t>50%</a:t>
            </a:r>
            <a:r>
              <a:rPr lang="pt-BR" dirty="0"/>
              <a:t> das horas e orçamento disponíveis.</a:t>
            </a:r>
          </a:p>
        </p:txBody>
      </p:sp>
    </p:spTree>
    <p:extLst>
      <p:ext uri="{BB962C8B-B14F-4D97-AF65-F5344CB8AC3E}">
        <p14:creationId xmlns:p14="http://schemas.microsoft.com/office/powerpoint/2010/main" val="1522308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 smtClean="0"/>
              <a:t>Cenário comum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200876"/>
          </a:xfrm>
        </p:spPr>
        <p:txBody>
          <a:bodyPr/>
          <a:lstStyle/>
          <a:p>
            <a:r>
              <a:rPr lang="pt-BR" dirty="0"/>
              <a:t>Nessa hora boa parte dos profissionais sentem o </a:t>
            </a:r>
            <a:r>
              <a:rPr lang="pt-BR" dirty="0">
                <a:solidFill>
                  <a:srgbClr val="FFC000"/>
                </a:solidFill>
              </a:rPr>
              <a:t>frio na barriga</a:t>
            </a:r>
            <a:r>
              <a:rPr lang="pt-BR" dirty="0"/>
              <a:t>.</a:t>
            </a:r>
          </a:p>
          <a:p>
            <a:r>
              <a:rPr lang="pt-BR" dirty="0"/>
              <a:t>Alguns (não poucos) ainda postergam uma decisão sobre, muitos pensam que “a coisa vai melhorar”, “início de projeto é assim mesmo, o projeto ganhará velocidade”, “o cliente é tranquilo, renegociaremos</a:t>
            </a:r>
            <a:r>
              <a:rPr lang="pt-BR" dirty="0" smtClean="0"/>
              <a:t>”.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17773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 smtClean="0"/>
              <a:t>Boa métrica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772793"/>
          </a:xfrm>
        </p:spPr>
        <p:txBody>
          <a:bodyPr/>
          <a:lstStyle/>
          <a:p>
            <a:r>
              <a:rPr lang="pt-BR" dirty="0" smtClean="0"/>
              <a:t>Uma métrica </a:t>
            </a:r>
            <a:r>
              <a:rPr lang="pt-BR" dirty="0"/>
              <a:t>bem feita pode diminuir muito o risco de se ter um dimensionamento distante da realidade no início do projeto, e assim, diminuir os problemas futuros.</a:t>
            </a:r>
          </a:p>
        </p:txBody>
      </p:sp>
    </p:spTree>
    <p:extLst>
      <p:ext uri="{BB962C8B-B14F-4D97-AF65-F5344CB8AC3E}">
        <p14:creationId xmlns:p14="http://schemas.microsoft.com/office/powerpoint/2010/main" val="17324889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>
                <a:effectLst/>
              </a:rPr>
              <a:t>Definição </a:t>
            </a:r>
            <a:r>
              <a:rPr lang="pt-BR" dirty="0" smtClean="0">
                <a:effectLst/>
              </a:rPr>
              <a:t>da </a:t>
            </a:r>
            <a:r>
              <a:rPr lang="pt-BR" dirty="0">
                <a:effectLst/>
              </a:rPr>
              <a:t>fronteira da aplicação</a:t>
            </a:r>
          </a:p>
        </p:txBody>
      </p:sp>
      <p:sp>
        <p:nvSpPr>
          <p:cNvPr id="5" name="Retângulo 4"/>
          <p:cNvSpPr/>
          <p:nvPr/>
        </p:nvSpPr>
        <p:spPr bwMode="auto">
          <a:xfrm>
            <a:off x="2987824" y="2567877"/>
            <a:ext cx="3168352" cy="2520280"/>
          </a:xfrm>
          <a:prstGeom prst="rect">
            <a:avLst/>
          </a:prstGeom>
          <a:ln w="88900" cmpd="sng">
            <a:solidFill>
              <a:srgbClr val="FF0000"/>
            </a:solidFill>
            <a:prstDash val="sysDot"/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SISTEMA</a:t>
            </a:r>
            <a:endParaRPr lang="pt-BR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Retângulo 5"/>
          <p:cNvSpPr/>
          <p:nvPr/>
        </p:nvSpPr>
        <p:spPr bwMode="auto">
          <a:xfrm>
            <a:off x="1763688" y="1081872"/>
            <a:ext cx="1584176" cy="12241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SISTEMA</a:t>
            </a:r>
            <a:endParaRPr lang="pt-BR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7" name="Retângulo 6"/>
          <p:cNvSpPr/>
          <p:nvPr/>
        </p:nvSpPr>
        <p:spPr bwMode="auto">
          <a:xfrm>
            <a:off x="5868144" y="1085159"/>
            <a:ext cx="1584176" cy="12241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SISTEMA</a:t>
            </a:r>
            <a:endParaRPr lang="pt-BR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8" name="Retângulo 7"/>
          <p:cNvSpPr/>
          <p:nvPr/>
        </p:nvSpPr>
        <p:spPr bwMode="auto">
          <a:xfrm>
            <a:off x="1763688" y="5386951"/>
            <a:ext cx="1584176" cy="12241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SISTEMA</a:t>
            </a:r>
            <a:endParaRPr lang="pt-BR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9" name="Retângulo 8"/>
          <p:cNvSpPr/>
          <p:nvPr/>
        </p:nvSpPr>
        <p:spPr bwMode="auto">
          <a:xfrm>
            <a:off x="5789902" y="5353313"/>
            <a:ext cx="1584176" cy="12241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SISTEMA</a:t>
            </a:r>
            <a:endParaRPr lang="pt-BR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3750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>
                <a:effectLst/>
              </a:rPr>
              <a:t>Definição da fronteira da aplicação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757678"/>
          </a:xfrm>
        </p:spPr>
        <p:txBody>
          <a:bodyPr/>
          <a:lstStyle/>
          <a:p>
            <a:r>
              <a:rPr lang="pt-BR" dirty="0"/>
              <a:t>Essa parte talvez seja o ponto que demanda mais </a:t>
            </a:r>
            <a:r>
              <a:rPr lang="pt-BR" dirty="0" smtClean="0"/>
              <a:t>cuidado.</a:t>
            </a:r>
          </a:p>
          <a:p>
            <a:r>
              <a:rPr lang="pt-BR" dirty="0" smtClean="0"/>
              <a:t>Hoje </a:t>
            </a:r>
            <a:r>
              <a:rPr lang="pt-BR" dirty="0"/>
              <a:t>os sistemas são mais integrados do que nunca. E muitas vezes, </a:t>
            </a:r>
            <a:r>
              <a:rPr lang="pt-BR" dirty="0">
                <a:solidFill>
                  <a:srgbClr val="FFFF00"/>
                </a:solidFill>
              </a:rPr>
              <a:t>sob o ponto de vista do usuário</a:t>
            </a:r>
            <a:r>
              <a:rPr lang="pt-BR" dirty="0"/>
              <a:t>, não é perceptível onde começa o escopo de um sistema e termina o de outro.</a:t>
            </a:r>
          </a:p>
        </p:txBody>
      </p:sp>
    </p:spTree>
    <p:extLst>
      <p:ext uri="{BB962C8B-B14F-4D97-AF65-F5344CB8AC3E}">
        <p14:creationId xmlns:p14="http://schemas.microsoft.com/office/powerpoint/2010/main" val="35654171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>
                <a:effectLst/>
              </a:rPr>
              <a:t>Definição da fronteira da aplicação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59190"/>
          </a:xfrm>
        </p:spPr>
        <p:txBody>
          <a:bodyPr/>
          <a:lstStyle/>
          <a:p>
            <a:r>
              <a:rPr lang="pt-BR" dirty="0"/>
              <a:t>Deve-se estabelecer com o máximo de detalhe e clareza as fronteiras do sistema que está sendo metrificado, e alinhar isso com o usuário, para que qualquer esforço (adicional) do projeto pertinente a sistemas periféricos seja tratado como </a:t>
            </a:r>
            <a:r>
              <a:rPr lang="pt-BR" dirty="0">
                <a:solidFill>
                  <a:srgbClr val="FFFF00"/>
                </a:solidFill>
              </a:rPr>
              <a:t>alteração de escopo</a:t>
            </a:r>
            <a:r>
              <a:rPr lang="pt-BR" dirty="0"/>
              <a:t>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0031138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>
                <a:effectLst/>
              </a:rPr>
              <a:t>Definição da fronteira da aplicação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644075"/>
          </a:xfrm>
        </p:spPr>
        <p:txBody>
          <a:bodyPr/>
          <a:lstStyle/>
          <a:p>
            <a:r>
              <a:rPr lang="pt-BR" dirty="0"/>
              <a:t>Saber onde começa e onde termina o escopo é premissa (deveria estar em todos as declarações de escopo existentes).</a:t>
            </a:r>
          </a:p>
          <a:p>
            <a:r>
              <a:rPr lang="pt-BR" dirty="0"/>
              <a:t>É muito comum no meio do projeto – depois do contrato fechado – “descobrir-se” integrações das mais complicadas que precisam ser implementadas, mas é tarde, tem que fazer pois já foi </a:t>
            </a:r>
            <a:r>
              <a:rPr lang="pt-BR" dirty="0" smtClean="0"/>
              <a:t>assinado.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80907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 smtClean="0">
                <a:effectLst/>
              </a:rPr>
              <a:t>Profissional de métrica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973669"/>
          </a:xfrm>
        </p:spPr>
        <p:txBody>
          <a:bodyPr/>
          <a:lstStyle/>
          <a:p>
            <a:r>
              <a:rPr lang="pt-BR" dirty="0"/>
              <a:t>Muitos profissionais, da gestão e </a:t>
            </a:r>
            <a:r>
              <a:rPr lang="pt-BR" dirty="0" smtClean="0"/>
              <a:t>da operação, subestimam </a:t>
            </a:r>
            <a:r>
              <a:rPr lang="pt-BR" dirty="0"/>
              <a:t>a complexidade da técnica FPA. A técnica é teoricamente simples, mas </a:t>
            </a:r>
            <a:r>
              <a:rPr lang="pt-BR" dirty="0" smtClean="0"/>
              <a:t>sua</a:t>
            </a:r>
            <a:r>
              <a:rPr lang="pt-BR" dirty="0"/>
              <a:t> </a:t>
            </a:r>
            <a:r>
              <a:rPr lang="pt-BR" dirty="0" smtClean="0">
                <a:solidFill>
                  <a:srgbClr val="FFFF00"/>
                </a:solidFill>
              </a:rPr>
              <a:t>subjetividade</a:t>
            </a:r>
            <a:r>
              <a:rPr lang="pt-BR" dirty="0" smtClean="0"/>
              <a:t> (ponto </a:t>
            </a:r>
            <a:r>
              <a:rPr lang="pt-BR" dirty="0"/>
              <a:t>de função é muito subjetivo em alguns pontos) demanda senioridade do profissional na aplicação da técnica.</a:t>
            </a:r>
          </a:p>
          <a:p>
            <a:r>
              <a:rPr lang="pt-BR" dirty="0"/>
              <a:t>Alguns pensam que basta o profissional realizar um curso bom que estará pronto para metrificar projetos complexos e gigantes. Não é bem assim.</a:t>
            </a:r>
          </a:p>
        </p:txBody>
      </p:sp>
    </p:spTree>
    <p:extLst>
      <p:ext uri="{BB962C8B-B14F-4D97-AF65-F5344CB8AC3E}">
        <p14:creationId xmlns:p14="http://schemas.microsoft.com/office/powerpoint/2010/main" val="34070864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 smtClean="0">
                <a:effectLst/>
              </a:rPr>
              <a:t>Profissional de métrica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772793"/>
          </a:xfrm>
        </p:spPr>
        <p:txBody>
          <a:bodyPr/>
          <a:lstStyle/>
          <a:p>
            <a:r>
              <a:rPr lang="pt-BR" dirty="0"/>
              <a:t>A FPA possui um nível de subjetividade que incomoda, mas que torna-se menos subjetivo à medida que o profissional envolvido metrifica mais e mais, ou seja, adquire “rodagem”.</a:t>
            </a:r>
          </a:p>
        </p:txBody>
      </p:sp>
    </p:spTree>
    <p:extLst>
      <p:ext uri="{BB962C8B-B14F-4D97-AF65-F5344CB8AC3E}">
        <p14:creationId xmlns:p14="http://schemas.microsoft.com/office/powerpoint/2010/main" val="40999223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43198"/>
          </a:xfrm>
        </p:spPr>
        <p:txBody>
          <a:bodyPr/>
          <a:lstStyle/>
          <a:p>
            <a:pPr fontAlgn="base"/>
            <a:r>
              <a:rPr lang="pt-BR" dirty="0" smtClean="0"/>
              <a:t>Dando tamanho ao projeto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0510476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 smtClean="0">
                <a:effectLst/>
              </a:rPr>
              <a:t>Profissional de métrica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545586"/>
          </a:xfrm>
        </p:spPr>
        <p:txBody>
          <a:bodyPr/>
          <a:lstStyle/>
          <a:p>
            <a:r>
              <a:rPr lang="pt-BR" dirty="0"/>
              <a:t>Além disso, profissionais que não possuem bagagem em desenvolvimento e análise de sistemas (principalmente nesta ordem) não perceberão coisas que aquele que já construiu/projetou software consegue perceber (a senioridade à qual me refiro não é somente em metrificação, mas também em produção de software).</a:t>
            </a:r>
          </a:p>
        </p:txBody>
      </p:sp>
    </p:spTree>
    <p:extLst>
      <p:ext uri="{BB962C8B-B14F-4D97-AF65-F5344CB8AC3E}">
        <p14:creationId xmlns:p14="http://schemas.microsoft.com/office/powerpoint/2010/main" val="1450871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 smtClean="0">
                <a:effectLst/>
              </a:rPr>
              <a:t>Base histórica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87273"/>
          </a:xfrm>
        </p:spPr>
        <p:txBody>
          <a:bodyPr/>
          <a:lstStyle/>
          <a:p>
            <a:r>
              <a:rPr lang="pt-BR" dirty="0"/>
              <a:t>Quando realiza-se uma contagem de Pontos de Função obtêm-se um </a:t>
            </a:r>
            <a:r>
              <a:rPr lang="pt-BR" b="1" dirty="0"/>
              <a:t>número final</a:t>
            </a:r>
            <a:r>
              <a:rPr lang="pt-BR" dirty="0"/>
              <a:t> – o </a:t>
            </a:r>
            <a:r>
              <a:rPr lang="pt-BR" dirty="0">
                <a:solidFill>
                  <a:srgbClr val="FFFF00"/>
                </a:solidFill>
              </a:rPr>
              <a:t>tamanho funcional</a:t>
            </a:r>
            <a:r>
              <a:rPr lang="pt-BR" dirty="0"/>
              <a:t> do software – que é a </a:t>
            </a:r>
            <a:r>
              <a:rPr lang="pt-BR" dirty="0">
                <a:solidFill>
                  <a:srgbClr val="FFFF00"/>
                </a:solidFill>
              </a:rPr>
              <a:t>quantidade de pontos de função</a:t>
            </a:r>
            <a:r>
              <a:rPr lang="pt-BR" dirty="0"/>
              <a:t>.</a:t>
            </a:r>
          </a:p>
          <a:p>
            <a:r>
              <a:rPr lang="pt-BR" dirty="0"/>
              <a:t>Mas este número isoladamente nada representa, é apenas uma </a:t>
            </a:r>
            <a:r>
              <a:rPr lang="pt-BR" dirty="0">
                <a:solidFill>
                  <a:srgbClr val="FFFF00"/>
                </a:solidFill>
              </a:rPr>
              <a:t>medida</a:t>
            </a:r>
            <a:r>
              <a:rPr lang="pt-BR" b="1" dirty="0"/>
              <a:t>.</a:t>
            </a:r>
            <a:r>
              <a:rPr lang="pt-BR" dirty="0"/>
              <a:t> Como já citado anteriormente, utiliza-se este número para estimar prazo/esforço/custo de um projeto.</a:t>
            </a:r>
          </a:p>
        </p:txBody>
      </p:sp>
    </p:spTree>
    <p:extLst>
      <p:ext uri="{BB962C8B-B14F-4D97-AF65-F5344CB8AC3E}">
        <p14:creationId xmlns:p14="http://schemas.microsoft.com/office/powerpoint/2010/main" val="7893122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 smtClean="0">
                <a:effectLst/>
              </a:rPr>
              <a:t>Base histórica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757678"/>
          </a:xfrm>
        </p:spPr>
        <p:txBody>
          <a:bodyPr/>
          <a:lstStyle/>
          <a:p>
            <a:r>
              <a:rPr lang="pt-BR" dirty="0"/>
              <a:t>Mas para chegar-se a estas estimativas o </a:t>
            </a:r>
            <a:r>
              <a:rPr lang="pt-BR" dirty="0">
                <a:solidFill>
                  <a:srgbClr val="FFFF00"/>
                </a:solidFill>
              </a:rPr>
              <a:t>indicador de produtividade</a:t>
            </a:r>
            <a:r>
              <a:rPr lang="pt-BR" dirty="0"/>
              <a:t> é obrigatório, senão não tem como fazer a conta. Mas qual a produtividade factível de uma equipe?</a:t>
            </a:r>
          </a:p>
          <a:p>
            <a:r>
              <a:rPr lang="pt-BR" dirty="0"/>
              <a:t>Com menor margem de erro, apenas gerando base histórica e fazendo análise para </a:t>
            </a:r>
            <a:r>
              <a:rPr lang="pt-BR" dirty="0" smtClean="0"/>
              <a:t>saber.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85288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 smtClean="0">
                <a:effectLst/>
              </a:rPr>
              <a:t>Base histórica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87273"/>
          </a:xfrm>
        </p:spPr>
        <p:txBody>
          <a:bodyPr/>
          <a:lstStyle/>
          <a:p>
            <a:r>
              <a:rPr lang="pt-BR" dirty="0"/>
              <a:t>Gerar base histórica, para quem não tem uma, significa olhar para trás e fazer contagem de Pontos de Função de Aplicação, que gera uma espécie de inventário do tamanho funcional, e então cruzar isso com o que foi gasto no projeto inventariado em termos de prazo/esforço/custo.</a:t>
            </a:r>
          </a:p>
          <a:p>
            <a:r>
              <a:rPr lang="pt-BR" dirty="0"/>
              <a:t>Quanto mais projetos forem analisados e incluídos em base histórica, mais preciso será o indicador de produtividade da equipe.</a:t>
            </a:r>
          </a:p>
        </p:txBody>
      </p:sp>
    </p:spTree>
    <p:extLst>
      <p:ext uri="{BB962C8B-B14F-4D97-AF65-F5344CB8AC3E}">
        <p14:creationId xmlns:p14="http://schemas.microsoft.com/office/powerpoint/2010/main" val="6147340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 smtClean="0">
                <a:effectLst/>
              </a:rPr>
              <a:t>Quantidade aceitável de requisitos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87273"/>
          </a:xfrm>
        </p:spPr>
        <p:txBody>
          <a:bodyPr/>
          <a:lstStyle/>
          <a:p>
            <a:r>
              <a:rPr lang="pt-BR" dirty="0"/>
              <a:t>A </a:t>
            </a:r>
            <a:r>
              <a:rPr lang="pt-BR" dirty="0" err="1"/>
              <a:t>acuracidade</a:t>
            </a:r>
            <a:r>
              <a:rPr lang="pt-BR" dirty="0"/>
              <a:t> da métrica é proporcional à qualidade dos requisitos. Metrificar um escopo com requisitos ruins é apostar num quantitativo de pontos de função irreal.</a:t>
            </a:r>
          </a:p>
          <a:p>
            <a:r>
              <a:rPr lang="pt-BR" dirty="0"/>
              <a:t>E os profissionais de software tendem a subestimar a fase de Requisitos. Mas esta é a </a:t>
            </a:r>
            <a:r>
              <a:rPr lang="pt-BR" dirty="0">
                <a:solidFill>
                  <a:srgbClr val="FFFF00"/>
                </a:solidFill>
              </a:rPr>
              <a:t>principal fase</a:t>
            </a:r>
            <a:r>
              <a:rPr lang="pt-BR" dirty="0"/>
              <a:t> de um projeto de software, onde ocorre a modelagem conceitual do sistema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47342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 smtClean="0">
                <a:effectLst/>
              </a:rPr>
              <a:t>Quantidade aceitável de requisitos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3545586"/>
          </a:xfrm>
        </p:spPr>
        <p:txBody>
          <a:bodyPr/>
          <a:lstStyle/>
          <a:p>
            <a:r>
              <a:rPr lang="pt-BR" dirty="0"/>
              <a:t>É muito comum encontrarmos </a:t>
            </a:r>
            <a:r>
              <a:rPr lang="pt-BR" dirty="0" err="1"/>
              <a:t>RFP’s</a:t>
            </a:r>
            <a:r>
              <a:rPr lang="pt-BR" dirty="0"/>
              <a:t> </a:t>
            </a:r>
            <a:r>
              <a:rPr lang="pt-BR" dirty="0" smtClean="0"/>
              <a:t>(Requisições de Propostas</a:t>
            </a:r>
            <a:r>
              <a:rPr lang="pt-BR" dirty="0"/>
              <a:t>) e Editais com requisitos macro tipo “Calcular imposto de renda de pessoa física”, “Calcular retenção de ISS”, “Emitir nota fiscal avulsa sem ICMS” etc. Requisitos como este precisam ser decompostos antes/durante a metrificação, do contrário a métrica ficará </a:t>
            </a:r>
            <a:r>
              <a:rPr lang="pt-BR" dirty="0" smtClean="0"/>
              <a:t>subdimensionada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83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>
                <a:effectLst/>
              </a:rPr>
              <a:t>Itens não mensuráveis</a:t>
            </a:r>
            <a:endParaRPr lang="pt-BR" dirty="0">
              <a:effectLst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3102388"/>
          </a:xfrm>
        </p:spPr>
        <p:txBody>
          <a:bodyPr/>
          <a:lstStyle/>
          <a:p>
            <a:r>
              <a:rPr lang="pt-BR" dirty="0"/>
              <a:t>Muitos “tipos” de Funcionalidade não são mensuráveis por ponto de função. FPA possui uma série de contextos onde não é permitido medir o tamanho funcional da aplicação e negociar como cobrar isso é fundamental pois do contrário realiza-se parte do projeto gratuitamente, o que não é desejável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82463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>
                <a:effectLst/>
              </a:rPr>
              <a:t>Itens não mensuráveis</a:t>
            </a:r>
            <a:endParaRPr lang="pt-BR" dirty="0">
              <a:effectLst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2659190"/>
          </a:xfrm>
        </p:spPr>
        <p:txBody>
          <a:bodyPr/>
          <a:lstStyle/>
          <a:p>
            <a:r>
              <a:rPr lang="pt-BR" dirty="0" smtClean="0"/>
              <a:t>E </a:t>
            </a:r>
            <a:r>
              <a:rPr lang="pt-BR" dirty="0"/>
              <a:t>no decorrer do projeto, várias coisas que precisam ser implementadas </a:t>
            </a:r>
            <a:r>
              <a:rPr lang="pt-BR" dirty="0">
                <a:solidFill>
                  <a:srgbClr val="FFFF00"/>
                </a:solidFill>
              </a:rPr>
              <a:t>não foram metrificadas</a:t>
            </a:r>
            <a:r>
              <a:rPr lang="pt-BR" b="1" dirty="0"/>
              <a:t> </a:t>
            </a:r>
            <a:r>
              <a:rPr lang="pt-BR" dirty="0"/>
              <a:t>(pois não são mensuráveis com a técnica FPA), gerando prejuízo para o projeto. O principal exemplo são os Requisitos Não Funcionais.</a:t>
            </a:r>
          </a:p>
        </p:txBody>
      </p:sp>
    </p:spTree>
    <p:extLst>
      <p:ext uri="{BB962C8B-B14F-4D97-AF65-F5344CB8AC3E}">
        <p14:creationId xmlns:p14="http://schemas.microsoft.com/office/powerpoint/2010/main" val="35315703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>
                <a:effectLst/>
              </a:rPr>
              <a:t>Atividades</a:t>
            </a:r>
            <a:endParaRPr lang="pt-BR" dirty="0">
              <a:effectLst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945696"/>
          </a:xfrm>
        </p:spPr>
        <p:txBody>
          <a:bodyPr/>
          <a:lstStyle/>
          <a:p>
            <a:r>
              <a:rPr lang="pt-BR" dirty="0" smtClean="0"/>
              <a:t>Sugiro buscar mais sobre Pontos por Caso de Uso, Planning </a:t>
            </a:r>
            <a:r>
              <a:rPr lang="pt-BR" dirty="0" err="1" smtClean="0"/>
              <a:t>Poker</a:t>
            </a:r>
            <a:r>
              <a:rPr lang="pt-BR" dirty="0" smtClean="0"/>
              <a:t>, e Estimativas de Três Pontos:</a:t>
            </a:r>
          </a:p>
          <a:p>
            <a:pPr lvl="1"/>
            <a:r>
              <a:rPr lang="pt-BR" dirty="0"/>
              <a:t>UCP: https://en.wikipedia.org/wiki/Use_Case_Points</a:t>
            </a:r>
            <a:endParaRPr lang="pt-BR" dirty="0" smtClean="0"/>
          </a:p>
          <a:p>
            <a:pPr lvl="1"/>
            <a:r>
              <a:rPr lang="pt-BR" dirty="0" smtClean="0"/>
              <a:t>Planning </a:t>
            </a:r>
            <a:r>
              <a:rPr lang="pt-BR" dirty="0" err="1" smtClean="0"/>
              <a:t>Poker</a:t>
            </a:r>
            <a:r>
              <a:rPr lang="pt-BR" dirty="0"/>
              <a:t>: https://en.wikipedia.org/wiki/Planning_poker</a:t>
            </a:r>
            <a:endParaRPr lang="pt-BR" dirty="0" smtClean="0"/>
          </a:p>
          <a:p>
            <a:pPr lvl="1"/>
            <a:r>
              <a:rPr lang="pt-BR" dirty="0" smtClean="0"/>
              <a:t>3 pontos ou PERT : https</a:t>
            </a:r>
            <a:r>
              <a:rPr lang="pt-BR" dirty="0"/>
              <a:t>://blog.teclogica.com.br/utilizando-a-tecnica-de-pert-em-projetos/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32595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/>
              <a:t>Dando tamanho ao projeto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185761"/>
          </a:xfrm>
        </p:spPr>
        <p:txBody>
          <a:bodyPr/>
          <a:lstStyle/>
          <a:p>
            <a:pPr algn="just"/>
            <a:r>
              <a:rPr lang="pt-BR" dirty="0"/>
              <a:t>Em projetos de software existem várias formas de se mensurar o “tamanho” do que será implementado</a:t>
            </a:r>
            <a:r>
              <a:rPr lang="pt-BR" dirty="0" smtClean="0"/>
              <a:t>.</a:t>
            </a:r>
          </a:p>
          <a:p>
            <a:pPr algn="just"/>
            <a:r>
              <a:rPr lang="pt-BR" dirty="0"/>
              <a:t>O objetivo de se dar um “tamanho” para o software a ser entregue é ter base para planejamento/controle do projeto.</a:t>
            </a:r>
            <a:endParaRPr lang="pt-BR" dirty="0" smtClean="0"/>
          </a:p>
          <a:p>
            <a:pPr algn="just"/>
            <a:r>
              <a:rPr lang="pt-BR" dirty="0"/>
              <a:t>Existe a velha (e muitas das vezes boa) </a:t>
            </a:r>
            <a:r>
              <a:rPr lang="pt-BR" dirty="0">
                <a:solidFill>
                  <a:srgbClr val="FFFF00"/>
                </a:solidFill>
              </a:rPr>
              <a:t>opinião de especialista</a:t>
            </a:r>
            <a:r>
              <a:rPr lang="pt-BR" dirty="0"/>
              <a:t>, que baseia-se na opinião de profissionais </a:t>
            </a:r>
            <a:r>
              <a:rPr lang="pt-BR" dirty="0" smtClean="0"/>
              <a:t>envolvidos.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2501371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/>
              <a:t>Dando tamanho ao projeto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170646"/>
          </a:xfrm>
        </p:spPr>
        <p:txBody>
          <a:bodyPr/>
          <a:lstStyle/>
          <a:p>
            <a:pPr algn="just"/>
            <a:r>
              <a:rPr lang="pt-BR" dirty="0">
                <a:solidFill>
                  <a:srgbClr val="FFFF00"/>
                </a:solidFill>
              </a:rPr>
              <a:t>UCP – os Pontos por Caso de Uso</a:t>
            </a:r>
            <a:r>
              <a:rPr lang="pt-BR" dirty="0"/>
              <a:t> </a:t>
            </a:r>
            <a:r>
              <a:rPr lang="pt-BR" dirty="0"/>
              <a:t> – </a:t>
            </a:r>
            <a:r>
              <a:rPr lang="pt-BR" dirty="0" smtClean="0"/>
              <a:t>muito </a:t>
            </a:r>
            <a:r>
              <a:rPr lang="pt-BR" dirty="0"/>
              <a:t>pouco </a:t>
            </a:r>
            <a:r>
              <a:rPr lang="pt-BR" dirty="0" smtClean="0"/>
              <a:t>utilizada.</a:t>
            </a:r>
          </a:p>
          <a:p>
            <a:pPr algn="just"/>
            <a:r>
              <a:rPr lang="pt-BR" dirty="0">
                <a:solidFill>
                  <a:srgbClr val="FFFF00"/>
                </a:solidFill>
              </a:rPr>
              <a:t>Planning </a:t>
            </a:r>
            <a:r>
              <a:rPr lang="pt-BR" dirty="0" err="1">
                <a:solidFill>
                  <a:srgbClr val="FFFF00"/>
                </a:solidFill>
              </a:rPr>
              <a:t>Poker</a:t>
            </a:r>
            <a:r>
              <a:rPr lang="pt-BR" dirty="0"/>
              <a:t> – uma técnica mais utilizada em projetos </a:t>
            </a:r>
            <a:r>
              <a:rPr lang="pt-BR" dirty="0" smtClean="0"/>
              <a:t>ágeis.</a:t>
            </a:r>
          </a:p>
          <a:p>
            <a:pPr algn="just"/>
            <a:r>
              <a:rPr lang="pt-BR" dirty="0" smtClean="0">
                <a:solidFill>
                  <a:srgbClr val="FFFF00"/>
                </a:solidFill>
              </a:rPr>
              <a:t>Estimativas </a:t>
            </a:r>
            <a:r>
              <a:rPr lang="pt-BR" dirty="0">
                <a:solidFill>
                  <a:srgbClr val="FFFF00"/>
                </a:solidFill>
              </a:rPr>
              <a:t>de Três Pontos</a:t>
            </a:r>
            <a:r>
              <a:rPr lang="pt-BR" dirty="0"/>
              <a:t> – mais focada no prazo do </a:t>
            </a:r>
            <a:r>
              <a:rPr lang="pt-BR" dirty="0" smtClean="0"/>
              <a:t>projeto.</a:t>
            </a:r>
          </a:p>
          <a:p>
            <a:pPr algn="just"/>
            <a:r>
              <a:rPr lang="pt-BR" dirty="0" smtClean="0">
                <a:solidFill>
                  <a:srgbClr val="FFFF00"/>
                </a:solidFill>
              </a:rPr>
              <a:t>FPA </a:t>
            </a:r>
            <a:r>
              <a:rPr lang="pt-BR" dirty="0">
                <a:solidFill>
                  <a:srgbClr val="FFFF00"/>
                </a:solidFill>
              </a:rPr>
              <a:t>(ou APF) – Análise por Pontos de </a:t>
            </a:r>
            <a:r>
              <a:rPr lang="pt-BR" dirty="0" smtClean="0">
                <a:solidFill>
                  <a:srgbClr val="FFFF00"/>
                </a:solidFill>
              </a:rPr>
              <a:t>Função</a:t>
            </a:r>
            <a:r>
              <a:rPr lang="pt-BR" dirty="0"/>
              <a:t> – </a:t>
            </a:r>
            <a:r>
              <a:rPr lang="pt-BR" dirty="0" smtClean="0"/>
              <a:t>muito </a:t>
            </a:r>
            <a:r>
              <a:rPr lang="pt-BR" dirty="0"/>
              <a:t>utilizada em projetos de software (geralmente em projetos que rodam ciclos mais “tradicionais”, mas aplicável também a projetos ágeis).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0035108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/>
              <a:t>Dando tamanho ao projeto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083921"/>
          </a:xfrm>
        </p:spPr>
        <p:txBody>
          <a:bodyPr/>
          <a:lstStyle/>
          <a:p>
            <a:r>
              <a:rPr lang="pt-BR" dirty="0"/>
              <a:t>A partir do tamanho funcional é possível calcular 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Esforço</a:t>
            </a:r>
            <a:r>
              <a:rPr lang="pt-BR" dirty="0"/>
              <a:t> (quantas horas serão consumidas para realizar </a:t>
            </a:r>
            <a:r>
              <a:rPr lang="pt-BR" dirty="0" smtClean="0"/>
              <a:t>o projeto),</a:t>
            </a:r>
            <a:endParaRPr lang="pt-BR" dirty="0"/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Prazo</a:t>
            </a:r>
            <a:r>
              <a:rPr lang="pt-BR" dirty="0"/>
              <a:t> (quando tempo durará </a:t>
            </a:r>
            <a:r>
              <a:rPr lang="pt-BR" dirty="0" smtClean="0"/>
              <a:t>o </a:t>
            </a:r>
            <a:r>
              <a:rPr lang="pt-BR" dirty="0"/>
              <a:t>projeto) </a:t>
            </a:r>
            <a:r>
              <a:rPr lang="pt-BR" dirty="0" smtClean="0"/>
              <a:t>e</a:t>
            </a:r>
            <a:endParaRPr lang="pt-BR" dirty="0"/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Custo</a:t>
            </a:r>
            <a:r>
              <a:rPr lang="pt-BR" dirty="0"/>
              <a:t> (orçamento necessário a ser alocado para o projeto).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844912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/>
              <a:t>Dando tamanho ao projeto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59190"/>
          </a:xfrm>
        </p:spPr>
        <p:txBody>
          <a:bodyPr/>
          <a:lstStyle/>
          <a:p>
            <a:pPr algn="just"/>
            <a:r>
              <a:rPr lang="pt-BR" dirty="0"/>
              <a:t>A partir </a:t>
            </a:r>
            <a:r>
              <a:rPr lang="pt-BR" dirty="0">
                <a:solidFill>
                  <a:srgbClr val="FFFF00"/>
                </a:solidFill>
              </a:rPr>
              <a:t>destas três informações</a:t>
            </a:r>
            <a:r>
              <a:rPr lang="pt-BR" dirty="0"/>
              <a:t> temos condições de planejar o projeto com maior coerência frente ao que realmente deverá ser entregue. A qualidade das estimativas é fator determinante para o sucesso do planejamento, e também do projeto.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0787141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/>
              <a:t>Dando tamanho ao projeto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200876"/>
          </a:xfrm>
        </p:spPr>
        <p:txBody>
          <a:bodyPr/>
          <a:lstStyle/>
          <a:p>
            <a:r>
              <a:rPr lang="pt-BR" dirty="0"/>
              <a:t>Pontos de Função são largamente utilizados em projetos de </a:t>
            </a:r>
            <a:r>
              <a:rPr lang="pt-BR" dirty="0">
                <a:solidFill>
                  <a:srgbClr val="FFFF00"/>
                </a:solidFill>
              </a:rPr>
              <a:t>escopo fechado</a:t>
            </a:r>
            <a:r>
              <a:rPr lang="pt-BR" dirty="0"/>
              <a:t>, onde se delimita o escopo do software a ser construído antes do projeto ser iniciado e mensura-se o </a:t>
            </a:r>
            <a:r>
              <a:rPr lang="pt-BR" dirty="0">
                <a:solidFill>
                  <a:srgbClr val="FFFF00"/>
                </a:solidFill>
              </a:rPr>
              <a:t>tamanho funcional</a:t>
            </a:r>
            <a:r>
              <a:rPr lang="pt-BR" dirty="0"/>
              <a:t> deste </a:t>
            </a:r>
            <a:r>
              <a:rPr lang="pt-BR" dirty="0" smtClean="0"/>
              <a:t>escopo.</a:t>
            </a:r>
          </a:p>
          <a:p>
            <a:r>
              <a:rPr lang="pt-BR" dirty="0" smtClean="0"/>
              <a:t>A </a:t>
            </a:r>
            <a:r>
              <a:rPr lang="pt-BR" dirty="0"/>
              <a:t>técnica oferece condições de se ter qualidade nas estimativas.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0112334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/>
              <a:t>Dando tamanho ao projeto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530471"/>
          </a:xfrm>
        </p:spPr>
        <p:txBody>
          <a:bodyPr/>
          <a:lstStyle/>
          <a:p>
            <a:r>
              <a:rPr lang="pt-BR" dirty="0"/>
              <a:t>Mas em projetos de software muitos cuidados devem ser tomados quando o assunto é métrica e estimativas, pois a volatilidade do escopo de um sistema não nos ajuda a ter precisão sobre o que será realmente feito até que seja feito. Isso é talvez o maior inimigo da qualidade nas estimativas em projetos de software.</a:t>
            </a:r>
          </a:p>
          <a:p>
            <a:r>
              <a:rPr lang="pt-BR" dirty="0"/>
              <a:t>Entenda melhor a questão da volatilidade do escopo através do </a:t>
            </a:r>
            <a:r>
              <a:rPr lang="pt-BR" dirty="0">
                <a:solidFill>
                  <a:srgbClr val="FFFF00"/>
                </a:solidFill>
              </a:rPr>
              <a:t>Cone da </a:t>
            </a:r>
            <a:r>
              <a:rPr lang="pt-BR" dirty="0" smtClean="0">
                <a:solidFill>
                  <a:srgbClr val="FFFF00"/>
                </a:solidFill>
              </a:rPr>
              <a:t>Incerteza</a:t>
            </a:r>
            <a:r>
              <a:rPr lang="pt-BR" dirty="0"/>
              <a:t> </a:t>
            </a:r>
            <a:r>
              <a:rPr lang="pt-BR" dirty="0" smtClean="0"/>
              <a:t>que será apresentado na próxima aula.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85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fontAlgn="base"/>
            <a:r>
              <a:rPr lang="pt-BR" dirty="0" smtClean="0"/>
              <a:t>Cenário comum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185761"/>
          </a:xfrm>
        </p:spPr>
        <p:txBody>
          <a:bodyPr/>
          <a:lstStyle/>
          <a:p>
            <a:r>
              <a:rPr lang="pt-BR" dirty="0"/>
              <a:t>Vamos considerar um projeto de escopo fechado que utilizará Pontos de Função para a geração de suas estimativas.</a:t>
            </a:r>
          </a:p>
          <a:p>
            <a:r>
              <a:rPr lang="pt-BR" dirty="0">
                <a:solidFill>
                  <a:srgbClr val="FFFF00"/>
                </a:solidFill>
              </a:rPr>
              <a:t>Imaginemos</a:t>
            </a:r>
            <a:r>
              <a:rPr lang="pt-BR" dirty="0"/>
              <a:t>: o cliente demanda o projeto e a área de software precisa metrificá-lo usando FPA para realizar o planejamento</a:t>
            </a:r>
            <a:r>
              <a:rPr lang="pt-BR" dirty="0" smtClean="0"/>
              <a:t>.</a:t>
            </a:r>
          </a:p>
          <a:p>
            <a:r>
              <a:rPr lang="pt-BR" dirty="0"/>
              <a:t>A métrica é realizada é chega-se à conclusão que o </a:t>
            </a:r>
            <a:r>
              <a:rPr lang="pt-BR" dirty="0">
                <a:solidFill>
                  <a:srgbClr val="FFFF00"/>
                </a:solidFill>
              </a:rPr>
              <a:t>tamanho funcional</a:t>
            </a:r>
            <a:r>
              <a:rPr lang="pt-BR" dirty="0"/>
              <a:t> do sistema é </a:t>
            </a:r>
            <a:r>
              <a:rPr lang="pt-BR" dirty="0" smtClean="0">
                <a:solidFill>
                  <a:srgbClr val="FFFF00"/>
                </a:solidFill>
              </a:rPr>
              <a:t>1000 </a:t>
            </a:r>
            <a:r>
              <a:rPr lang="pt-BR" dirty="0" err="1" smtClean="0">
                <a:solidFill>
                  <a:srgbClr val="FFFF00"/>
                </a:solidFill>
              </a:rPr>
              <a:t>PF’s</a:t>
            </a:r>
            <a:r>
              <a:rPr lang="pt-BR" dirty="0"/>
              <a:t> (Pontos de Função).</a:t>
            </a:r>
          </a:p>
        </p:txBody>
      </p:sp>
    </p:spTree>
    <p:extLst>
      <p:ext uri="{BB962C8B-B14F-4D97-AF65-F5344CB8AC3E}">
        <p14:creationId xmlns:p14="http://schemas.microsoft.com/office/powerpoint/2010/main" val="19339316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Fundamentos em Sistemas de Informação - Revisão 1</Template>
  <TotalTime>546</TotalTime>
  <Words>3918</Words>
  <Application>Microsoft Office PowerPoint</Application>
  <PresentationFormat>Apresentação na tela (4:3)</PresentationFormat>
  <Paragraphs>198</Paragraphs>
  <Slides>28</Slides>
  <Notes>28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GERÊNCIA DE PROJETOS DE SOFTWARE</vt:lpstr>
      <vt:lpstr>Conteúdo</vt:lpstr>
      <vt:lpstr>Dando tamanho ao projeto</vt:lpstr>
      <vt:lpstr>Dando tamanho ao projeto</vt:lpstr>
      <vt:lpstr>Dando tamanho ao projeto</vt:lpstr>
      <vt:lpstr>Dando tamanho ao projeto</vt:lpstr>
      <vt:lpstr>Dando tamanho ao projeto</vt:lpstr>
      <vt:lpstr>Dando tamanho ao projeto</vt:lpstr>
      <vt:lpstr>Cenário comum</vt:lpstr>
      <vt:lpstr>Cenário comum</vt:lpstr>
      <vt:lpstr>Cenário comum</vt:lpstr>
      <vt:lpstr>Cenário comum</vt:lpstr>
      <vt:lpstr>Boa métrica</vt:lpstr>
      <vt:lpstr>Definição da fronteira da aplicação</vt:lpstr>
      <vt:lpstr>Definição da fronteira da aplicação</vt:lpstr>
      <vt:lpstr>Definição da fronteira da aplicação</vt:lpstr>
      <vt:lpstr>Definição da fronteira da aplicação</vt:lpstr>
      <vt:lpstr>Profissional de métrica</vt:lpstr>
      <vt:lpstr>Profissional de métrica</vt:lpstr>
      <vt:lpstr>Profissional de métrica</vt:lpstr>
      <vt:lpstr>Base histórica</vt:lpstr>
      <vt:lpstr>Base histórica</vt:lpstr>
      <vt:lpstr>Base histórica</vt:lpstr>
      <vt:lpstr>Quantidade aceitável de requisitos</vt:lpstr>
      <vt:lpstr>Quantidade aceitável de requisitos</vt:lpstr>
      <vt:lpstr>Itens não mensuráveis</vt:lpstr>
      <vt:lpstr>Itens não mensuráveis</vt:lpstr>
      <vt:lpstr>Atividades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Fabrício Varajão</dc:creator>
  <cp:lastModifiedBy>Fabricio de Freitas Varajão</cp:lastModifiedBy>
  <cp:revision>73</cp:revision>
  <dcterms:created xsi:type="dcterms:W3CDTF">2015-10-26T22:43:38Z</dcterms:created>
  <dcterms:modified xsi:type="dcterms:W3CDTF">2018-05-29T20:48:09Z</dcterms:modified>
</cp:coreProperties>
</file>