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notesMasterIdLst>
    <p:notesMasterId r:id="rId33"/>
  </p:notesMasterIdLst>
  <p:sldIdLst>
    <p:sldId id="349" r:id="rId3"/>
    <p:sldId id="350" r:id="rId4"/>
    <p:sldId id="439" r:id="rId5"/>
    <p:sldId id="440" r:id="rId6"/>
    <p:sldId id="441" r:id="rId7"/>
    <p:sldId id="442" r:id="rId8"/>
    <p:sldId id="443" r:id="rId9"/>
    <p:sldId id="444" r:id="rId10"/>
    <p:sldId id="445" r:id="rId11"/>
    <p:sldId id="446" r:id="rId12"/>
    <p:sldId id="447" r:id="rId13"/>
    <p:sldId id="448" r:id="rId14"/>
    <p:sldId id="449" r:id="rId15"/>
    <p:sldId id="450" r:id="rId16"/>
    <p:sldId id="438" r:id="rId17"/>
    <p:sldId id="451" r:id="rId18"/>
    <p:sldId id="452" r:id="rId19"/>
    <p:sldId id="453" r:id="rId20"/>
    <p:sldId id="454" r:id="rId21"/>
    <p:sldId id="455" r:id="rId22"/>
    <p:sldId id="456" r:id="rId23"/>
    <p:sldId id="457" r:id="rId24"/>
    <p:sldId id="458" r:id="rId25"/>
    <p:sldId id="459" r:id="rId26"/>
    <p:sldId id="460" r:id="rId27"/>
    <p:sldId id="461" r:id="rId28"/>
    <p:sldId id="462" r:id="rId29"/>
    <p:sldId id="463" r:id="rId30"/>
    <p:sldId id="464" r:id="rId31"/>
    <p:sldId id="465" r:id="rId3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34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viewProps" Target="viewProps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F2ABD5-97F4-4E20-AC26-755F177DC06B}" type="datetimeFigureOut">
              <a:rPr lang="pt-BR" smtClean="0"/>
              <a:t>05/06/2018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7FCBD7-CEAA-42D4-AB97-69DE9BF5242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0033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6/5/2018 6:11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0" y="8685213"/>
            <a:ext cx="6172200" cy="457200"/>
          </a:xfrm>
        </p:spPr>
        <p:txBody>
          <a:bodyPr/>
          <a:lstStyle/>
          <a:p>
            <a:pPr algn="l" defTabSz="914400">
              <a:buNone/>
            </a:pP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sz="50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6172199" y="8685213"/>
            <a:ext cx="684213" cy="457200"/>
          </a:xfrm>
        </p:spPr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497788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6/5/2018 6:11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10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041094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6/5/2018 6:11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53909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6/5/2018 6:11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12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1726385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6/5/2018 6:11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13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0669403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6/5/2018 6:11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14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3337196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6/5/2018 6:11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15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384757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6/5/2018 6:11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16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3969920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6/5/2018 6:11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17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3133611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6/5/2018 6:11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18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814347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6/5/2018 6:11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19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55898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6/5/2018 6:11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8798516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6/5/2018 6:11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20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2591083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6/5/2018 6:11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97363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6/5/2018 6:11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22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5396716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6/5/2018 6:11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23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2804847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6/5/2018 6:11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24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2211058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6/5/2018 6:11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25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5299647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6/5/2018 6:11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26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0967007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6/5/2018 6:13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27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3325018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6/5/2018 6:14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28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7556020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6/5/2018 6:14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29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761375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6/5/2018 6:11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3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6741892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6/5/2018 6:15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30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918315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6/5/2018 6:11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4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284356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6/5/2018 6:11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5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458336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6/5/2018 6:11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6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55375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6/5/2018 6:11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7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022558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6/5/2018 6:11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8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281740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6/5/2018 6:11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9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241152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028828732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Título e Conteúd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453720785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_Título e Conteúd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4" name="Espaço Reservado para Texto 6"/>
          <p:cNvSpPr>
            <a:spLocks noGrp="1"/>
          </p:cNvSpPr>
          <p:nvPr>
            <p:ph type="body" sz="quarter" idx="11"/>
          </p:nvPr>
        </p:nvSpPr>
        <p:spPr>
          <a:xfrm>
            <a:off x="0" y="6238875"/>
            <a:ext cx="9144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val="3736623381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lides &quot;especiais&quot; 2_Demo, Vídeo etc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pt-BR" noProof="0" smtClean="0"/>
              <a:t>clique para…</a:t>
            </a:r>
          </a:p>
        </p:txBody>
      </p:sp>
    </p:spTree>
    <p:extLst>
      <p:ext uri="{BB962C8B-B14F-4D97-AF65-F5344CB8AC3E}">
        <p14:creationId xmlns:p14="http://schemas.microsoft.com/office/powerpoint/2010/main" val="1790226476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ar para slides com Código de Softw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2533001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727192024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s &quot;especiais&quot; 1_Demo, Vídeo etc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68955" y="4695527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 dirty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2153270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88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pt-BR" noProof="0" dirty="0" smtClean="0"/>
              <a:t>clique para…</a:t>
            </a:r>
          </a:p>
        </p:txBody>
      </p:sp>
    </p:spTree>
    <p:extLst>
      <p:ext uri="{BB962C8B-B14F-4D97-AF65-F5344CB8AC3E}">
        <p14:creationId xmlns:p14="http://schemas.microsoft.com/office/powerpoint/2010/main" val="348969678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 dirty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624780193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4281100281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is Conteú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2129814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2129814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532410685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1411553"/>
            <a:ext cx="4114800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855893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981" y="1411553"/>
            <a:ext cx="4117019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855893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519506372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027783810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52613904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 - Imprime em ESCALA DE CINZ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18274726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3295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dirty="0" smtClean="0"/>
              <a:t>Clique para editar o estilo do título Mestre</a:t>
            </a:r>
            <a:endParaRPr lang="pt-BR" noProof="0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pt-BR" noProof="0" dirty="0" smtClean="0"/>
              <a:t>Clique para editar os estilos do texto Mestre</a:t>
            </a:r>
          </a:p>
          <a:p>
            <a:pPr lvl="1"/>
            <a:r>
              <a:rPr lang="pt-BR" noProof="0" dirty="0" smtClean="0"/>
              <a:t>Segundo nível</a:t>
            </a:r>
          </a:p>
          <a:p>
            <a:pPr lvl="2"/>
            <a:r>
              <a:rPr lang="pt-BR" noProof="0" dirty="0" smtClean="0"/>
              <a:t>Terceiro nível</a:t>
            </a:r>
          </a:p>
          <a:p>
            <a:pPr lvl="3"/>
            <a:r>
              <a:rPr lang="pt-BR" noProof="0" dirty="0" smtClean="0"/>
              <a:t>Quarto nível</a:t>
            </a:r>
          </a:p>
          <a:p>
            <a:pPr lvl="4"/>
            <a:r>
              <a:rPr lang="pt-BR" noProof="0" dirty="0" smtClean="0"/>
              <a:t>Quinto nível</a:t>
            </a:r>
            <a:endParaRPr lang="pt-BR" noProof="0" dirty="0"/>
          </a:p>
        </p:txBody>
      </p:sp>
      <p:pic>
        <p:nvPicPr>
          <p:cNvPr id="4" name="Imagem 3" descr="footer_graphic.png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0" y="5435827"/>
            <a:ext cx="9144000" cy="1420586"/>
          </a:xfrm>
          <a:prstGeom prst="rect">
            <a:avLst/>
          </a:prstGeom>
        </p:spPr>
      </p:pic>
      <p:pic>
        <p:nvPicPr>
          <p:cNvPr id="6" name="Picture 4" descr="banner_prof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6093296"/>
            <a:ext cx="1006475" cy="804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807036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white rectangle.png"/>
          <p:cNvPicPr>
            <a:picLocks noChangeAspect="1"/>
          </p:cNvPicPr>
          <p:nvPr/>
        </p:nvPicPr>
        <p:blipFill>
          <a:blip r:embed="rId4"/>
          <a:srcRect b="10453"/>
          <a:stretch>
            <a:fillRect/>
          </a:stretch>
        </p:blipFill>
        <p:spPr>
          <a:xfrm>
            <a:off x="0" y="1299706"/>
            <a:ext cx="9144000" cy="5558294"/>
          </a:xfrm>
          <a:prstGeom prst="rect">
            <a:avLst/>
          </a:prstGeom>
        </p:spPr>
      </p:pic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3295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smtClean="0"/>
              <a:t>Clique para editar o estilo do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2" y="1905000"/>
            <a:ext cx="8040688" cy="25330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095552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GERÊNCIA DE PROJETOS DE SOFTWARE</a:t>
            </a:r>
            <a:endParaRPr lang="pt-BR" sz="54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1748308"/>
          </a:xfrm>
        </p:spPr>
        <p:txBody>
          <a:bodyPr>
            <a:normAutofit/>
          </a:bodyPr>
          <a:lstStyle/>
          <a:p>
            <a:pPr marL="0" indent="0" algn="l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000" b="0" dirty="0" smtClean="0">
                <a:solidFill>
                  <a:srgbClr val="FFFFFF">
                    <a:tint val="75000"/>
                  </a:srgbClr>
                </a:solidFill>
              </a:rPr>
              <a:t>Aula: </a:t>
            </a:r>
            <a:r>
              <a:rPr lang="pt-BR" sz="4000" dirty="0" smtClean="0">
                <a:solidFill>
                  <a:srgbClr val="FFFFFF">
                    <a:tint val="75000"/>
                  </a:srgbClr>
                </a:solidFill>
              </a:rPr>
              <a:t>16</a:t>
            </a:r>
            <a:endParaRPr lang="pt-BR" sz="4000" b="0" dirty="0" smtClean="0">
              <a:solidFill>
                <a:srgbClr val="FFFFFF">
                  <a:tint val="75000"/>
                </a:srgbClr>
              </a:solidFill>
            </a:endParaRPr>
          </a:p>
          <a:p>
            <a:pPr marL="0" indent="0" algn="l">
              <a:lnSpc>
                <a:spcPct val="90000"/>
              </a:lnSpc>
              <a:spcBef>
                <a:spcPts val="0"/>
              </a:spcBef>
              <a:buNone/>
            </a:pPr>
            <a:r>
              <a:rPr lang="pt-BR" b="0" i="0" dirty="0" smtClean="0">
                <a:solidFill>
                  <a:srgbClr val="FFFFFF">
                    <a:tint val="75000"/>
                  </a:srgbClr>
                </a:solidFill>
              </a:rPr>
              <a:t>Prof.: Fabrício </a:t>
            </a:r>
            <a:r>
              <a:rPr lang="pt-BR" b="0" i="0" dirty="0" err="1" smtClean="0">
                <a:solidFill>
                  <a:srgbClr val="FFFFFF">
                    <a:tint val="75000"/>
                  </a:srgbClr>
                </a:solidFill>
              </a:rPr>
              <a:t>Varajão</a:t>
            </a:r>
            <a:endParaRPr lang="pt-BR" b="0" i="0" dirty="0" smtClean="0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206220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/>
              </a:rPr>
              <a:t>Seleção e priorização de Projetos</a:t>
            </a:r>
            <a:endParaRPr lang="pt-BR" sz="480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83488" cy="3200876"/>
          </a:xfrm>
        </p:spPr>
        <p:txBody>
          <a:bodyPr/>
          <a:lstStyle/>
          <a:p>
            <a:r>
              <a:rPr lang="pt-BR" dirty="0"/>
              <a:t>Por estes motivos, é recomendável apoiar o método de priorização de </a:t>
            </a:r>
            <a:r>
              <a:rPr lang="pt-BR" dirty="0" smtClean="0"/>
              <a:t>portfólio </a:t>
            </a:r>
            <a:r>
              <a:rPr lang="pt-BR" dirty="0"/>
              <a:t>de projetos em ambos os vetores: Importância estratégica e Complexidade do </a:t>
            </a:r>
            <a:r>
              <a:rPr lang="pt-BR" dirty="0" smtClean="0"/>
              <a:t>projeto.</a:t>
            </a:r>
          </a:p>
          <a:p>
            <a:r>
              <a:rPr lang="pt-BR" dirty="0" smtClean="0"/>
              <a:t>Na </a:t>
            </a:r>
            <a:r>
              <a:rPr lang="pt-BR" dirty="0"/>
              <a:t>figura </a:t>
            </a:r>
            <a:r>
              <a:rPr lang="pt-BR" dirty="0" smtClean="0"/>
              <a:t>a seguir, </a:t>
            </a:r>
            <a:r>
              <a:rPr lang="pt-BR" dirty="0"/>
              <a:t>estão ilustrados quatro quadrantes definidos pela aplicação destes </a:t>
            </a:r>
            <a:r>
              <a:rPr lang="pt-BR" dirty="0" smtClean="0"/>
              <a:t>vetores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404255696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/>
              </a:rPr>
              <a:t>Seleção e priorização de Projetos</a:t>
            </a:r>
            <a:endParaRPr lang="pt-BR" sz="480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81125" y="1304925"/>
            <a:ext cx="6381750" cy="4248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766929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/>
              </a:rPr>
              <a:t>Seleção e priorização de Projetos</a:t>
            </a:r>
            <a:endParaRPr lang="pt-BR" sz="480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83488" cy="3416320"/>
          </a:xfrm>
        </p:spPr>
        <p:txBody>
          <a:bodyPr/>
          <a:lstStyle/>
          <a:p>
            <a:r>
              <a:rPr lang="pt-BR" sz="3000" dirty="0"/>
              <a:t>Projetos do tipo A – são aqueles com alta importância e complexidade. Estarão situados neste quadrante os maiores desafios em termos de transformação organizacional;</a:t>
            </a:r>
          </a:p>
          <a:p>
            <a:r>
              <a:rPr lang="pt-BR" sz="3000" dirty="0"/>
              <a:t>Projetos do tipo B – também são altamente importantes, porém com menor complexidade de execução. São projetos que podem agregar valor à organização com um nível menor de esforço</a:t>
            </a:r>
            <a:r>
              <a:rPr lang="pt-BR" sz="3000" dirty="0" smtClean="0"/>
              <a:t>;</a:t>
            </a:r>
            <a:endParaRPr lang="pt-BR" sz="3000" dirty="0"/>
          </a:p>
        </p:txBody>
      </p:sp>
    </p:spTree>
    <p:extLst>
      <p:ext uri="{BB962C8B-B14F-4D97-AF65-F5344CB8AC3E}">
        <p14:creationId xmlns:p14="http://schemas.microsoft.com/office/powerpoint/2010/main" val="198863529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/>
              </a:rPr>
              <a:t>Seleção e priorização de Projetos</a:t>
            </a:r>
            <a:endParaRPr lang="pt-BR" sz="480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83488" cy="4662815"/>
          </a:xfrm>
        </p:spPr>
        <p:txBody>
          <a:bodyPr/>
          <a:lstStyle/>
          <a:p>
            <a:r>
              <a:rPr lang="pt-BR" sz="3000" dirty="0"/>
              <a:t>Projetos do tipo C – projetos altamente complexos e sem muita importância estratégica para a organização. Normalmente situam-se aqui os projetos com viabilidade econômica baixa ou inexistente, como aqueles iniciados por exigência legal, por exemplo;</a:t>
            </a:r>
          </a:p>
          <a:p>
            <a:r>
              <a:rPr lang="pt-BR" sz="3000" dirty="0"/>
              <a:t>Projetos do tipo D – Na verdade são iniciativas ou ideias de menor importância transformadas em projetos e estacionadas no portfólio de projetos à espera da disponibilidade de recursos ou de oportunidades técnicas para sua realização.</a:t>
            </a:r>
          </a:p>
        </p:txBody>
      </p:sp>
    </p:spTree>
    <p:extLst>
      <p:ext uri="{BB962C8B-B14F-4D97-AF65-F5344CB8AC3E}">
        <p14:creationId xmlns:p14="http://schemas.microsoft.com/office/powerpoint/2010/main" val="221527488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/>
              </a:rPr>
              <a:t>Seleção e priorização de Projetos</a:t>
            </a:r>
            <a:endParaRPr lang="pt-BR" sz="480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83488" cy="3576364"/>
          </a:xfrm>
        </p:spPr>
        <p:txBody>
          <a:bodyPr/>
          <a:lstStyle/>
          <a:p>
            <a:r>
              <a:rPr lang="pt-BR" sz="2800" dirty="0"/>
              <a:t>O grau de profundidade que será adotado para execução de cada processo de Gerenciamento de Projetos deve variar conforme o tipo de projeto gerenciado, segundo a metodologia </a:t>
            </a:r>
            <a:r>
              <a:rPr lang="pt-BR" sz="2800" dirty="0" smtClean="0"/>
              <a:t>adotada.</a:t>
            </a:r>
          </a:p>
          <a:p>
            <a:r>
              <a:rPr lang="pt-BR" sz="2800" dirty="0" smtClean="0"/>
              <a:t>Neste </a:t>
            </a:r>
            <a:r>
              <a:rPr lang="pt-BR" sz="2800" dirty="0"/>
              <a:t>sentido, a classificação nos quatro quadrantes (Importância X Complexidade) permitirá melhor direcionamento na escolha da intensidade e forma de realização das atividades do processo de gerenciamento de projetos, em cada fase do seu ciclo de vida.</a:t>
            </a:r>
          </a:p>
        </p:txBody>
      </p:sp>
    </p:spTree>
    <p:extLst>
      <p:ext uri="{BB962C8B-B14F-4D97-AF65-F5344CB8AC3E}">
        <p14:creationId xmlns:p14="http://schemas.microsoft.com/office/powerpoint/2010/main" val="27283125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dirty="0" smtClean="0">
                <a:effectLst/>
              </a:rPr>
              <a:t>Fim do Projeto</a:t>
            </a:r>
            <a:endParaRPr lang="pt-BR" dirty="0">
              <a:effectLst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4518160"/>
          </a:xfrm>
        </p:spPr>
        <p:txBody>
          <a:bodyPr/>
          <a:lstStyle/>
          <a:p>
            <a:r>
              <a:rPr lang="pt-BR" dirty="0"/>
              <a:t>O valor de ter um encerramento planejado do projeto está em alavancar toda a informação e as experiências coletadas durante todo o </a:t>
            </a:r>
            <a:r>
              <a:rPr lang="pt-BR" dirty="0" smtClean="0"/>
              <a:t>projeto.</a:t>
            </a:r>
          </a:p>
          <a:p>
            <a:pPr lvl="1"/>
            <a:r>
              <a:rPr lang="pt-BR" dirty="0" smtClean="0"/>
              <a:t>Se </a:t>
            </a:r>
            <a:r>
              <a:rPr lang="pt-BR" dirty="0"/>
              <a:t>a solução ou o produto criado pelo projeto for implantado e a equipe debandar imediatamente, você não terá uma oportunidade para fechar todos os negócios / atividades, fazer avaliações dos membros da equipe, documentar as aprendizagens chave ou assegurar-se de que as entregas do projeto sejam transitadas apropriadamente ao cliente ou a um grupo de apoio.</a:t>
            </a:r>
          </a:p>
        </p:txBody>
      </p:sp>
    </p:spTree>
    <p:extLst>
      <p:ext uri="{BB962C8B-B14F-4D97-AF65-F5344CB8AC3E}">
        <p14:creationId xmlns:p14="http://schemas.microsoft.com/office/powerpoint/2010/main" val="409325954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dirty="0" smtClean="0">
                <a:effectLst/>
              </a:rPr>
              <a:t>Fim do Projeto</a:t>
            </a:r>
            <a:endParaRPr lang="pt-BR" dirty="0">
              <a:effectLst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2911566"/>
          </a:xfrm>
        </p:spPr>
        <p:txBody>
          <a:bodyPr/>
          <a:lstStyle/>
          <a:p>
            <a:r>
              <a:rPr lang="pt-BR" dirty="0"/>
              <a:t>Naturalmente, um projeto pode terminar sem sucesso ou ser cancelado após o seu </a:t>
            </a:r>
            <a:r>
              <a:rPr lang="pt-BR" dirty="0" smtClean="0"/>
              <a:t>início.</a:t>
            </a:r>
          </a:p>
          <a:p>
            <a:pPr lvl="1"/>
            <a:r>
              <a:rPr lang="pt-BR" dirty="0" smtClean="0"/>
              <a:t>Mesmo </a:t>
            </a:r>
            <a:r>
              <a:rPr lang="pt-BR" dirty="0"/>
              <a:t>nestes casos, há avaliações dos membros da equipe e outras atividades de fechamento que devem ser concluídas e as aprendizagens chave devem ser coletadas e utilizadas para fazer aperfeiçoamentos futuros.</a:t>
            </a: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400114553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dirty="0" smtClean="0">
                <a:effectLst/>
              </a:rPr>
              <a:t>Fim do Projeto</a:t>
            </a:r>
            <a:endParaRPr lang="pt-BR" dirty="0">
              <a:effectLst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5004447"/>
          </a:xfrm>
        </p:spPr>
        <p:txBody>
          <a:bodyPr/>
          <a:lstStyle/>
          <a:p>
            <a:r>
              <a:rPr lang="pt-BR" dirty="0"/>
              <a:t>Quando o cronograma for criado, pense sobre as atividades que necessitam ser executada para encerrar apropriadamente e graciosamente o projeto</a:t>
            </a:r>
            <a:r>
              <a:rPr lang="pt-BR" dirty="0" smtClean="0"/>
              <a:t>. E inclui:</a:t>
            </a:r>
          </a:p>
          <a:p>
            <a:pPr lvl="1"/>
            <a:r>
              <a:rPr lang="pt-BR" dirty="0"/>
              <a:t>Realizar a Reunião de Encerramento do Projeto</a:t>
            </a:r>
          </a:p>
          <a:p>
            <a:pPr lvl="1"/>
            <a:r>
              <a:rPr lang="pt-BR" dirty="0"/>
              <a:t>Declarar o Sucesso ou a Falha</a:t>
            </a:r>
          </a:p>
          <a:p>
            <a:pPr lvl="1"/>
            <a:r>
              <a:rPr lang="pt-BR" dirty="0"/>
              <a:t>Transição das Entregas Principais do Projeto para o Grupo de Apoio</a:t>
            </a:r>
          </a:p>
          <a:p>
            <a:pPr lvl="1"/>
            <a:r>
              <a:rPr lang="pt-BR" dirty="0"/>
              <a:t>Transferência dos Arquivos do Projeto</a:t>
            </a:r>
          </a:p>
          <a:p>
            <a:pPr lvl="1"/>
            <a:r>
              <a:rPr lang="pt-BR" dirty="0"/>
              <a:t>Executar Revisões de Desempenho</a:t>
            </a:r>
          </a:p>
          <a:p>
            <a:pPr lvl="1"/>
            <a:r>
              <a:rPr lang="pt-BR" dirty="0"/>
              <a:t>Realocação dos Membros da Equipe do </a:t>
            </a:r>
            <a:r>
              <a:rPr lang="pt-BR" dirty="0" smtClean="0"/>
              <a:t>Projeto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746452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dirty="0">
                <a:effectLst/>
              </a:rPr>
              <a:t>Realizar a Reunião de </a:t>
            </a:r>
            <a:r>
              <a:rPr lang="pt-BR" dirty="0" smtClean="0">
                <a:effectLst/>
              </a:rPr>
              <a:t>Encerramento</a:t>
            </a:r>
            <a:endParaRPr lang="pt-BR" dirty="0">
              <a:effectLst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4315027"/>
          </a:xfrm>
        </p:spPr>
        <p:txBody>
          <a:bodyPr/>
          <a:lstStyle/>
          <a:p>
            <a:r>
              <a:rPr lang="pt-BR" sz="2800" dirty="0"/>
              <a:t>Uma reunião deve ser realizada com a equipe do projeto, o patrocinador e com as partes interessadas apropriadas para encerrar formalmente o projeto. </a:t>
            </a:r>
            <a:r>
              <a:rPr lang="pt-BR" sz="2800" dirty="0" smtClean="0"/>
              <a:t>Esta </a:t>
            </a:r>
            <a:r>
              <a:rPr lang="pt-BR" sz="2800" dirty="0"/>
              <a:t>reunião inclui:</a:t>
            </a:r>
          </a:p>
          <a:p>
            <a:pPr lvl="1"/>
            <a:r>
              <a:rPr lang="pt-BR" sz="2400" dirty="0"/>
              <a:t>Uma recapitulação do projeto.</a:t>
            </a:r>
          </a:p>
          <a:p>
            <a:pPr lvl="1"/>
            <a:r>
              <a:rPr lang="pt-BR" sz="2400" dirty="0"/>
              <a:t>Documentar o que foi bom e o que não foi bom no projeto.</a:t>
            </a:r>
          </a:p>
          <a:p>
            <a:pPr lvl="1"/>
            <a:r>
              <a:rPr lang="pt-BR" sz="2400" dirty="0"/>
              <a:t>Documentar as eficiências e as deficiências dos processos utilizados no projeto e no gerenciamento do projeto.</a:t>
            </a:r>
          </a:p>
          <a:p>
            <a:pPr lvl="1"/>
            <a:r>
              <a:rPr lang="pt-BR" sz="2400" dirty="0"/>
              <a:t>Documentar as eficiências e as deficiências das técnicas utilizadas no projeto e no gerenciamento do projeto.</a:t>
            </a:r>
          </a:p>
          <a:p>
            <a:pPr lvl="1"/>
            <a:r>
              <a:rPr lang="pt-BR" sz="2400" dirty="0"/>
              <a:t>Documentar as etapas restantes requeridas para encerrar oficialmente o projeto.</a:t>
            </a:r>
          </a:p>
        </p:txBody>
      </p:sp>
    </p:spTree>
    <p:extLst>
      <p:ext uri="{BB962C8B-B14F-4D97-AF65-F5344CB8AC3E}">
        <p14:creationId xmlns:p14="http://schemas.microsoft.com/office/powerpoint/2010/main" val="331932143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dirty="0">
                <a:effectLst/>
              </a:rPr>
              <a:t>Realizar a Reunião </a:t>
            </a:r>
            <a:r>
              <a:rPr lang="pt-BR">
                <a:effectLst/>
              </a:rPr>
              <a:t>de </a:t>
            </a:r>
            <a:r>
              <a:rPr lang="pt-BR" smtClean="0">
                <a:effectLst/>
              </a:rPr>
              <a:t>Encerramento</a:t>
            </a:r>
            <a:endParaRPr lang="pt-BR" dirty="0">
              <a:effectLst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290475"/>
            <a:ext cx="8655496" cy="4727448"/>
          </a:xfrm>
        </p:spPr>
        <p:txBody>
          <a:bodyPr/>
          <a:lstStyle/>
          <a:p>
            <a:r>
              <a:rPr lang="pt-BR" sz="2800" dirty="0"/>
              <a:t>Uma agenda para a reunião de encerramento </a:t>
            </a:r>
            <a:r>
              <a:rPr lang="pt-BR" sz="2800" dirty="0" smtClean="0"/>
              <a:t>deve </a:t>
            </a:r>
            <a:r>
              <a:rPr lang="pt-BR" sz="2800" dirty="0"/>
              <a:t>focalizar </a:t>
            </a:r>
            <a:r>
              <a:rPr lang="pt-BR" sz="2800" dirty="0" smtClean="0"/>
              <a:t>na proposta e nos resultados do projeto.</a:t>
            </a:r>
          </a:p>
          <a:p>
            <a:pPr lvl="1"/>
            <a:r>
              <a:rPr lang="pt-BR" sz="2400" dirty="0" smtClean="0"/>
              <a:t>A </a:t>
            </a:r>
            <a:r>
              <a:rPr lang="pt-BR" sz="2400" dirty="0"/>
              <a:t>finalidade da discussão deverá ser para obter um grupo de aprendizagens chave que descreva o que foi certo e o que não funcionou no projeto. Um modelo típico de uma agenda seria</a:t>
            </a:r>
            <a:r>
              <a:rPr lang="pt-BR" sz="2400" dirty="0" smtClean="0"/>
              <a:t>:</a:t>
            </a:r>
          </a:p>
          <a:p>
            <a:pPr lvl="2"/>
            <a:r>
              <a:rPr lang="pt-BR" sz="1800" dirty="0"/>
              <a:t>Discutir a finalidade da reunião.</a:t>
            </a:r>
          </a:p>
          <a:p>
            <a:pPr lvl="2"/>
            <a:r>
              <a:rPr lang="pt-BR" sz="1800" dirty="0"/>
              <a:t>Desenvolver as regras da reunião (opcional).</a:t>
            </a:r>
          </a:p>
          <a:p>
            <a:pPr lvl="2"/>
            <a:r>
              <a:rPr lang="pt-BR" sz="1800" dirty="0"/>
              <a:t>Listar o que o projeto deveria ter conseguido.</a:t>
            </a:r>
          </a:p>
          <a:p>
            <a:pPr lvl="2"/>
            <a:r>
              <a:rPr lang="pt-BR" sz="1800" dirty="0"/>
              <a:t>Descrever o que o projeto conseguiu realmente.</a:t>
            </a:r>
          </a:p>
          <a:p>
            <a:pPr lvl="2"/>
            <a:r>
              <a:rPr lang="pt-BR" sz="1800" dirty="0"/>
              <a:t>Discutir o “porque” para todas as discrepâncias entre “deveria fazer” e “realmente feito”.</a:t>
            </a:r>
          </a:p>
          <a:p>
            <a:pPr lvl="2"/>
            <a:r>
              <a:rPr lang="pt-BR" sz="1800" dirty="0"/>
              <a:t>Obter um consenso sobre um grupo das lições aprendidas para os projetos futuros.</a:t>
            </a:r>
          </a:p>
          <a:p>
            <a:pPr lvl="2"/>
            <a:r>
              <a:rPr lang="pt-BR" sz="1800" dirty="0"/>
              <a:t>Documentar qualquer trabalho restante requerido para encerrar oficialmente o projeto. Isto inclui as atividades descritas abaixo</a:t>
            </a:r>
            <a:r>
              <a:rPr lang="pt-BR" sz="1800" dirty="0" smtClean="0"/>
              <a:t>.</a:t>
            </a:r>
            <a:endParaRPr lang="pt-BR" sz="1800" dirty="0"/>
          </a:p>
        </p:txBody>
      </p:sp>
    </p:spTree>
    <p:extLst>
      <p:ext uri="{BB962C8B-B14F-4D97-AF65-F5344CB8AC3E}">
        <p14:creationId xmlns:p14="http://schemas.microsoft.com/office/powerpoint/2010/main" val="353632589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Conteúdo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984885"/>
          </a:xfrm>
        </p:spPr>
        <p:txBody>
          <a:bodyPr/>
          <a:lstStyle/>
          <a:p>
            <a:pPr fontAlgn="base"/>
            <a:r>
              <a:rPr lang="pt-BR" dirty="0" smtClean="0"/>
              <a:t>Iniciando e Encerrando o </a:t>
            </a:r>
            <a:r>
              <a:rPr lang="pt-BR" dirty="0" smtClean="0"/>
              <a:t>Projeto</a:t>
            </a:r>
          </a:p>
          <a:p>
            <a:pPr fontAlgn="base"/>
            <a:r>
              <a:rPr lang="pt-BR" dirty="0" smtClean="0"/>
              <a:t>Encerrar o Contrato</a:t>
            </a: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205104763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dirty="0">
                <a:effectLst/>
              </a:rPr>
              <a:t>Declarar o Sucesso ou a Falha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290475"/>
            <a:ext cx="8655496" cy="4222694"/>
          </a:xfrm>
        </p:spPr>
        <p:txBody>
          <a:bodyPr/>
          <a:lstStyle/>
          <a:p>
            <a:r>
              <a:rPr lang="pt-BR" sz="2800" dirty="0"/>
              <a:t>Às vezes é óbvio que o projeto foi completamente bem-sucedido e em outros casos o projeto foi uma falha </a:t>
            </a:r>
            <a:r>
              <a:rPr lang="pt-BR" sz="2800" dirty="0" smtClean="0"/>
              <a:t>total. Entretanto</a:t>
            </a:r>
            <a:r>
              <a:rPr lang="pt-BR" sz="2800" dirty="0"/>
              <a:t>, em muitos casos, há resultados </a:t>
            </a:r>
            <a:r>
              <a:rPr lang="pt-BR" sz="2800" dirty="0" smtClean="0"/>
              <a:t>misturados.</a:t>
            </a:r>
          </a:p>
          <a:p>
            <a:pPr lvl="1"/>
            <a:r>
              <a:rPr lang="pt-BR" sz="2400" dirty="0" smtClean="0"/>
              <a:t>Por </a:t>
            </a:r>
            <a:r>
              <a:rPr lang="pt-BR" sz="2400" dirty="0"/>
              <a:t>exemplo, as entregas principais podem ter sido terminadas e entregues, mas o projeto estourou o </a:t>
            </a:r>
            <a:r>
              <a:rPr lang="pt-BR" sz="2400" dirty="0" smtClean="0"/>
              <a:t>orçamento.</a:t>
            </a:r>
          </a:p>
          <a:p>
            <a:pPr lvl="1"/>
            <a:r>
              <a:rPr lang="pt-BR" sz="2400" dirty="0" smtClean="0"/>
              <a:t>Ou</a:t>
            </a:r>
            <a:r>
              <a:rPr lang="pt-BR" sz="2400" dirty="0"/>
              <a:t>, a equipe do projeto entregou dentro do prazo e do orçamento, mas o projeto satisfez somente 80% das exigências do </a:t>
            </a:r>
            <a:r>
              <a:rPr lang="pt-BR" sz="2400" dirty="0" smtClean="0"/>
              <a:t>negócio.</a:t>
            </a:r>
          </a:p>
          <a:p>
            <a:r>
              <a:rPr lang="pt-BR" sz="2800" dirty="0" smtClean="0"/>
              <a:t>A </a:t>
            </a:r>
            <a:r>
              <a:rPr lang="pt-BR" sz="2800" dirty="0"/>
              <a:t>chave para declarar o sucesso do projeto deve ser definida anteriormente e os critérios para a declaração do sucesso devem ser documentados e acordados.</a:t>
            </a:r>
          </a:p>
        </p:txBody>
      </p:sp>
    </p:spTree>
    <p:extLst>
      <p:ext uri="{BB962C8B-B14F-4D97-AF65-F5344CB8AC3E}">
        <p14:creationId xmlns:p14="http://schemas.microsoft.com/office/powerpoint/2010/main" val="152052192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329595"/>
          </a:xfrm>
        </p:spPr>
        <p:txBody>
          <a:bodyPr/>
          <a:lstStyle/>
          <a:p>
            <a:r>
              <a:rPr lang="pt-BR" dirty="0">
                <a:effectLst/>
              </a:rPr>
              <a:t>Transição das Entregas Principais do Projeto para o Grupo de Apoio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654578"/>
            <a:ext cx="8655496" cy="1772793"/>
          </a:xfrm>
        </p:spPr>
        <p:txBody>
          <a:bodyPr/>
          <a:lstStyle/>
          <a:p>
            <a:r>
              <a:rPr lang="pt-BR" dirty="0"/>
              <a:t>(Se aplicável). Se as entregas principais do projeto </a:t>
            </a:r>
            <a:r>
              <a:rPr lang="pt-BR" dirty="0" smtClean="0"/>
              <a:t>requererem </a:t>
            </a:r>
            <a:r>
              <a:rPr lang="pt-BR" dirty="0"/>
              <a:t>apoio contínuo, elas devem ser transitadas para a organização de apoio apropriada.</a:t>
            </a:r>
          </a:p>
        </p:txBody>
      </p:sp>
    </p:spTree>
    <p:extLst>
      <p:ext uri="{BB962C8B-B14F-4D97-AF65-F5344CB8AC3E}">
        <p14:creationId xmlns:p14="http://schemas.microsoft.com/office/powerpoint/2010/main" val="129990462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dirty="0">
                <a:effectLst/>
              </a:rPr>
              <a:t>Transferência dos Arquivos </a:t>
            </a:r>
            <a:r>
              <a:rPr lang="pt-BR" dirty="0" smtClean="0">
                <a:effectLst/>
              </a:rPr>
              <a:t>Projeto</a:t>
            </a:r>
            <a:endParaRPr lang="pt-BR" dirty="0">
              <a:effectLst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290475"/>
            <a:ext cx="8655496" cy="4973669"/>
          </a:xfrm>
        </p:spPr>
        <p:txBody>
          <a:bodyPr/>
          <a:lstStyle/>
          <a:p>
            <a:r>
              <a:rPr lang="pt-BR" dirty="0"/>
              <a:t>(Se aplicável). Uma discussão deve ocorrer com a organização de apoio, para determinar quais os materiais acumulados durante o projeto devem ser transferidos para a equipe de apoio. Baseado neste acordo, alguns dos materiais do projeto podem ser excluídos ou destruídos, arquivados, copiados para segurança, </a:t>
            </a:r>
            <a:r>
              <a:rPr lang="pt-BR" dirty="0" smtClean="0"/>
              <a:t>etc.</a:t>
            </a:r>
          </a:p>
          <a:p>
            <a:r>
              <a:rPr lang="pt-BR" dirty="0" smtClean="0"/>
              <a:t>Os </a:t>
            </a:r>
            <a:r>
              <a:rPr lang="pt-BR" dirty="0"/>
              <a:t>arquivos e documentos que forem necessários pela organização de apoio, devem ser transferidos a eles para o armazenamento na biblioteca ou nos arquivos apropriados.</a:t>
            </a:r>
          </a:p>
        </p:txBody>
      </p:sp>
    </p:spTree>
    <p:extLst>
      <p:ext uri="{BB962C8B-B14F-4D97-AF65-F5344CB8AC3E}">
        <p14:creationId xmlns:p14="http://schemas.microsoft.com/office/powerpoint/2010/main" val="200892284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dirty="0">
                <a:effectLst/>
              </a:rPr>
              <a:t>Executar Revisões de </a:t>
            </a:r>
            <a:r>
              <a:rPr lang="pt-BR" dirty="0" smtClean="0">
                <a:effectLst/>
              </a:rPr>
              <a:t>Desempenho</a:t>
            </a:r>
            <a:endParaRPr lang="pt-BR" dirty="0">
              <a:effectLst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290475"/>
            <a:ext cx="8655496" cy="4893647"/>
          </a:xfrm>
        </p:spPr>
        <p:txBody>
          <a:bodyPr/>
          <a:lstStyle/>
          <a:p>
            <a:r>
              <a:rPr lang="pt-BR" dirty="0"/>
              <a:t>Se o projeto foi substancial, poderá ser apropriado fazer revisões de desempenho depois que o projeto </a:t>
            </a:r>
            <a:r>
              <a:rPr lang="pt-BR" dirty="0" smtClean="0"/>
              <a:t>terminar.</a:t>
            </a:r>
          </a:p>
          <a:p>
            <a:pPr lvl="1"/>
            <a:r>
              <a:rPr lang="pt-BR" dirty="0" smtClean="0"/>
              <a:t>Neste </a:t>
            </a:r>
            <a:r>
              <a:rPr lang="pt-BR" dirty="0"/>
              <a:t>caso, o gerente do gerente do projeto e o patrocinador do projeto avaliam o gerente do </a:t>
            </a:r>
            <a:r>
              <a:rPr lang="pt-BR" dirty="0" smtClean="0"/>
              <a:t>projeto.</a:t>
            </a:r>
          </a:p>
          <a:p>
            <a:r>
              <a:rPr lang="pt-BR" dirty="0" smtClean="0"/>
              <a:t>O </a:t>
            </a:r>
            <a:r>
              <a:rPr lang="pt-BR" dirty="0"/>
              <a:t>gerente do projeto revê a equipe inteira ou no mínimo os membros que reportam diretamente a ele (e então estes membros </a:t>
            </a:r>
            <a:r>
              <a:rPr lang="pt-BR" dirty="0" smtClean="0"/>
              <a:t>reveem </a:t>
            </a:r>
            <a:r>
              <a:rPr lang="pt-BR" dirty="0"/>
              <a:t>seus integrantes que reportam diretamente para eles, até que todos estejam cobertos</a:t>
            </a:r>
            <a:r>
              <a:rPr lang="pt-BR" dirty="0" smtClean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31203944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dirty="0">
                <a:effectLst/>
              </a:rPr>
              <a:t>Executar Revisões de </a:t>
            </a:r>
            <a:r>
              <a:rPr lang="pt-BR" dirty="0" smtClean="0">
                <a:effectLst/>
              </a:rPr>
              <a:t>Desempenho</a:t>
            </a:r>
            <a:endParaRPr lang="pt-BR" dirty="0">
              <a:effectLst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290475"/>
            <a:ext cx="8655496" cy="5170646"/>
          </a:xfrm>
        </p:spPr>
        <p:txBody>
          <a:bodyPr/>
          <a:lstStyle/>
          <a:p>
            <a:r>
              <a:rPr lang="pt-BR" dirty="0" smtClean="0"/>
              <a:t>Às </a:t>
            </a:r>
            <a:r>
              <a:rPr lang="pt-BR" dirty="0"/>
              <a:t>vezes a equipe é avaliada como um grupo e então esta avaliação é utilizada como uma base para a revisão do desempenho individual de cada </a:t>
            </a:r>
            <a:r>
              <a:rPr lang="pt-BR" dirty="0" smtClean="0"/>
              <a:t>membro.</a:t>
            </a:r>
          </a:p>
          <a:p>
            <a:r>
              <a:rPr lang="pt-BR" dirty="0" smtClean="0"/>
              <a:t>Outras </a:t>
            </a:r>
            <a:r>
              <a:rPr lang="pt-BR" dirty="0"/>
              <a:t>vezes, os membros da equipe podem ser avaliados individualmente baseados somente em suas próprias </a:t>
            </a:r>
            <a:r>
              <a:rPr lang="pt-BR" dirty="0" smtClean="0"/>
              <a:t>contribuições.</a:t>
            </a:r>
          </a:p>
          <a:p>
            <a:r>
              <a:rPr lang="pt-BR" dirty="0" smtClean="0"/>
              <a:t>Entretanto</a:t>
            </a:r>
            <a:r>
              <a:rPr lang="pt-BR" dirty="0"/>
              <a:t>, deve haver algum laço entre o desempenho da equipe e o desempenho individual.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1942305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dirty="0">
                <a:effectLst/>
              </a:rPr>
              <a:t>Realocação dos Membros da </a:t>
            </a:r>
            <a:r>
              <a:rPr lang="pt-BR" dirty="0" smtClean="0">
                <a:effectLst/>
              </a:rPr>
              <a:t>Equipe</a:t>
            </a:r>
            <a:endParaRPr lang="pt-BR" dirty="0">
              <a:effectLst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290475"/>
            <a:ext cx="8655496" cy="4782848"/>
          </a:xfrm>
        </p:spPr>
        <p:txBody>
          <a:bodyPr/>
          <a:lstStyle/>
          <a:p>
            <a:r>
              <a:rPr lang="pt-BR" sz="2800" dirty="0"/>
              <a:t>O restante dos membros da equipe deve ser realocado quando todas as atividades de encerramento do projeto forem </a:t>
            </a:r>
            <a:r>
              <a:rPr lang="pt-BR" sz="2800" dirty="0" smtClean="0"/>
              <a:t>completadas.</a:t>
            </a:r>
          </a:p>
          <a:p>
            <a:pPr lvl="1"/>
            <a:r>
              <a:rPr lang="pt-BR" sz="2400" dirty="0" smtClean="0"/>
              <a:t>Para alguns, </a:t>
            </a:r>
            <a:r>
              <a:rPr lang="pt-BR" sz="2400" dirty="0"/>
              <a:t>isto poderá significar realocação em outro </a:t>
            </a:r>
            <a:r>
              <a:rPr lang="pt-BR" sz="2400" dirty="0" smtClean="0"/>
              <a:t>projeto.</a:t>
            </a:r>
          </a:p>
          <a:p>
            <a:pPr lvl="1"/>
            <a:r>
              <a:rPr lang="pt-BR" sz="2400" dirty="0" smtClean="0"/>
              <a:t>Para aqueles de </a:t>
            </a:r>
            <a:r>
              <a:rPr lang="pt-BR" sz="2400" dirty="0"/>
              <a:t>contrato temporário, isto poderá significar o encerramento de seus </a:t>
            </a:r>
            <a:r>
              <a:rPr lang="pt-BR" sz="2400" dirty="0" smtClean="0"/>
              <a:t>contratos.</a:t>
            </a:r>
          </a:p>
          <a:p>
            <a:pPr lvl="1"/>
            <a:r>
              <a:rPr lang="pt-BR" sz="2400" dirty="0" smtClean="0"/>
              <a:t>Para </a:t>
            </a:r>
            <a:r>
              <a:rPr lang="pt-BR" sz="2400" dirty="0"/>
              <a:t>as pessoas internas alocadas temporariamente no projeto, isto poderá significar o retorno as suas funções </a:t>
            </a:r>
            <a:r>
              <a:rPr lang="pt-BR" sz="2400" dirty="0" smtClean="0"/>
              <a:t>anteriores.</a:t>
            </a:r>
          </a:p>
          <a:p>
            <a:pPr lvl="1"/>
            <a:r>
              <a:rPr lang="pt-BR" sz="2400" dirty="0" smtClean="0"/>
              <a:t>Alguns </a:t>
            </a:r>
            <a:r>
              <a:rPr lang="pt-BR" sz="2400" dirty="0"/>
              <a:t>membros da equipe poderão transitar da organização de apoio para continuar trabalhando na solução ou no produto criado pelo projeto</a:t>
            </a:r>
            <a:r>
              <a:rPr lang="pt-BR" sz="2400" dirty="0" smtClean="0"/>
              <a:t>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41748569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dirty="0" smtClean="0">
                <a:effectLst/>
              </a:rPr>
              <a:t>Fim do Projeto</a:t>
            </a:r>
            <a:endParaRPr lang="pt-BR" dirty="0">
              <a:effectLst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290475"/>
            <a:ext cx="8655496" cy="4136517"/>
          </a:xfrm>
        </p:spPr>
        <p:txBody>
          <a:bodyPr/>
          <a:lstStyle/>
          <a:p>
            <a:r>
              <a:rPr lang="pt-BR" sz="2800" dirty="0"/>
              <a:t>O gerente do projeto é responsável pela elaboração das atividades de encerramento do projeto e por adicioná-las dentro do </a:t>
            </a:r>
            <a:r>
              <a:rPr lang="pt-BR" sz="2800" dirty="0" smtClean="0"/>
              <a:t>Cronograma.</a:t>
            </a:r>
          </a:p>
          <a:p>
            <a:r>
              <a:rPr lang="pt-BR" sz="2800" dirty="0" smtClean="0"/>
              <a:t>Este </a:t>
            </a:r>
            <a:r>
              <a:rPr lang="pt-BR" sz="2800" dirty="0"/>
              <a:t>processo deve ser visto como parte vital do projeto, e não como uma reflexão tardia enquanto a equipe está começando </a:t>
            </a:r>
            <a:r>
              <a:rPr lang="pt-BR" sz="2800" dirty="0" smtClean="0"/>
              <a:t>a debandar.</a:t>
            </a:r>
          </a:p>
          <a:p>
            <a:r>
              <a:rPr lang="pt-BR" sz="2800" dirty="0" smtClean="0"/>
              <a:t>O </a:t>
            </a:r>
            <a:r>
              <a:rPr lang="pt-BR" sz="2800" dirty="0"/>
              <a:t>projeto não é considerado concluído até que as atividades de encerramento estejam </a:t>
            </a:r>
            <a:r>
              <a:rPr lang="pt-BR" sz="2800" dirty="0" smtClean="0"/>
              <a:t>executadas.</a:t>
            </a:r>
          </a:p>
          <a:p>
            <a:r>
              <a:rPr lang="pt-BR" sz="2800" dirty="0" smtClean="0"/>
              <a:t>Estas </a:t>
            </a:r>
            <a:r>
              <a:rPr lang="pt-BR" sz="2800" dirty="0"/>
              <a:t>atividades têm a mesma importância que as outras atividades de gerenciamento do projeto.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52541749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dirty="0" smtClean="0">
                <a:effectLst/>
              </a:rPr>
              <a:t>Encerrar o Contrato</a:t>
            </a:r>
            <a:endParaRPr lang="pt-BR" dirty="0">
              <a:effectLst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290475"/>
            <a:ext cx="8655496" cy="2659190"/>
          </a:xfrm>
        </p:spPr>
        <p:txBody>
          <a:bodyPr/>
          <a:lstStyle/>
          <a:p>
            <a:r>
              <a:rPr lang="pt-BR" dirty="0" smtClean="0"/>
              <a:t>A fase </a:t>
            </a:r>
            <a:r>
              <a:rPr lang="pt-BR" dirty="0"/>
              <a:t>de encerramento de contrato inclui todas as atividades e interações necessárias para resolver e encerrar qualquer contrato estabelecido para o projeto, além de definir as atividades relacionadas que dão suporte ao encerramento administrativo formal do projeto.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67279863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dirty="0" smtClean="0">
                <a:effectLst/>
              </a:rPr>
              <a:t>Encerrar o Contrato</a:t>
            </a:r>
            <a:endParaRPr lang="pt-BR" dirty="0">
              <a:effectLst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290475"/>
            <a:ext cx="8655496" cy="4530471"/>
          </a:xfrm>
        </p:spPr>
        <p:txBody>
          <a:bodyPr/>
          <a:lstStyle/>
          <a:p>
            <a:r>
              <a:rPr lang="pt-BR" dirty="0"/>
              <a:t>Este procedimento envolve a verificação do produto (todo trabalho terminado correta e satisfatoriamente) e o encerramento administrativo (atualização dos registros de contratos para refletir os resultados finais e arquivar essas informações para uso futuro</a:t>
            </a:r>
            <a:r>
              <a:rPr lang="pt-BR" dirty="0" smtClean="0"/>
              <a:t>).</a:t>
            </a:r>
          </a:p>
          <a:p>
            <a:r>
              <a:rPr lang="pt-BR" dirty="0" smtClean="0"/>
              <a:t>Os </a:t>
            </a:r>
            <a:r>
              <a:rPr lang="pt-BR" dirty="0"/>
              <a:t>termos e condições do contrato podem também definir especificações para o encerramento do contrato que precisam ser parte deste procedimento.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76693037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dirty="0" smtClean="0">
                <a:effectLst/>
              </a:rPr>
              <a:t>Encerrar o Contrato</a:t>
            </a:r>
            <a:endParaRPr lang="pt-BR" dirty="0">
              <a:effectLst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290475"/>
            <a:ext cx="8655496" cy="3200876"/>
          </a:xfrm>
        </p:spPr>
        <p:txBody>
          <a:bodyPr/>
          <a:lstStyle/>
          <a:p>
            <a:r>
              <a:rPr lang="pt-BR" dirty="0"/>
              <a:t>A rescisão de um contrato é um caso especial de encerramento do contrato que pode envolver, por exemplo, a incapacidade de entregar um produto, um estouro do orçamento ou uma falta de recursos </a:t>
            </a:r>
            <a:r>
              <a:rPr lang="pt-BR" dirty="0" smtClean="0"/>
              <a:t>necessários.</a:t>
            </a:r>
          </a:p>
          <a:p>
            <a:r>
              <a:rPr lang="pt-BR" dirty="0" smtClean="0"/>
              <a:t>Este </a:t>
            </a:r>
            <a:r>
              <a:rPr lang="pt-BR" dirty="0"/>
              <a:t>procedimento é uma entrada para o processo </a:t>
            </a:r>
            <a:r>
              <a:rPr lang="pt-BR" dirty="0">
                <a:solidFill>
                  <a:srgbClr val="FFFF00"/>
                </a:solidFill>
              </a:rPr>
              <a:t>Encerrar um contrato</a:t>
            </a:r>
            <a:r>
              <a:rPr lang="pt-BR" dirty="0"/>
              <a:t>.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404383782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Início do Projeto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5991"/>
          </a:xfrm>
        </p:spPr>
        <p:txBody>
          <a:bodyPr/>
          <a:lstStyle/>
          <a:p>
            <a:r>
              <a:rPr lang="pt-BR" dirty="0"/>
              <a:t>As empresas ainda encontram dificuldades em definir com agilidade a prioridade em avaliar um grande conjunto de projetos, mesmo existindo um grande número de técnicas para avaliação individual de projeto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1310102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dirty="0" smtClean="0">
                <a:effectLst/>
              </a:rPr>
              <a:t>Encerrar o Contrato</a:t>
            </a:r>
            <a:endParaRPr lang="pt-BR" dirty="0">
              <a:effectLst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290475"/>
            <a:ext cx="8655496" cy="4438138"/>
          </a:xfrm>
        </p:spPr>
        <p:txBody>
          <a:bodyPr/>
          <a:lstStyle/>
          <a:p>
            <a:r>
              <a:rPr lang="pt-BR" sz="2800" dirty="0"/>
              <a:t>Este procedimento é desenvolvido para fornecer uma metodologia passo a passo que aborda os termos e condições dos contratos e quaisquer critérios de saída ou de término necessários para o encerramento do </a:t>
            </a:r>
            <a:r>
              <a:rPr lang="pt-BR" sz="2800" dirty="0" smtClean="0"/>
              <a:t>contrato.</a:t>
            </a:r>
          </a:p>
          <a:p>
            <a:r>
              <a:rPr lang="pt-BR" sz="2800" dirty="0" smtClean="0"/>
              <a:t>Ele </a:t>
            </a:r>
            <a:r>
              <a:rPr lang="pt-BR" sz="2800" dirty="0"/>
              <a:t>contém todas as atividades e responsabilidades relacionadas dos membros da equipe do projeto, clientes e outras partes interessadas envolvidos no processo de encerramento de </a:t>
            </a:r>
            <a:r>
              <a:rPr lang="pt-BR" sz="2800" dirty="0" smtClean="0"/>
              <a:t>contratos.</a:t>
            </a:r>
          </a:p>
          <a:p>
            <a:r>
              <a:rPr lang="pt-BR" sz="2800" smtClean="0"/>
              <a:t>As </a:t>
            </a:r>
            <a:r>
              <a:rPr lang="pt-BR" sz="2800" dirty="0"/>
              <a:t>ações realizadas encerram formalmente todos os contratos associados ao projeto terminado.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20452088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Início do Projeto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3102388"/>
          </a:xfrm>
        </p:spPr>
        <p:txBody>
          <a:bodyPr/>
          <a:lstStyle/>
          <a:p>
            <a:r>
              <a:rPr lang="pt-BR" dirty="0" smtClean="0"/>
              <a:t>A </a:t>
            </a:r>
            <a:r>
              <a:rPr lang="pt-BR" dirty="0"/>
              <a:t>área que mais tem esse tipo de problema de priorização é a de </a:t>
            </a:r>
            <a:r>
              <a:rPr lang="pt-BR" dirty="0" smtClean="0"/>
              <a:t>TI, </a:t>
            </a:r>
            <a:r>
              <a:rPr lang="pt-BR" dirty="0"/>
              <a:t>pois possui um grande número de projetos que são iniciados para dar suporte aos objetivos estratégicos do negócio, onde se faz necessário criar um método que seja mais simples e mais efetivo na definição de uma lista priorizada de projetos a executar.</a:t>
            </a:r>
          </a:p>
        </p:txBody>
      </p:sp>
    </p:spTree>
    <p:extLst>
      <p:ext uri="{BB962C8B-B14F-4D97-AF65-F5344CB8AC3E}">
        <p14:creationId xmlns:p14="http://schemas.microsoft.com/office/powerpoint/2010/main" val="359607043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/>
              </a:rPr>
              <a:t>Seleção e priorização de Projetos</a:t>
            </a:r>
            <a:endParaRPr lang="pt-BR" sz="480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83488" cy="3644075"/>
          </a:xfrm>
        </p:spPr>
        <p:txBody>
          <a:bodyPr/>
          <a:lstStyle/>
          <a:p>
            <a:r>
              <a:rPr lang="pt-BR" dirty="0"/>
              <a:t>Um bom método de priorização de projetos deve considerar as definições fundamentais do planejamento estratégico – Visão, Missão, Análise de Ambiente, Objetivos e </a:t>
            </a:r>
            <a:r>
              <a:rPr lang="pt-BR" dirty="0" smtClean="0"/>
              <a:t>Estratégias.</a:t>
            </a:r>
          </a:p>
          <a:p>
            <a:r>
              <a:rPr lang="pt-BR" dirty="0" smtClean="0"/>
              <a:t>Alguns </a:t>
            </a:r>
            <a:r>
              <a:rPr lang="pt-BR" dirty="0"/>
              <a:t>autores incluem também o Fator Crítico de Sucesso para a implementação das estratégias como um elemento adicional nesta lista.</a:t>
            </a:r>
          </a:p>
        </p:txBody>
      </p:sp>
    </p:spTree>
    <p:extLst>
      <p:ext uri="{BB962C8B-B14F-4D97-AF65-F5344CB8AC3E}">
        <p14:creationId xmlns:p14="http://schemas.microsoft.com/office/powerpoint/2010/main" val="424146689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/>
              </a:rPr>
              <a:t>Seleção e priorização de Projetos</a:t>
            </a:r>
            <a:endParaRPr lang="pt-BR" sz="480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83488" cy="3200876"/>
          </a:xfrm>
        </p:spPr>
        <p:txBody>
          <a:bodyPr/>
          <a:lstStyle/>
          <a:p>
            <a:r>
              <a:rPr lang="pt-BR" dirty="0"/>
              <a:t>No caso de </a:t>
            </a:r>
            <a:r>
              <a:rPr lang="pt-BR" dirty="0" smtClean="0"/>
              <a:t>TI, </a:t>
            </a:r>
            <a:r>
              <a:rPr lang="pt-BR" dirty="0"/>
              <a:t>os projetos realizados também são decorrentes de um desdobramento da definição da </a:t>
            </a:r>
            <a:r>
              <a:rPr lang="pt-BR" dirty="0" smtClean="0"/>
              <a:t>estratégia.</a:t>
            </a:r>
          </a:p>
          <a:p>
            <a:r>
              <a:rPr lang="pt-BR" dirty="0" smtClean="0"/>
              <a:t>A </a:t>
            </a:r>
            <a:r>
              <a:rPr lang="pt-BR" dirty="0"/>
              <a:t>Visão será alcançada através da execução efetiva da missão, esta será possível através da implementação das estratégias e do alcance dos objetivos estratégicos propostos</a:t>
            </a:r>
            <a:r>
              <a:rPr lang="pt-B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9168307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/>
              </a:rPr>
              <a:t>Seleção e priorização de Projetos</a:t>
            </a:r>
            <a:endParaRPr lang="pt-BR" sz="480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83488" cy="2757678"/>
          </a:xfrm>
        </p:spPr>
        <p:txBody>
          <a:bodyPr/>
          <a:lstStyle/>
          <a:p>
            <a:r>
              <a:rPr lang="pt-BR" dirty="0"/>
              <a:t>Os objetivos e as estratégias dependem, para seu sucesso, dos Fatores Críticos </a:t>
            </a:r>
            <a:r>
              <a:rPr lang="pt-BR" dirty="0" smtClean="0"/>
              <a:t>identificados.</a:t>
            </a:r>
          </a:p>
          <a:p>
            <a:r>
              <a:rPr lang="pt-BR" dirty="0" smtClean="0"/>
              <a:t>Estes</a:t>
            </a:r>
            <a:r>
              <a:rPr lang="pt-BR" dirty="0"/>
              <a:t>, por sua vez, serão traduzidos em Necessidades de Informação a serem supridas através de </a:t>
            </a:r>
            <a:r>
              <a:rPr lang="pt-BR" dirty="0" smtClean="0"/>
              <a:t>SI, </a:t>
            </a:r>
            <a:r>
              <a:rPr lang="pt-BR" dirty="0"/>
              <a:t>desenvolvidos através de Projetos de </a:t>
            </a:r>
            <a:r>
              <a:rPr lang="pt-BR" dirty="0" smtClean="0"/>
              <a:t>TI.</a:t>
            </a:r>
          </a:p>
        </p:txBody>
      </p:sp>
    </p:spTree>
    <p:extLst>
      <p:ext uri="{BB962C8B-B14F-4D97-AF65-F5344CB8AC3E}">
        <p14:creationId xmlns:p14="http://schemas.microsoft.com/office/powerpoint/2010/main" val="411847628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/>
              </a:rPr>
              <a:t>Seleção e priorização de Projetos</a:t>
            </a:r>
            <a:endParaRPr lang="pt-BR" sz="480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83488" cy="3545586"/>
          </a:xfrm>
        </p:spPr>
        <p:txBody>
          <a:bodyPr/>
          <a:lstStyle/>
          <a:p>
            <a:r>
              <a:rPr lang="pt-BR" dirty="0"/>
              <a:t>Quando se procura definir quais são os projetos mais prioritários, é fundamental que os seus objetivos, interesses e oportunidades atendidas por cada projeto sejam explicitados e confrontados com os objetivos, interesses e oportunidades do negócio da organização como um todo, a fim de definir, através desta análise, sua importância estratégica.</a:t>
            </a: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173523344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/>
              </a:rPr>
              <a:t>Seleção e priorização de Projetos</a:t>
            </a:r>
            <a:endParaRPr lang="pt-BR" sz="480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83488" cy="4087273"/>
          </a:xfrm>
        </p:spPr>
        <p:txBody>
          <a:bodyPr/>
          <a:lstStyle/>
          <a:p>
            <a:r>
              <a:rPr lang="pt-BR" dirty="0"/>
              <a:t>Por outro lado, não basta a definição clara da importância estratégica de um projeto para garantir que sejam escolhidas as técnicas mais adequadas ao seu </a:t>
            </a:r>
            <a:r>
              <a:rPr lang="pt-BR" dirty="0" smtClean="0"/>
              <a:t>gerenciamento.</a:t>
            </a:r>
          </a:p>
          <a:p>
            <a:r>
              <a:rPr lang="pt-BR" dirty="0" smtClean="0"/>
              <a:t>O </a:t>
            </a:r>
            <a:r>
              <a:rPr lang="pt-BR" dirty="0"/>
              <a:t>outro vetor fundamental nesta análise é a complexidade do projeto. Projetos complexos exigirão controles e </a:t>
            </a:r>
            <a:r>
              <a:rPr lang="pt-BR" dirty="0" smtClean="0"/>
              <a:t>frequências </a:t>
            </a:r>
            <a:r>
              <a:rPr lang="pt-BR" dirty="0"/>
              <a:t>de acompanhamento muito diferentes de projetos simples.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352559916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7-00134_MS_Qwest_template_Segoe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99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Branco com fonte Courier para slides de código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Fundamentos em Sistemas de Informação - Revisão 1</Template>
  <TotalTime>582</TotalTime>
  <Words>5178</Words>
  <Application>Microsoft Office PowerPoint</Application>
  <PresentationFormat>Apresentação na tela (4:3)</PresentationFormat>
  <Paragraphs>229</Paragraphs>
  <Slides>30</Slides>
  <Notes>30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30</vt:i4>
      </vt:variant>
    </vt:vector>
  </HeadingPairs>
  <TitlesOfParts>
    <vt:vector size="36" baseType="lpstr">
      <vt:lpstr>Arial</vt:lpstr>
      <vt:lpstr>Calibri</vt:lpstr>
      <vt:lpstr>Courier New</vt:lpstr>
      <vt:lpstr>Wingdings</vt:lpstr>
      <vt:lpstr>7-00134_MS_Qwest_template_Segoe</vt:lpstr>
      <vt:lpstr>Branco com fonte Courier para slides de código</vt:lpstr>
      <vt:lpstr>GERÊNCIA DE PROJETOS DE SOFTWARE</vt:lpstr>
      <vt:lpstr>Conteúdo</vt:lpstr>
      <vt:lpstr>Início do Projeto</vt:lpstr>
      <vt:lpstr>Início do Projeto</vt:lpstr>
      <vt:lpstr>Seleção e priorização de Projetos</vt:lpstr>
      <vt:lpstr>Seleção e priorização de Projetos</vt:lpstr>
      <vt:lpstr>Seleção e priorização de Projetos</vt:lpstr>
      <vt:lpstr>Seleção e priorização de Projetos</vt:lpstr>
      <vt:lpstr>Seleção e priorização de Projetos</vt:lpstr>
      <vt:lpstr>Seleção e priorização de Projetos</vt:lpstr>
      <vt:lpstr>Seleção e priorização de Projetos</vt:lpstr>
      <vt:lpstr>Seleção e priorização de Projetos</vt:lpstr>
      <vt:lpstr>Seleção e priorização de Projetos</vt:lpstr>
      <vt:lpstr>Seleção e priorização de Projetos</vt:lpstr>
      <vt:lpstr>Fim do Projeto</vt:lpstr>
      <vt:lpstr>Fim do Projeto</vt:lpstr>
      <vt:lpstr>Fim do Projeto</vt:lpstr>
      <vt:lpstr>Realizar a Reunião de Encerramento</vt:lpstr>
      <vt:lpstr>Realizar a Reunião de Encerramento</vt:lpstr>
      <vt:lpstr>Declarar o Sucesso ou a Falha</vt:lpstr>
      <vt:lpstr>Transição das Entregas Principais do Projeto para o Grupo de Apoio</vt:lpstr>
      <vt:lpstr>Transferência dos Arquivos Projeto</vt:lpstr>
      <vt:lpstr>Executar Revisões de Desempenho</vt:lpstr>
      <vt:lpstr>Executar Revisões de Desempenho</vt:lpstr>
      <vt:lpstr>Realocação dos Membros da Equipe</vt:lpstr>
      <vt:lpstr>Fim do Projeto</vt:lpstr>
      <vt:lpstr>Encerrar o Contrato</vt:lpstr>
      <vt:lpstr>Encerrar o Contrato</vt:lpstr>
      <vt:lpstr>Encerrar o Contrato</vt:lpstr>
      <vt:lpstr>Encerrar o Contrato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Fabrício Varajão</dc:creator>
  <cp:lastModifiedBy>varajao</cp:lastModifiedBy>
  <cp:revision>90</cp:revision>
  <dcterms:created xsi:type="dcterms:W3CDTF">2015-10-26T22:43:38Z</dcterms:created>
  <dcterms:modified xsi:type="dcterms:W3CDTF">2018-06-05T21:15:35Z</dcterms:modified>
</cp:coreProperties>
</file>