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50"/>
  </p:notesMasterIdLst>
  <p:sldIdLst>
    <p:sldId id="30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8" r:id="rId14"/>
    <p:sldId id="293" r:id="rId15"/>
    <p:sldId id="267" r:id="rId16"/>
    <p:sldId id="292" r:id="rId17"/>
    <p:sldId id="269" r:id="rId18"/>
    <p:sldId id="275" r:id="rId19"/>
    <p:sldId id="294" r:id="rId20"/>
    <p:sldId id="270" r:id="rId21"/>
    <p:sldId id="291" r:id="rId22"/>
    <p:sldId id="271" r:id="rId23"/>
    <p:sldId id="272" r:id="rId24"/>
    <p:sldId id="290" r:id="rId25"/>
    <p:sldId id="286" r:id="rId26"/>
    <p:sldId id="288" r:id="rId27"/>
    <p:sldId id="287" r:id="rId28"/>
    <p:sldId id="289" r:id="rId29"/>
    <p:sldId id="273" r:id="rId30"/>
    <p:sldId id="274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95" r:id="rId40"/>
    <p:sldId id="296" r:id="rId41"/>
    <p:sldId id="297" r:id="rId42"/>
    <p:sldId id="298" r:id="rId43"/>
    <p:sldId id="299" r:id="rId44"/>
    <p:sldId id="300" r:id="rId45"/>
    <p:sldId id="303" r:id="rId46"/>
    <p:sldId id="301" r:id="rId47"/>
    <p:sldId id="302" r:id="rId48"/>
    <p:sldId id="276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C0978-C799-4A77-BA33-43C635028E72}" type="datetimeFigureOut">
              <a:rPr lang="pt-BR" smtClean="0"/>
              <a:t>02/07/2018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A15CF-9B0C-4CA1-8BF8-2B6C8F9E9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82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7/2/2018 7:11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7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6208990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5952486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49578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5974127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631972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19372055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276200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021670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241640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5653096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349432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7873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8043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07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7772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GERÊNCIA DE PROJETOS DE SOFTWARE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Aula: REVISÃO 1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13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Ciclo de vida do projeto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200876"/>
          </a:xfrm>
        </p:spPr>
        <p:txBody>
          <a:bodyPr/>
          <a:lstStyle/>
          <a:p>
            <a:r>
              <a:rPr lang="pt-PT" altLang="pt-BR" dirty="0"/>
              <a:t>Serve para </a:t>
            </a:r>
            <a:r>
              <a:rPr lang="pt-PT" altLang="pt-BR" dirty="0">
                <a:solidFill>
                  <a:srgbClr val="FFFF00"/>
                </a:solidFill>
              </a:rPr>
              <a:t>definir o início e o fim </a:t>
            </a:r>
            <a:r>
              <a:rPr lang="pt-PT" altLang="pt-BR" dirty="0"/>
              <a:t>do projeto e definem </a:t>
            </a:r>
            <a:r>
              <a:rPr lang="pt-PT" altLang="pt-BR" dirty="0">
                <a:solidFill>
                  <a:srgbClr val="FFFF00"/>
                </a:solidFill>
              </a:rPr>
              <a:t>qual o trabalho </a:t>
            </a:r>
            <a:r>
              <a:rPr lang="pt-PT" altLang="pt-BR" dirty="0"/>
              <a:t>(atividade) deve ser realizado em cada fase (ou etapa) e </a:t>
            </a:r>
            <a:r>
              <a:rPr lang="pt-PT" altLang="pt-BR" dirty="0">
                <a:solidFill>
                  <a:srgbClr val="FFFF00"/>
                </a:solidFill>
              </a:rPr>
              <a:t>quem deve estar </a:t>
            </a:r>
            <a:r>
              <a:rPr lang="pt-PT" altLang="pt-BR" dirty="0" smtClean="0">
                <a:solidFill>
                  <a:srgbClr val="FFFF00"/>
                </a:solidFill>
              </a:rPr>
              <a:t>envolvido</a:t>
            </a:r>
            <a:r>
              <a:rPr lang="pt-PT" altLang="pt-BR" dirty="0" smtClean="0"/>
              <a:t>.</a:t>
            </a:r>
          </a:p>
          <a:p>
            <a:r>
              <a:rPr lang="pt-PT" altLang="pt-BR" dirty="0" smtClean="0"/>
              <a:t>Ele </a:t>
            </a:r>
            <a:r>
              <a:rPr lang="pt-PT" altLang="pt-BR" dirty="0"/>
              <a:t>descreve o conjunto de processos que devem ser seguidos para que o projeto seja bem gerenciado.</a:t>
            </a:r>
            <a:endParaRPr lang="pt-BR" alt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Atividades e Responsabilidades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4744"/>
            <a:ext cx="8229600" cy="45482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800" dirty="0"/>
              <a:t>definir e controlar os </a:t>
            </a:r>
            <a:r>
              <a:rPr lang="pt-BR" altLang="pt-BR" sz="1800" dirty="0" smtClean="0">
                <a:solidFill>
                  <a:srgbClr val="FFFF00"/>
                </a:solidFill>
              </a:rPr>
              <a:t>objetivos </a:t>
            </a:r>
            <a:r>
              <a:rPr lang="pt-BR" altLang="pt-BR" sz="1800" dirty="0" smtClean="0"/>
              <a:t>do </a:t>
            </a:r>
            <a:r>
              <a:rPr lang="pt-BR" altLang="pt-BR" sz="1800" dirty="0"/>
              <a:t>projeto;</a:t>
            </a:r>
          </a:p>
          <a:p>
            <a:pPr>
              <a:lnSpc>
                <a:spcPct val="80000"/>
              </a:lnSpc>
            </a:pPr>
            <a:r>
              <a:rPr lang="pt-BR" altLang="pt-BR" sz="1800" dirty="0"/>
              <a:t>definir e controlar</a:t>
            </a:r>
            <a:r>
              <a:rPr lang="pt-PT" altLang="pt-BR" sz="1800" dirty="0"/>
              <a:t> os </a:t>
            </a:r>
            <a:r>
              <a:rPr lang="pt-PT" altLang="pt-BR" sz="1800" dirty="0">
                <a:solidFill>
                  <a:srgbClr val="FFFF00"/>
                </a:solidFill>
              </a:rPr>
              <a:t>requisitos</a:t>
            </a:r>
            <a:r>
              <a:rPr lang="pt-PT" altLang="pt-BR" sz="1800" dirty="0"/>
              <a:t> do produto;</a:t>
            </a:r>
          </a:p>
          <a:p>
            <a:pPr>
              <a:lnSpc>
                <a:spcPct val="80000"/>
              </a:lnSpc>
            </a:pPr>
            <a:r>
              <a:rPr lang="pt-PT" altLang="pt-BR" sz="1800" dirty="0"/>
              <a:t>definir e controlar os </a:t>
            </a:r>
            <a:r>
              <a:rPr lang="pt-PT" altLang="pt-BR" sz="1800" dirty="0">
                <a:solidFill>
                  <a:srgbClr val="FFFF00"/>
                </a:solidFill>
              </a:rPr>
              <a:t>riscos</a:t>
            </a:r>
            <a:r>
              <a:rPr lang="pt-PT" altLang="pt-BR" sz="1800" dirty="0"/>
              <a:t> do projeto;</a:t>
            </a:r>
          </a:p>
          <a:p>
            <a:pPr>
              <a:lnSpc>
                <a:spcPct val="80000"/>
              </a:lnSpc>
            </a:pPr>
            <a:r>
              <a:rPr lang="pt-PT" altLang="pt-BR" sz="1800" dirty="0"/>
              <a:t>definir e avaliar os </a:t>
            </a:r>
            <a:r>
              <a:rPr lang="pt-PT" altLang="pt-BR" sz="1800" dirty="0">
                <a:solidFill>
                  <a:srgbClr val="FFFF00"/>
                </a:solidFill>
              </a:rPr>
              <a:t>fatores críticos </a:t>
            </a:r>
            <a:r>
              <a:rPr lang="pt-PT" altLang="pt-BR" sz="1800" dirty="0"/>
              <a:t>de sucesso do projeto;</a:t>
            </a:r>
          </a:p>
          <a:p>
            <a:pPr>
              <a:lnSpc>
                <a:spcPct val="80000"/>
              </a:lnSpc>
            </a:pPr>
            <a:r>
              <a:rPr lang="pt-PT" altLang="pt-BR" sz="1800" dirty="0"/>
              <a:t>definir e avaliar os </a:t>
            </a:r>
            <a:r>
              <a:rPr lang="pt-PT" altLang="pt-BR" sz="1800" dirty="0">
                <a:solidFill>
                  <a:srgbClr val="FFFF00"/>
                </a:solidFill>
              </a:rPr>
              <a:t>pontos fortes e pontos fracos </a:t>
            </a:r>
            <a:r>
              <a:rPr lang="pt-PT" altLang="pt-BR" sz="1800" dirty="0"/>
              <a:t>do projeto;</a:t>
            </a:r>
          </a:p>
          <a:p>
            <a:pPr>
              <a:lnSpc>
                <a:spcPct val="80000"/>
              </a:lnSpc>
            </a:pPr>
            <a:r>
              <a:rPr lang="pt-PT" altLang="pt-BR" sz="1800" dirty="0"/>
              <a:t>definir e controlar o </a:t>
            </a:r>
            <a:r>
              <a:rPr lang="pt-PT" altLang="pt-BR" sz="1800" dirty="0">
                <a:solidFill>
                  <a:srgbClr val="FFFF00"/>
                </a:solidFill>
              </a:rPr>
              <a:t>cronograma</a:t>
            </a:r>
            <a:r>
              <a:rPr lang="pt-PT" altLang="pt-BR" sz="1800" dirty="0"/>
              <a:t>;</a:t>
            </a:r>
          </a:p>
          <a:p>
            <a:pPr>
              <a:lnSpc>
                <a:spcPct val="80000"/>
              </a:lnSpc>
            </a:pPr>
            <a:r>
              <a:rPr lang="pt-PT" altLang="pt-BR" sz="1800" dirty="0"/>
              <a:t>verificar o esforço, avaliar o projeto e a equipe com </a:t>
            </a:r>
            <a:r>
              <a:rPr lang="pt-PT" altLang="pt-BR" sz="1800" dirty="0">
                <a:solidFill>
                  <a:srgbClr val="FFFF00"/>
                </a:solidFill>
              </a:rPr>
              <a:t>métricas</a:t>
            </a:r>
            <a:r>
              <a:rPr lang="pt-PT" altLang="pt-BR" sz="1800" dirty="0"/>
              <a:t>;</a:t>
            </a:r>
          </a:p>
          <a:p>
            <a:pPr>
              <a:lnSpc>
                <a:spcPct val="80000"/>
              </a:lnSpc>
            </a:pPr>
            <a:r>
              <a:rPr lang="pt-PT" altLang="pt-BR" sz="1800" dirty="0"/>
              <a:t>alocar e gerenciar </a:t>
            </a:r>
            <a:r>
              <a:rPr lang="pt-PT" altLang="pt-BR" sz="1800" dirty="0">
                <a:solidFill>
                  <a:srgbClr val="FFFF00"/>
                </a:solidFill>
              </a:rPr>
              <a:t>recursos</a:t>
            </a:r>
            <a:r>
              <a:rPr lang="pt-PT" altLang="pt-BR" sz="1800" dirty="0"/>
              <a:t> (orçamento, materiais, pessoas);</a:t>
            </a:r>
          </a:p>
          <a:p>
            <a:pPr>
              <a:lnSpc>
                <a:spcPct val="80000"/>
              </a:lnSpc>
            </a:pPr>
            <a:r>
              <a:rPr lang="pt-PT" altLang="pt-BR" sz="1800" dirty="0"/>
              <a:t>definir </a:t>
            </a:r>
            <a:r>
              <a:rPr lang="pt-PT" altLang="pt-BR" sz="1800" dirty="0">
                <a:solidFill>
                  <a:srgbClr val="FFFF00"/>
                </a:solidFill>
              </a:rPr>
              <a:t>prioridades</a:t>
            </a:r>
          </a:p>
          <a:p>
            <a:pPr>
              <a:lnSpc>
                <a:spcPct val="80000"/>
              </a:lnSpc>
            </a:pPr>
            <a:r>
              <a:rPr lang="pt-PT" altLang="pt-BR" sz="1800" dirty="0"/>
              <a:t>coordenar </a:t>
            </a:r>
            <a:r>
              <a:rPr lang="pt-PT" altLang="pt-BR" sz="1800" dirty="0">
                <a:solidFill>
                  <a:srgbClr val="FFFF00"/>
                </a:solidFill>
              </a:rPr>
              <a:t>interações entre os envolvidos </a:t>
            </a:r>
            <a:r>
              <a:rPr lang="pt-PT" altLang="pt-BR" sz="1800" dirty="0"/>
              <a:t>no projeto;</a:t>
            </a:r>
          </a:p>
          <a:p>
            <a:pPr>
              <a:lnSpc>
                <a:spcPct val="80000"/>
              </a:lnSpc>
            </a:pPr>
            <a:r>
              <a:rPr lang="pt-PT" altLang="pt-BR" sz="1800" dirty="0"/>
              <a:t>assegurar que os </a:t>
            </a:r>
            <a:r>
              <a:rPr lang="pt-PT" altLang="pt-BR" sz="1800" dirty="0">
                <a:solidFill>
                  <a:srgbClr val="FFFF00"/>
                </a:solidFill>
              </a:rPr>
              <a:t>prazos e custos estão sendo mantidos </a:t>
            </a:r>
            <a:r>
              <a:rPr lang="pt-PT" altLang="pt-BR" sz="1800" dirty="0"/>
              <a:t>dentro do planejado;</a:t>
            </a:r>
          </a:p>
          <a:p>
            <a:pPr>
              <a:lnSpc>
                <a:spcPct val="80000"/>
              </a:lnSpc>
            </a:pPr>
            <a:r>
              <a:rPr lang="pt-PT" altLang="pt-BR" sz="1800" dirty="0"/>
              <a:t>assegurar que os produtos do projeto atendam aos critérios de </a:t>
            </a:r>
            <a:r>
              <a:rPr lang="pt-PT" altLang="pt-BR" sz="1800" dirty="0">
                <a:solidFill>
                  <a:srgbClr val="FFFF00"/>
                </a:solidFill>
              </a:rPr>
              <a:t>qualidade</a:t>
            </a:r>
            <a:r>
              <a:rPr lang="pt-PT" altLang="pt-BR" sz="1800" dirty="0"/>
              <a:t> e que estejam de acordo com os </a:t>
            </a:r>
            <a:r>
              <a:rPr lang="pt-PT" altLang="pt-BR" sz="1800" dirty="0">
                <a:solidFill>
                  <a:srgbClr val="FFFF00"/>
                </a:solidFill>
              </a:rPr>
              <a:t>padrões</a:t>
            </a:r>
            <a:r>
              <a:rPr lang="pt-PT" altLang="pt-BR" sz="1800" dirty="0"/>
              <a:t> estabelecidos;</a:t>
            </a:r>
          </a:p>
          <a:p>
            <a:pPr>
              <a:lnSpc>
                <a:spcPct val="80000"/>
              </a:lnSpc>
            </a:pPr>
            <a:r>
              <a:rPr lang="pt-PT" altLang="pt-BR" sz="1800" dirty="0">
                <a:solidFill>
                  <a:srgbClr val="FFFF00"/>
                </a:solidFill>
              </a:rPr>
              <a:t>formalizar a aceitação dos artefatos </a:t>
            </a:r>
            <a:r>
              <a:rPr lang="pt-PT" altLang="pt-BR" sz="1800" dirty="0"/>
              <a:t>resultantes de cada fase do ciclo de vida do projeto;</a:t>
            </a:r>
          </a:p>
          <a:p>
            <a:pPr>
              <a:lnSpc>
                <a:spcPct val="80000"/>
              </a:lnSpc>
            </a:pPr>
            <a:r>
              <a:rPr lang="pt-PT" altLang="pt-BR" sz="1800" dirty="0"/>
              <a:t>elaborar </a:t>
            </a:r>
            <a:r>
              <a:rPr lang="pt-PT" altLang="pt-BR" sz="1800" dirty="0">
                <a:solidFill>
                  <a:srgbClr val="FFFF00"/>
                </a:solidFill>
              </a:rPr>
              <a:t>relatórios de avaliação e de acompanhamento</a:t>
            </a:r>
            <a:r>
              <a:rPr lang="pt-PT" altLang="pt-BR" sz="1800" dirty="0"/>
              <a:t> da situação do projeto;</a:t>
            </a:r>
          </a:p>
          <a:p>
            <a:pPr>
              <a:lnSpc>
                <a:spcPct val="80000"/>
              </a:lnSpc>
            </a:pPr>
            <a:r>
              <a:rPr lang="pt-PT" altLang="pt-BR" sz="1800" dirty="0"/>
              <a:t>participar de </a:t>
            </a:r>
            <a:r>
              <a:rPr lang="pt-PT" altLang="pt-BR" sz="1800" dirty="0">
                <a:solidFill>
                  <a:srgbClr val="FFFF00"/>
                </a:solidFill>
              </a:rPr>
              <a:t>reuniões de acompanhamento e de revisão </a:t>
            </a:r>
            <a:r>
              <a:rPr lang="pt-PT" altLang="pt-BR" sz="1800" dirty="0"/>
              <a:t>do projeto.</a:t>
            </a:r>
            <a:endParaRPr lang="pt-BR" altLang="pt-BR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/>
              <a:t>Atividades e Responsabilidades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886397"/>
          </a:xfrm>
        </p:spPr>
        <p:txBody>
          <a:bodyPr/>
          <a:lstStyle/>
          <a:p>
            <a:r>
              <a:rPr lang="pt-PT" dirty="0" smtClean="0"/>
              <a:t>Seu objetivo </a:t>
            </a:r>
            <a:r>
              <a:rPr lang="pt-PT" dirty="0"/>
              <a:t>geral é </a:t>
            </a:r>
            <a:r>
              <a:rPr lang="pt-PT" dirty="0">
                <a:solidFill>
                  <a:srgbClr val="FFFF00"/>
                </a:solidFill>
              </a:rPr>
              <a:t>proporcionar que as falhas </a:t>
            </a:r>
            <a:r>
              <a:rPr lang="pt-PT" dirty="0"/>
              <a:t>inerentes aos processos sejam </a:t>
            </a:r>
            <a:r>
              <a:rPr lang="pt-PT" dirty="0" smtClean="0">
                <a:solidFill>
                  <a:srgbClr val="FFFF00"/>
                </a:solidFill>
              </a:rPr>
              <a:t>minimizadas</a:t>
            </a:r>
            <a:r>
              <a:rPr lang="pt-PT" dirty="0" smtClean="0"/>
              <a:t>.</a:t>
            </a:r>
            <a:endParaRPr lang="pt-BR" alt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Como resolver problemas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256276"/>
          </a:xfrm>
        </p:spPr>
        <p:txBody>
          <a:bodyPr/>
          <a:lstStyle/>
          <a:p>
            <a:r>
              <a:rPr lang="pt-PT" altLang="pt-BR" dirty="0"/>
              <a:t>Passos comuns à resolução de problemas (</a:t>
            </a:r>
            <a:r>
              <a:rPr lang="pt-PT" altLang="pt-BR" i="1" dirty="0"/>
              <a:t>problem solving</a:t>
            </a:r>
            <a:r>
              <a:rPr lang="pt-PT" altLang="pt-BR" dirty="0"/>
              <a:t>):</a:t>
            </a:r>
          </a:p>
          <a:p>
            <a:pPr lvl="1"/>
            <a:r>
              <a:rPr lang="pt-PT" altLang="pt-BR" dirty="0"/>
              <a:t>Definir o </a:t>
            </a:r>
            <a:r>
              <a:rPr lang="pt-PT" altLang="pt-BR" dirty="0" smtClean="0"/>
              <a:t>problema;</a:t>
            </a:r>
            <a:endParaRPr lang="pt-PT" altLang="pt-BR" dirty="0"/>
          </a:p>
          <a:p>
            <a:pPr lvl="1"/>
            <a:r>
              <a:rPr lang="pt-PT" altLang="pt-BR" dirty="0"/>
              <a:t>Balancear </a:t>
            </a:r>
            <a:r>
              <a:rPr lang="pt-PT" altLang="pt-BR" dirty="0" smtClean="0"/>
              <a:t>opções;</a:t>
            </a:r>
            <a:endParaRPr lang="pt-PT" altLang="pt-BR" dirty="0"/>
          </a:p>
          <a:p>
            <a:pPr lvl="1"/>
            <a:r>
              <a:rPr lang="pt-PT" altLang="pt-BR" dirty="0"/>
              <a:t>Escolher um </a:t>
            </a:r>
            <a:r>
              <a:rPr lang="pt-PT" altLang="pt-BR" dirty="0" smtClean="0"/>
              <a:t>caminho;</a:t>
            </a:r>
            <a:endParaRPr lang="pt-PT" altLang="pt-BR" dirty="0"/>
          </a:p>
          <a:p>
            <a:pPr lvl="1"/>
            <a:r>
              <a:rPr lang="pt-PT" altLang="pt-BR" dirty="0" smtClean="0"/>
              <a:t>Implementação; e,</a:t>
            </a:r>
            <a:endParaRPr lang="pt-PT" altLang="pt-BR" dirty="0"/>
          </a:p>
          <a:p>
            <a:pPr lvl="1"/>
            <a:r>
              <a:rPr lang="pt-PT" altLang="pt-BR" dirty="0" smtClean="0"/>
              <a:t>Avaliação.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09832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Abordagem tradicional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BR"/>
              <a:t>Distinguimos cinco grupos de processos no desenvolvimento de um projeto:</a:t>
            </a:r>
          </a:p>
          <a:p>
            <a:pPr lvl="1"/>
            <a:r>
              <a:rPr lang="pt-PT" altLang="pt-BR"/>
              <a:t>Iniciação;</a:t>
            </a:r>
          </a:p>
          <a:p>
            <a:pPr lvl="1"/>
            <a:r>
              <a:rPr lang="pt-PT" altLang="pt-BR"/>
              <a:t>Planejamento;</a:t>
            </a:r>
          </a:p>
          <a:p>
            <a:pPr lvl="1"/>
            <a:r>
              <a:rPr lang="pt-PT" altLang="pt-BR"/>
              <a:t>Execução;</a:t>
            </a:r>
          </a:p>
          <a:p>
            <a:pPr lvl="1"/>
            <a:r>
              <a:rPr lang="pt-PT" altLang="pt-BR"/>
              <a:t>Monitoramento e Controle; e,</a:t>
            </a:r>
          </a:p>
          <a:p>
            <a:pPr lvl="1"/>
            <a:r>
              <a:rPr lang="pt-PT" altLang="pt-BR"/>
              <a:t>Encerramento.</a:t>
            </a:r>
            <a:endParaRPr lang="pt-BR" alt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Alcançar o sucesso no projeto</a:t>
            </a:r>
            <a:endParaRPr lang="pt-BR" altLang="pt-B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911566"/>
          </a:xfrm>
        </p:spPr>
        <p:txBody>
          <a:bodyPr/>
          <a:lstStyle/>
          <a:p>
            <a:r>
              <a:rPr lang="pt-PT" dirty="0" smtClean="0"/>
              <a:t>Está </a:t>
            </a:r>
            <a:r>
              <a:rPr lang="pt-PT" dirty="0"/>
              <a:t>relacionado ao alcance dos seguintes </a:t>
            </a:r>
            <a:r>
              <a:rPr lang="pt-PT" dirty="0" smtClean="0"/>
              <a:t>objetivos:</a:t>
            </a:r>
          </a:p>
          <a:p>
            <a:pPr lvl="1"/>
            <a:r>
              <a:rPr lang="pt-PT" dirty="0" smtClean="0"/>
              <a:t>entrega </a:t>
            </a:r>
            <a:r>
              <a:rPr lang="pt-PT" dirty="0"/>
              <a:t>dentro do prazo previsto, dentro do custo orçado, com nível de desempenho adequado, aceitação pelo cliente, atendimento de forma controlada às mudanças de escopo e respeito à cultura da organização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264912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Variáveis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7693025" cy="4235450"/>
          </a:xfrm>
        </p:spPr>
        <p:txBody>
          <a:bodyPr/>
          <a:lstStyle/>
          <a:p>
            <a:r>
              <a:rPr lang="pt-PT" altLang="pt-BR" dirty="0"/>
              <a:t>O gerenciamento de projetos tenta adquirir controle sobre três variáveis:</a:t>
            </a:r>
          </a:p>
          <a:p>
            <a:pPr lvl="1"/>
            <a:r>
              <a:rPr lang="pt-PT" altLang="pt-BR" dirty="0"/>
              <a:t>Tempo;</a:t>
            </a:r>
          </a:p>
          <a:p>
            <a:pPr lvl="1"/>
            <a:r>
              <a:rPr lang="pt-PT" altLang="pt-BR" dirty="0"/>
              <a:t>Custo; e,</a:t>
            </a:r>
          </a:p>
          <a:p>
            <a:pPr lvl="1"/>
            <a:r>
              <a:rPr lang="pt-PT" altLang="pt-BR" dirty="0"/>
              <a:t>Escopo.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PT" altLang="pt-BR" dirty="0"/>
              <a:t>			“triângulo da gerência de projeto</a:t>
            </a:r>
            <a:r>
              <a:rPr lang="pt-BR" altLang="pt-BR" dirty="0"/>
              <a:t> “</a:t>
            </a:r>
          </a:p>
          <a:p>
            <a:endParaRPr lang="pt-BR" altLang="pt-BR" dirty="0"/>
          </a:p>
          <a:p>
            <a:r>
              <a:rPr lang="pt-BR" altLang="pt-BR" dirty="0"/>
              <a:t>Seus valores podem ser dados por clientes internos ou externos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Relação entre as variáveis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00808"/>
            <a:ext cx="7693025" cy="260994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b="1" dirty="0">
                <a:solidFill>
                  <a:srgbClr val="FFFF00"/>
                </a:solidFill>
              </a:rPr>
              <a:t>Necessidade		  Reflexo observado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b="1" dirty="0"/>
          </a:p>
          <a:p>
            <a:pPr>
              <a:buFont typeface="Wingdings" panose="05000000000000000000" pitchFamily="2" charset="2"/>
              <a:buNone/>
            </a:pPr>
            <a:r>
              <a:rPr lang="pt-BR" altLang="pt-BR" dirty="0"/>
              <a:t>+ ESCOPO			+ TEMPO + CUSTO</a:t>
            </a:r>
          </a:p>
          <a:p>
            <a:pPr>
              <a:buFontTx/>
              <a:buChar char="-"/>
            </a:pPr>
            <a:r>
              <a:rPr lang="pt-BR" altLang="pt-BR" dirty="0"/>
              <a:t>TEMPO			+ CUSTO - ESCOPO</a:t>
            </a:r>
          </a:p>
          <a:p>
            <a:pPr>
              <a:buFontTx/>
              <a:buChar char="-"/>
            </a:pPr>
            <a:r>
              <a:rPr lang="pt-BR" altLang="pt-BR" dirty="0"/>
              <a:t>CUSTO			+ TEMPO - ESCOPO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Plano de Projeto</a:t>
            </a:r>
            <a:endParaRPr lang="pt-BR" altLang="pt-BR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424936" cy="4087273"/>
          </a:xfrm>
        </p:spPr>
        <p:txBody>
          <a:bodyPr/>
          <a:lstStyle/>
          <a:p>
            <a:r>
              <a:rPr lang="pt-PT" dirty="0"/>
              <a:t>Um plano de projeto inclui as ações necessárias para definir, coordenar e integrar todos os planos auxiliares do </a:t>
            </a:r>
            <a:r>
              <a:rPr lang="pt-PT" dirty="0" smtClean="0"/>
              <a:t>projeto;</a:t>
            </a:r>
            <a:endParaRPr lang="pt-BR" altLang="pt-BR" dirty="0"/>
          </a:p>
          <a:p>
            <a:r>
              <a:rPr lang="pt-PT" dirty="0"/>
              <a:t>O plano de projeto define como o projeto é executado, monitorado, controlado e encerrado. Esse plano documenta o conjunto de saídas dos processos de </a:t>
            </a:r>
            <a:r>
              <a:rPr lang="pt-PT" dirty="0" smtClean="0"/>
              <a:t>planejamento.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64723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/>
              <a:t>As </a:t>
            </a:r>
            <a:r>
              <a:rPr lang="pt-BR" altLang="pt-BR" dirty="0" smtClean="0"/>
              <a:t>10 </a:t>
            </a:r>
            <a:r>
              <a:rPr lang="pt-BR" altLang="pt-BR" dirty="0"/>
              <a:t>áreas do </a:t>
            </a:r>
            <a:r>
              <a:rPr lang="pt-BR" altLang="pt-BR" dirty="0" smtClean="0"/>
              <a:t>conhecimento</a:t>
            </a:r>
            <a:endParaRPr lang="pt-BR" alt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9887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altLang="pt-BR" sz="2400" dirty="0">
                <a:solidFill>
                  <a:srgbClr val="FFFF00"/>
                </a:solidFill>
              </a:rPr>
              <a:t>Integração</a:t>
            </a:r>
            <a:r>
              <a:rPr lang="pt-PT" altLang="pt-BR" sz="2400" dirty="0"/>
              <a:t> do Projeto;</a:t>
            </a:r>
          </a:p>
          <a:p>
            <a:pPr>
              <a:lnSpc>
                <a:spcPct val="90000"/>
              </a:lnSpc>
            </a:pPr>
            <a:r>
              <a:rPr lang="pt-PT" altLang="pt-BR" sz="2400" dirty="0">
                <a:solidFill>
                  <a:srgbClr val="FFFF00"/>
                </a:solidFill>
              </a:rPr>
              <a:t>Escopo</a:t>
            </a:r>
            <a:r>
              <a:rPr lang="pt-PT" altLang="pt-BR" sz="2400" dirty="0"/>
              <a:t> do Projeto;</a:t>
            </a:r>
          </a:p>
          <a:p>
            <a:pPr>
              <a:lnSpc>
                <a:spcPct val="90000"/>
              </a:lnSpc>
            </a:pPr>
            <a:r>
              <a:rPr lang="pt-PT" altLang="pt-BR" sz="2400" dirty="0">
                <a:solidFill>
                  <a:srgbClr val="FFFF00"/>
                </a:solidFill>
              </a:rPr>
              <a:t>Tempo</a:t>
            </a:r>
            <a:r>
              <a:rPr lang="pt-PT" altLang="pt-BR" sz="2400" dirty="0"/>
              <a:t> do Projeto;</a:t>
            </a:r>
          </a:p>
          <a:p>
            <a:pPr>
              <a:lnSpc>
                <a:spcPct val="90000"/>
              </a:lnSpc>
            </a:pPr>
            <a:r>
              <a:rPr lang="pt-PT" altLang="pt-BR" sz="2400" dirty="0">
                <a:solidFill>
                  <a:srgbClr val="FFFF00"/>
                </a:solidFill>
              </a:rPr>
              <a:t>Custo</a:t>
            </a:r>
            <a:r>
              <a:rPr lang="pt-PT" altLang="pt-BR" sz="2400" dirty="0"/>
              <a:t> do Projeto;</a:t>
            </a:r>
          </a:p>
          <a:p>
            <a:pPr>
              <a:lnSpc>
                <a:spcPct val="90000"/>
              </a:lnSpc>
            </a:pPr>
            <a:r>
              <a:rPr lang="pt-PT" altLang="pt-BR" sz="2400" dirty="0">
                <a:solidFill>
                  <a:srgbClr val="FFFF00"/>
                </a:solidFill>
              </a:rPr>
              <a:t>Qualidade</a:t>
            </a:r>
            <a:r>
              <a:rPr lang="pt-PT" altLang="pt-BR" sz="2400" dirty="0"/>
              <a:t> do Projeto;</a:t>
            </a:r>
          </a:p>
          <a:p>
            <a:pPr>
              <a:lnSpc>
                <a:spcPct val="90000"/>
              </a:lnSpc>
            </a:pPr>
            <a:r>
              <a:rPr lang="pt-PT" altLang="pt-BR" sz="2400" dirty="0">
                <a:solidFill>
                  <a:srgbClr val="FFFF00"/>
                </a:solidFill>
              </a:rPr>
              <a:t>Recursos Humanos </a:t>
            </a:r>
            <a:r>
              <a:rPr lang="pt-PT" altLang="pt-BR" sz="2400" dirty="0"/>
              <a:t>do Projeto;</a:t>
            </a:r>
          </a:p>
          <a:p>
            <a:pPr>
              <a:lnSpc>
                <a:spcPct val="90000"/>
              </a:lnSpc>
            </a:pPr>
            <a:r>
              <a:rPr lang="pt-PT" altLang="pt-BR" sz="2400" dirty="0">
                <a:solidFill>
                  <a:srgbClr val="FFFF00"/>
                </a:solidFill>
              </a:rPr>
              <a:t>Comunicação</a:t>
            </a:r>
            <a:r>
              <a:rPr lang="pt-PT" altLang="pt-BR" sz="2400" dirty="0"/>
              <a:t> do Projeto;</a:t>
            </a:r>
          </a:p>
          <a:p>
            <a:pPr>
              <a:lnSpc>
                <a:spcPct val="90000"/>
              </a:lnSpc>
            </a:pPr>
            <a:r>
              <a:rPr lang="pt-PT" altLang="pt-BR" sz="2400" dirty="0">
                <a:solidFill>
                  <a:srgbClr val="FFFF00"/>
                </a:solidFill>
              </a:rPr>
              <a:t>Risco</a:t>
            </a:r>
            <a:r>
              <a:rPr lang="pt-PT" altLang="pt-BR" sz="2400" dirty="0"/>
              <a:t> do Projeto;</a:t>
            </a:r>
          </a:p>
          <a:p>
            <a:pPr>
              <a:lnSpc>
                <a:spcPct val="90000"/>
              </a:lnSpc>
            </a:pPr>
            <a:r>
              <a:rPr lang="pt-PT" altLang="pt-BR" sz="2400" dirty="0">
                <a:solidFill>
                  <a:srgbClr val="FFFF00"/>
                </a:solidFill>
              </a:rPr>
              <a:t>Contratação</a:t>
            </a:r>
            <a:r>
              <a:rPr lang="pt-PT" altLang="pt-BR" sz="2400" dirty="0"/>
              <a:t> do </a:t>
            </a:r>
            <a:r>
              <a:rPr lang="pt-PT" altLang="pt-BR" sz="2400" dirty="0" smtClean="0"/>
              <a:t>Projeto; e,</a:t>
            </a:r>
          </a:p>
          <a:p>
            <a:pPr>
              <a:lnSpc>
                <a:spcPct val="90000"/>
              </a:lnSpc>
            </a:pPr>
            <a:r>
              <a:rPr lang="pt-PT" altLang="pt-BR" sz="2400" dirty="0" smtClean="0">
                <a:solidFill>
                  <a:srgbClr val="FFFF00"/>
                </a:solidFill>
              </a:rPr>
              <a:t>Partes Interessadas</a:t>
            </a:r>
            <a:r>
              <a:rPr lang="pt-PT" altLang="pt-BR" sz="2400" dirty="0" smtClean="0"/>
              <a:t>.</a:t>
            </a:r>
            <a:endParaRPr lang="pt-BR" altLang="pt-B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/>
              <a:t>Benefícios da Gerência de Projetos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84784"/>
            <a:ext cx="8382000" cy="3496342"/>
          </a:xfrm>
        </p:spPr>
        <p:txBody>
          <a:bodyPr/>
          <a:lstStyle/>
          <a:p>
            <a:r>
              <a:rPr lang="pt-PT" altLang="pt-BR" dirty="0"/>
              <a:t>Redução no custo e prazo de desenvolvimento de novos produtos;</a:t>
            </a:r>
          </a:p>
          <a:p>
            <a:r>
              <a:rPr lang="pt-PT" altLang="pt-BR" dirty="0"/>
              <a:t>Aumento no tempo de vida dos novos produtos; </a:t>
            </a:r>
          </a:p>
          <a:p>
            <a:r>
              <a:rPr lang="pt-PT" altLang="pt-BR" dirty="0"/>
              <a:t>Aumento de vendas e receita; </a:t>
            </a:r>
          </a:p>
          <a:p>
            <a:r>
              <a:rPr lang="pt-PT" altLang="pt-BR" dirty="0"/>
              <a:t>Aumento do número de clientes e de sua satisfação; </a:t>
            </a:r>
          </a:p>
          <a:p>
            <a:r>
              <a:rPr lang="pt-PT" altLang="pt-BR" dirty="0"/>
              <a:t>Aumento da chance de sucesso nos projetos.</a:t>
            </a:r>
            <a:endParaRPr lang="pt-BR" alt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Classificação de </a:t>
            </a:r>
            <a:r>
              <a:rPr lang="pt-BR" altLang="pt-BR" dirty="0"/>
              <a:t>processos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3088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PT" altLang="pt-BR" b="1" dirty="0">
                <a:solidFill>
                  <a:srgbClr val="FFFF00"/>
                </a:solidFill>
              </a:rPr>
              <a:t>Processos </a:t>
            </a:r>
            <a:r>
              <a:rPr lang="pt-PT" altLang="pt-BR" b="1" dirty="0" smtClean="0">
                <a:solidFill>
                  <a:srgbClr val="FFFF00"/>
                </a:solidFill>
              </a:rPr>
              <a:t>essenciais </a:t>
            </a:r>
            <a:r>
              <a:rPr lang="pt-PT" altLang="pt-BR" dirty="0" smtClean="0"/>
              <a:t>– possuem dependências bem definidas e devem ser executados em um determinada ordem.</a:t>
            </a:r>
          </a:p>
          <a:p>
            <a:pPr lvl="1">
              <a:lnSpc>
                <a:spcPct val="80000"/>
              </a:lnSpc>
            </a:pPr>
            <a:r>
              <a:rPr lang="pt-PT" altLang="pt-BR" dirty="0" smtClean="0"/>
              <a:t>Ex.: as atividades devem ser definidas antes do estabelecimento do seu cronograma e custo.</a:t>
            </a:r>
            <a:endParaRPr lang="pt-PT" altLang="pt-BR" dirty="0"/>
          </a:p>
          <a:p>
            <a:pPr>
              <a:lnSpc>
                <a:spcPct val="80000"/>
              </a:lnSpc>
            </a:pPr>
            <a:r>
              <a:rPr lang="pt-PT" altLang="pt-BR" b="1" dirty="0">
                <a:solidFill>
                  <a:srgbClr val="FFFF00"/>
                </a:solidFill>
              </a:rPr>
              <a:t>Processos de </a:t>
            </a:r>
            <a:r>
              <a:rPr lang="pt-PT" altLang="pt-BR" b="1" dirty="0" smtClean="0">
                <a:solidFill>
                  <a:srgbClr val="FFFF00"/>
                </a:solidFill>
              </a:rPr>
              <a:t>auxiliares (ou facilitadores)</a:t>
            </a:r>
            <a:r>
              <a:rPr lang="pt-PT" altLang="pt-BR" dirty="0" smtClean="0">
                <a:solidFill>
                  <a:srgbClr val="FFFF00"/>
                </a:solidFill>
              </a:rPr>
              <a:t> </a:t>
            </a:r>
            <a:r>
              <a:rPr lang="pt-PT" altLang="pt-BR" dirty="0"/>
              <a:t>– </a:t>
            </a:r>
            <a:r>
              <a:rPr lang="pt-PT" altLang="pt-BR" dirty="0" smtClean="0"/>
              <a:t>dependem da natureza do projeto.</a:t>
            </a:r>
          </a:p>
          <a:p>
            <a:pPr lvl="1">
              <a:lnSpc>
                <a:spcPct val="80000"/>
              </a:lnSpc>
            </a:pPr>
            <a:r>
              <a:rPr lang="pt-PT" altLang="pt-BR" dirty="0" smtClean="0"/>
              <a:t>Ex.: identificação de risco pequeno até que o planejamento tenha sido praticamente completado e a equipe identifique prazo e custo ousado demais.</a:t>
            </a:r>
            <a:endParaRPr lang="pt-PT" altLang="pt-BR" dirty="0"/>
          </a:p>
        </p:txBody>
      </p:sp>
    </p:spTree>
    <p:extLst>
      <p:ext uri="{BB962C8B-B14F-4D97-AF65-F5344CB8AC3E}">
        <p14:creationId xmlns:p14="http://schemas.microsoft.com/office/powerpoint/2010/main" val="3559938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Grupos de processos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43935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PT" altLang="pt-BR" sz="2400" b="1" dirty="0">
                <a:solidFill>
                  <a:srgbClr val="FFFF00"/>
                </a:solidFill>
              </a:rPr>
              <a:t>Processos de Iniciação</a:t>
            </a:r>
            <a:r>
              <a:rPr lang="pt-PT" altLang="pt-BR" sz="2400" dirty="0">
                <a:solidFill>
                  <a:srgbClr val="FFFF00"/>
                </a:solidFill>
              </a:rPr>
              <a:t> </a:t>
            </a:r>
            <a:r>
              <a:rPr lang="pt-PT" altLang="pt-BR" sz="2400" dirty="0"/>
              <a:t>– autorização do projeto ou </a:t>
            </a:r>
            <a:r>
              <a:rPr lang="pt-PT" altLang="pt-BR" sz="2400" dirty="0" smtClean="0"/>
              <a:t>fase</a:t>
            </a:r>
            <a:endParaRPr lang="pt-PT" altLang="pt-BR" sz="2400" b="1" dirty="0"/>
          </a:p>
          <a:p>
            <a:pPr>
              <a:lnSpc>
                <a:spcPct val="80000"/>
              </a:lnSpc>
            </a:pPr>
            <a:r>
              <a:rPr lang="pt-PT" altLang="pt-BR" sz="2400" b="1" dirty="0">
                <a:solidFill>
                  <a:srgbClr val="FFFF00"/>
                </a:solidFill>
              </a:rPr>
              <a:t>Processos de Planejamento</a:t>
            </a:r>
            <a:r>
              <a:rPr lang="pt-PT" altLang="pt-BR" sz="2400" dirty="0">
                <a:solidFill>
                  <a:srgbClr val="FFFF00"/>
                </a:solidFill>
              </a:rPr>
              <a:t> </a:t>
            </a:r>
            <a:r>
              <a:rPr lang="pt-PT" altLang="pt-BR" sz="2400" dirty="0"/>
              <a:t>– são processos iterativos de definição e refinamento de objetivos e seleção dos melhores caminhos para atingir os </a:t>
            </a:r>
            <a:r>
              <a:rPr lang="pt-PT" altLang="pt-BR" sz="2400" dirty="0" smtClean="0"/>
              <a:t>objetivos</a:t>
            </a:r>
            <a:endParaRPr lang="pt-PT" altLang="pt-BR" sz="2400" b="1" dirty="0"/>
          </a:p>
          <a:p>
            <a:pPr>
              <a:lnSpc>
                <a:spcPct val="80000"/>
              </a:lnSpc>
            </a:pPr>
            <a:r>
              <a:rPr lang="pt-PT" altLang="pt-BR" sz="2400" b="1" dirty="0">
                <a:solidFill>
                  <a:srgbClr val="FFFF00"/>
                </a:solidFill>
              </a:rPr>
              <a:t>Processos de Execução</a:t>
            </a:r>
            <a:r>
              <a:rPr lang="pt-PT" altLang="pt-BR" sz="2400" dirty="0"/>
              <a:t> – execução dos planos do projeto: coordenação de pessoas e outros recursos para executar o </a:t>
            </a:r>
            <a:r>
              <a:rPr lang="pt-PT" altLang="pt-BR" sz="2400" dirty="0" smtClean="0"/>
              <a:t>plano</a:t>
            </a:r>
            <a:endParaRPr lang="pt-PT" altLang="pt-BR" sz="2400" b="1" dirty="0"/>
          </a:p>
          <a:p>
            <a:pPr>
              <a:lnSpc>
                <a:spcPct val="80000"/>
              </a:lnSpc>
            </a:pPr>
            <a:r>
              <a:rPr lang="pt-PT" altLang="pt-BR" sz="2400" b="1" dirty="0">
                <a:solidFill>
                  <a:srgbClr val="FFFF00"/>
                </a:solidFill>
              </a:rPr>
              <a:t>Processos de Controle</a:t>
            </a:r>
            <a:r>
              <a:rPr lang="pt-PT" altLang="pt-BR" sz="2400" dirty="0"/>
              <a:t> – medição e monitoramento do desempenho do projeto. Garantem que os objetivos do projeto são alcançados através do monitoramento e medição regular do progresso, de modo que ações corretivas possam ser tomadas quando </a:t>
            </a:r>
            <a:r>
              <a:rPr lang="pt-PT" altLang="pt-BR" sz="2400" dirty="0" smtClean="0"/>
              <a:t>necessário</a:t>
            </a:r>
            <a:endParaRPr lang="pt-PT" altLang="pt-BR" sz="2400" b="1" dirty="0"/>
          </a:p>
          <a:p>
            <a:pPr>
              <a:lnSpc>
                <a:spcPct val="80000"/>
              </a:lnSpc>
            </a:pPr>
            <a:r>
              <a:rPr lang="pt-PT" altLang="pt-BR" sz="2400" b="1" dirty="0">
                <a:solidFill>
                  <a:srgbClr val="FFFF00"/>
                </a:solidFill>
              </a:rPr>
              <a:t>Processos de Fechamento</a:t>
            </a:r>
            <a:r>
              <a:rPr lang="pt-PT" altLang="pt-BR" sz="2400" dirty="0"/>
              <a:t> – aceitação formal do projeto (com verificação de escopo) ou fase para a sua finalização</a:t>
            </a:r>
            <a:endParaRPr lang="pt-BR" altLang="pt-B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pt-BR" altLang="pt-BR" dirty="0"/>
              <a:t>Fluxo dos processos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729769"/>
            <a:ext cx="4464496" cy="59581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pt-BR" altLang="pt-BR"/>
              <a:t>Fluxo dos processos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205037"/>
            <a:ext cx="68389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0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pt-BR" altLang="pt-BR"/>
              <a:t>Fluxo dos processos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4" y="741445"/>
            <a:ext cx="8708652" cy="54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96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pt-BR" altLang="pt-BR"/>
              <a:t>Fluxo dos processos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708126" cy="63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11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pt-BR" altLang="pt-BR"/>
              <a:t>Fluxo dos processos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6" y="765175"/>
            <a:ext cx="8954268" cy="5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pt-BR" altLang="pt-BR"/>
              <a:t>Fluxo dos processos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2190750"/>
            <a:ext cx="35147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98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Interligação entre processos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9395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altLang="pt-BR" b="1" dirty="0">
                <a:solidFill>
                  <a:srgbClr val="FFFF00"/>
                </a:solidFill>
              </a:rPr>
              <a:t>Entradas</a:t>
            </a:r>
            <a:r>
              <a:rPr lang="pt-PT" altLang="pt-BR" dirty="0">
                <a:solidFill>
                  <a:srgbClr val="FFFF00"/>
                </a:solidFill>
              </a:rPr>
              <a:t> </a:t>
            </a:r>
            <a:r>
              <a:rPr lang="pt-PT" altLang="pt-BR" dirty="0"/>
              <a:t>(</a:t>
            </a:r>
            <a:r>
              <a:rPr lang="pt-PT" altLang="pt-BR" i="1" dirty="0"/>
              <a:t>inputs</a:t>
            </a:r>
            <a:r>
              <a:rPr lang="pt-PT" altLang="pt-BR" dirty="0"/>
              <a:t>)– documentos ou itens que serão trabalhados pelo processo</a:t>
            </a:r>
          </a:p>
          <a:p>
            <a:pPr>
              <a:lnSpc>
                <a:spcPct val="90000"/>
              </a:lnSpc>
            </a:pPr>
            <a:endParaRPr lang="pt-PT" altLang="pt-BR" b="1" dirty="0"/>
          </a:p>
          <a:p>
            <a:pPr>
              <a:lnSpc>
                <a:spcPct val="90000"/>
              </a:lnSpc>
            </a:pPr>
            <a:r>
              <a:rPr lang="pt-PT" altLang="pt-BR" b="1" dirty="0">
                <a:solidFill>
                  <a:srgbClr val="FFFF00"/>
                </a:solidFill>
              </a:rPr>
              <a:t>Ferramentas e técnicas</a:t>
            </a:r>
            <a:r>
              <a:rPr lang="pt-PT" altLang="pt-BR" dirty="0">
                <a:solidFill>
                  <a:srgbClr val="FFFF00"/>
                </a:solidFill>
              </a:rPr>
              <a:t> </a:t>
            </a:r>
            <a:r>
              <a:rPr lang="pt-PT" altLang="pt-BR" dirty="0"/>
              <a:t>– mecanismos aplicados aos inputs para criar os outputs</a:t>
            </a:r>
          </a:p>
          <a:p>
            <a:pPr>
              <a:lnSpc>
                <a:spcPct val="90000"/>
              </a:lnSpc>
            </a:pPr>
            <a:endParaRPr lang="pt-PT" altLang="pt-BR" b="1" dirty="0"/>
          </a:p>
          <a:p>
            <a:pPr>
              <a:lnSpc>
                <a:spcPct val="90000"/>
              </a:lnSpc>
            </a:pPr>
            <a:r>
              <a:rPr lang="pt-PT" altLang="pt-BR" b="1" dirty="0">
                <a:solidFill>
                  <a:srgbClr val="FFFF00"/>
                </a:solidFill>
              </a:rPr>
              <a:t>Saídas</a:t>
            </a:r>
            <a:r>
              <a:rPr lang="pt-PT" altLang="pt-BR" dirty="0">
                <a:solidFill>
                  <a:srgbClr val="FFFF00"/>
                </a:solidFill>
              </a:rPr>
              <a:t> </a:t>
            </a:r>
            <a:r>
              <a:rPr lang="pt-PT" altLang="pt-BR" dirty="0"/>
              <a:t>(</a:t>
            </a:r>
            <a:r>
              <a:rPr lang="pt-PT" altLang="pt-BR" i="1" dirty="0"/>
              <a:t>outputs</a:t>
            </a:r>
            <a:r>
              <a:rPr lang="pt-PT" altLang="pt-BR" dirty="0"/>
              <a:t>)– documentos ou itens que serão o resultado final do processo.</a:t>
            </a:r>
            <a:endParaRPr lang="pt-BR" alt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pt-BR" altLang="pt-BR" sz="4400" dirty="0"/>
              <a:t>Interligação entre grupos de processos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" y="1559783"/>
            <a:ext cx="8767762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611560" y="1700808"/>
            <a:ext cx="3686944" cy="2669689"/>
            <a:chOff x="611560" y="1700808"/>
            <a:chExt cx="3686944" cy="2669689"/>
          </a:xfrm>
        </p:grpSpPr>
        <p:cxnSp>
          <p:nvCxnSpPr>
            <p:cNvPr id="3" name="Conector reto 2"/>
            <p:cNvCxnSpPr/>
            <p:nvPr/>
          </p:nvCxnSpPr>
          <p:spPr>
            <a:xfrm>
              <a:off x="611560" y="1700808"/>
              <a:ext cx="3686944" cy="25172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H="1">
              <a:off x="1314364" y="1700808"/>
              <a:ext cx="2281336" cy="26696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4" b="12994"/>
          <a:stretch/>
        </p:blipFill>
        <p:spPr bwMode="auto">
          <a:xfrm>
            <a:off x="899592" y="1124744"/>
            <a:ext cx="7368284" cy="452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O que é um projeto?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742563"/>
          </a:xfrm>
        </p:spPr>
        <p:txBody>
          <a:bodyPr/>
          <a:lstStyle/>
          <a:p>
            <a:r>
              <a:rPr lang="pt-PT" altLang="pt-BR" dirty="0"/>
              <a:t>Um projeto é um </a:t>
            </a:r>
            <a:r>
              <a:rPr lang="pt-PT" altLang="pt-BR" dirty="0">
                <a:solidFill>
                  <a:srgbClr val="FFFF00"/>
                </a:solidFill>
              </a:rPr>
              <a:t>empreendimento único</a:t>
            </a:r>
            <a:r>
              <a:rPr lang="pt-PT" altLang="pt-BR" dirty="0"/>
              <a:t>, com </a:t>
            </a:r>
            <a:r>
              <a:rPr lang="pt-PT" altLang="pt-BR" dirty="0">
                <a:solidFill>
                  <a:srgbClr val="FFFF00"/>
                </a:solidFill>
              </a:rPr>
              <a:t>início e fim definidos</a:t>
            </a:r>
            <a:r>
              <a:rPr lang="pt-PT" altLang="pt-BR" dirty="0"/>
              <a:t>, que utiliza </a:t>
            </a:r>
            <a:r>
              <a:rPr lang="pt-PT" altLang="pt-BR" dirty="0">
                <a:solidFill>
                  <a:srgbClr val="FFFF00"/>
                </a:solidFill>
              </a:rPr>
              <a:t>recursos limitados</a:t>
            </a:r>
            <a:r>
              <a:rPr lang="pt-PT" altLang="pt-BR" dirty="0"/>
              <a:t> e é </a:t>
            </a:r>
            <a:r>
              <a:rPr lang="pt-PT" altLang="pt-BR" dirty="0">
                <a:solidFill>
                  <a:srgbClr val="FFFF00"/>
                </a:solidFill>
              </a:rPr>
              <a:t>conduzido por pessoas</a:t>
            </a:r>
            <a:r>
              <a:rPr lang="pt-PT" altLang="pt-BR" dirty="0"/>
              <a:t>, visando </a:t>
            </a:r>
            <a:r>
              <a:rPr lang="pt-PT" altLang="pt-BR" dirty="0">
                <a:solidFill>
                  <a:srgbClr val="FFFF00"/>
                </a:solidFill>
              </a:rPr>
              <a:t>atingir metas e objetivos pré-definidos </a:t>
            </a:r>
            <a:r>
              <a:rPr lang="pt-PT" altLang="pt-BR" dirty="0"/>
              <a:t>estabelecidos dentro de parâmetros de prazo, custo e qualidade</a:t>
            </a:r>
            <a:r>
              <a:rPr lang="pt-BR" altLang="pt-BR" dirty="0"/>
              <a:t>.</a:t>
            </a:r>
          </a:p>
          <a:p>
            <a:endParaRPr lang="pt-BR" altLang="pt-BR" dirty="0"/>
          </a:p>
          <a:p>
            <a:r>
              <a:rPr lang="pt-BR" altLang="pt-BR" dirty="0"/>
              <a:t>É </a:t>
            </a:r>
            <a:r>
              <a:rPr lang="pt-PT" altLang="pt-BR" u="sng" dirty="0"/>
              <a:t>temporário</a:t>
            </a:r>
            <a:r>
              <a:rPr lang="pt-PT" altLang="pt-BR" dirty="0"/>
              <a:t>, </a:t>
            </a:r>
            <a:r>
              <a:rPr lang="pt-PT" altLang="pt-BR" u="sng" dirty="0"/>
              <a:t>único</a:t>
            </a:r>
            <a:r>
              <a:rPr lang="pt-PT" altLang="pt-BR" dirty="0"/>
              <a:t> e </a:t>
            </a:r>
            <a:r>
              <a:rPr lang="pt-PT" altLang="pt-BR" u="sng" dirty="0"/>
              <a:t>progressivo.</a:t>
            </a:r>
            <a:endParaRPr lang="pt-BR" altLang="pt-BR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PERT/CPM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BR"/>
              <a:t>Os termos PERT e CPM são acrônimos de Program Evaluation and Review Technique (PERT) e Critical Path Method (CPM).</a:t>
            </a:r>
          </a:p>
          <a:p>
            <a:r>
              <a:rPr lang="pt-PT" altLang="pt-BR"/>
              <a:t>Utilizam os conceitos de Redes (Grafos) para planejar e visualizar a coordenação das atividades do projeto.</a:t>
            </a: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2244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251520" y="1124744"/>
            <a:ext cx="8640960" cy="396044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Exemplo de Grafo (Rede)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58170" y="5373216"/>
            <a:ext cx="7693025" cy="3323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 dirty="0" smtClean="0"/>
              <a:t>Em </a:t>
            </a:r>
            <a:r>
              <a:rPr lang="pt-BR" altLang="pt-BR" sz="2400" dirty="0"/>
              <a:t>vermelho vê-se o caminho crítico</a:t>
            </a:r>
          </a:p>
        </p:txBody>
      </p:sp>
      <p:pic>
        <p:nvPicPr>
          <p:cNvPr id="5124" name="il_fi" descr="pe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4744"/>
            <a:ext cx="86423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651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Diferença entre PERT/CPM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530471"/>
          </a:xfrm>
        </p:spPr>
        <p:txBody>
          <a:bodyPr/>
          <a:lstStyle/>
          <a:p>
            <a:r>
              <a:rPr lang="pt-PT" altLang="pt-BR" dirty="0"/>
              <a:t>PERT </a:t>
            </a:r>
            <a:r>
              <a:rPr lang="pt-PT" altLang="pt-BR" dirty="0">
                <a:solidFill>
                  <a:srgbClr val="FFFF00"/>
                </a:solidFill>
              </a:rPr>
              <a:t>é o cálculo a partir da média ponderada de 3 durações possíveis de uma atividade </a:t>
            </a:r>
            <a:r>
              <a:rPr lang="pt-PT" altLang="pt-BR" dirty="0"/>
              <a:t>(‘</a:t>
            </a:r>
            <a:r>
              <a:rPr lang="pt-PT" altLang="pt-BR" b="1" dirty="0"/>
              <a:t>O</a:t>
            </a:r>
            <a:r>
              <a:rPr lang="pt-PT" altLang="pt-BR" dirty="0"/>
              <a:t>’ otimista, ‘</a:t>
            </a:r>
            <a:r>
              <a:rPr lang="pt-PT" altLang="pt-BR" b="1" dirty="0"/>
              <a:t>M</a:t>
            </a:r>
            <a:r>
              <a:rPr lang="pt-PT" altLang="pt-BR" dirty="0"/>
              <a:t>’ mais provável e ‘</a:t>
            </a:r>
            <a:r>
              <a:rPr lang="pt-PT" altLang="pt-BR" b="1" dirty="0"/>
              <a:t>P</a:t>
            </a:r>
            <a:r>
              <a:rPr lang="pt-PT" altLang="pt-BR" dirty="0"/>
              <a:t>’ pessimista</a:t>
            </a:r>
            <a:r>
              <a:rPr lang="pt-PT" altLang="pt-BR" dirty="0" smtClean="0"/>
              <a:t>)</a:t>
            </a:r>
            <a:endParaRPr lang="pt-PT" altLang="pt-BR" dirty="0"/>
          </a:p>
          <a:p>
            <a:r>
              <a:rPr lang="pt-PT" altLang="pt-BR" dirty="0"/>
              <a:t>CPM é um </a:t>
            </a:r>
            <a:r>
              <a:rPr lang="pt-PT" altLang="pt-BR" dirty="0">
                <a:solidFill>
                  <a:srgbClr val="FFFF00"/>
                </a:solidFill>
              </a:rPr>
              <a:t>método de apuração do caminho crítico </a:t>
            </a:r>
            <a:r>
              <a:rPr lang="pt-PT" altLang="pt-BR" dirty="0"/>
              <a:t>dada uma sequência de atividades, isto é, quais atividades de uma sequência não podem sofrer alteração de duração sem que isso reflita na duração total de um </a:t>
            </a:r>
            <a:r>
              <a:rPr lang="pt-PT" altLang="pt-BR" dirty="0" smtClean="0"/>
              <a:t>projeto e, para isso, utiliza </a:t>
            </a:r>
            <a:r>
              <a:rPr lang="pt-PT" altLang="pt-BR" dirty="0"/>
              <a:t>um tempo </a:t>
            </a:r>
            <a:r>
              <a:rPr lang="pt-PT" altLang="pt-BR" dirty="0" smtClean="0"/>
              <a:t>determinístico diferentemente do PERT.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6632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Variáveis de duração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856167"/>
          </a:xfrm>
        </p:spPr>
        <p:txBody>
          <a:bodyPr/>
          <a:lstStyle/>
          <a:p>
            <a:r>
              <a:rPr lang="pt-PT" altLang="pt-BR" dirty="0"/>
              <a:t>O </a:t>
            </a:r>
            <a:r>
              <a:rPr lang="pt-PT" altLang="pt-BR" dirty="0">
                <a:sym typeface="Wingdings" panose="05000000000000000000" pitchFamily="2" charset="2"/>
              </a:rPr>
              <a:t></a:t>
            </a:r>
            <a:r>
              <a:rPr lang="pt-PT" altLang="pt-BR" dirty="0"/>
              <a:t> Duração </a:t>
            </a:r>
            <a:r>
              <a:rPr lang="pt-PT" altLang="pt-BR" dirty="0">
                <a:solidFill>
                  <a:srgbClr val="FFFF00"/>
                </a:solidFill>
              </a:rPr>
              <a:t>otimista</a:t>
            </a:r>
            <a:r>
              <a:rPr lang="pt-PT" altLang="pt-BR" dirty="0"/>
              <a:t>: Assume as melhores condições para a conclusão da tarefa;</a:t>
            </a:r>
          </a:p>
          <a:p>
            <a:r>
              <a:rPr lang="pt-PT" altLang="pt-BR" dirty="0"/>
              <a:t>M </a:t>
            </a:r>
            <a:r>
              <a:rPr lang="pt-PT" altLang="pt-BR" dirty="0">
                <a:sym typeface="Wingdings" panose="05000000000000000000" pitchFamily="2" charset="2"/>
              </a:rPr>
              <a:t></a:t>
            </a:r>
            <a:r>
              <a:rPr lang="pt-PT" altLang="pt-BR" dirty="0"/>
              <a:t> Duração </a:t>
            </a:r>
            <a:r>
              <a:rPr lang="pt-PT" altLang="pt-BR" dirty="0">
                <a:solidFill>
                  <a:srgbClr val="FFFF00"/>
                </a:solidFill>
              </a:rPr>
              <a:t>provável</a:t>
            </a:r>
            <a:r>
              <a:rPr lang="pt-PT" altLang="pt-BR" dirty="0"/>
              <a:t>: Assume as condições normais para a conclusão da tarefa;</a:t>
            </a:r>
          </a:p>
          <a:p>
            <a:r>
              <a:rPr lang="pt-PT" altLang="pt-BR" dirty="0"/>
              <a:t>P </a:t>
            </a:r>
            <a:r>
              <a:rPr lang="pt-PT" altLang="pt-BR" dirty="0">
                <a:sym typeface="Wingdings" panose="05000000000000000000" pitchFamily="2" charset="2"/>
              </a:rPr>
              <a:t></a:t>
            </a:r>
            <a:r>
              <a:rPr lang="pt-PT" altLang="pt-BR" dirty="0"/>
              <a:t> Duração </a:t>
            </a:r>
            <a:r>
              <a:rPr lang="pt-PT" altLang="pt-BR" dirty="0">
                <a:solidFill>
                  <a:srgbClr val="FFFF00"/>
                </a:solidFill>
              </a:rPr>
              <a:t>pessimista</a:t>
            </a:r>
            <a:r>
              <a:rPr lang="pt-PT" altLang="pt-BR" dirty="0"/>
              <a:t>: Assume as piores condições para a conclusão da tarefa.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90157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Cálculo do Tempo Estimado (TE)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BR"/>
              <a:t>Este tipo de análise proporciona estimativas mais próximas da realidade e apresentam processo de cálculo simplificado que produz resultados superiores ao de outras técnicas.</a:t>
            </a:r>
            <a:r>
              <a:rPr lang="pt-BR" altLang="pt-BR"/>
              <a:t> </a:t>
            </a:r>
          </a:p>
          <a:p>
            <a:r>
              <a:rPr lang="pt-PT" altLang="pt-BR"/>
              <a:t>O tempo esperado (TE) é calculado através da fórmula (O + 4M + P) ÷ 6.</a:t>
            </a:r>
            <a:r>
              <a:rPr lang="pt-BR" alt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944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Exemplo WBS</a:t>
            </a:r>
            <a:endParaRPr lang="pt-BR" altLang="pt-B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" y="1412875"/>
            <a:ext cx="8713787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057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Exemplo WBS</a:t>
            </a:r>
            <a:endParaRPr lang="pt-BR" altLang="pt-BR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"/>
          <a:stretch>
            <a:fillRect/>
          </a:stretch>
        </p:blipFill>
        <p:spPr bwMode="auto">
          <a:xfrm>
            <a:off x="1057833" y="1157692"/>
            <a:ext cx="7028333" cy="493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04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347340" y="285432"/>
            <a:ext cx="7924800" cy="1329595"/>
          </a:xfrm>
        </p:spPr>
        <p:txBody>
          <a:bodyPr/>
          <a:lstStyle/>
          <a:p>
            <a:r>
              <a:rPr lang="pt-BR" altLang="pt-BR" dirty="0" smtClean="0"/>
              <a:t>Exemplo </a:t>
            </a:r>
            <a:r>
              <a:rPr lang="pt-BR" altLang="pt-BR" dirty="0" err="1" smtClean="0"/>
              <a:t>Gantt</a:t>
            </a:r>
            <a:r>
              <a:rPr lang="pt-BR" altLang="pt-BR" dirty="0" smtClean="0"/>
              <a:t> </a:t>
            </a:r>
            <a:r>
              <a:rPr lang="pt-BR" altLang="pt-BR" dirty="0"/>
              <a:t>com caminho crítico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0" y="1916832"/>
            <a:ext cx="85693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07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Análise de Riscos</a:t>
            </a:r>
            <a:endParaRPr lang="pt-BR" altLang="pt-B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511480" cy="4265783"/>
          </a:xfrm>
        </p:spPr>
        <p:txBody>
          <a:bodyPr/>
          <a:lstStyle/>
          <a:p>
            <a:r>
              <a:rPr lang="pt-BR" altLang="pt-BR" sz="4000" dirty="0" smtClean="0"/>
              <a:t>Nem sempre planejar bem prazos, recursos, custos e qualidade é suficiente para o sucesso do projeto;</a:t>
            </a:r>
          </a:p>
          <a:p>
            <a:pPr lvl="1"/>
            <a:r>
              <a:rPr lang="pt-BR" altLang="pt-BR" sz="3600" dirty="0" smtClean="0"/>
              <a:t>Ex.: Na iniciativa privada é possível descobrir a necessidade de alterar completamente o escopo em decorrência da iniciativa da concorrência.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349816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Análise de Riscos</a:t>
            </a:r>
            <a:endParaRPr lang="pt-BR" altLang="pt-B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893100"/>
          </a:xfrm>
        </p:spPr>
        <p:txBody>
          <a:bodyPr/>
          <a:lstStyle/>
          <a:p>
            <a:r>
              <a:rPr lang="pt-BR" altLang="pt-BR" sz="4000" dirty="0" smtClean="0"/>
              <a:t>Risco são todas as </a:t>
            </a:r>
            <a:r>
              <a:rPr lang="pt-BR" altLang="pt-BR" sz="4000" dirty="0" smtClean="0">
                <a:solidFill>
                  <a:srgbClr val="FFFF00"/>
                </a:solidFill>
              </a:rPr>
              <a:t>anomalias</a:t>
            </a:r>
            <a:r>
              <a:rPr lang="pt-BR" altLang="pt-BR" sz="4000" dirty="0" smtClean="0"/>
              <a:t>;</a:t>
            </a:r>
          </a:p>
          <a:p>
            <a:r>
              <a:rPr lang="pt-BR" altLang="pt-BR" sz="4000" dirty="0" smtClean="0">
                <a:solidFill>
                  <a:srgbClr val="FFFF00"/>
                </a:solidFill>
              </a:rPr>
              <a:t>Quantificação das consequências </a:t>
            </a:r>
            <a:r>
              <a:rPr lang="pt-BR" altLang="pt-BR" sz="4000" dirty="0" smtClean="0"/>
              <a:t>que poderão ser advindas caso o projeto se atrase, ou estoure orçamento, ou tenha questões técnicas etc.</a:t>
            </a:r>
          </a:p>
        </p:txBody>
      </p:sp>
    </p:spTree>
    <p:extLst>
      <p:ext uri="{BB962C8B-B14F-4D97-AF65-F5344CB8AC3E}">
        <p14:creationId xmlns:p14="http://schemas.microsoft.com/office/powerpoint/2010/main" val="2695836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Temporário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BR" dirty="0"/>
              <a:t>O projeto termina </a:t>
            </a:r>
            <a:r>
              <a:rPr lang="pt-PT" altLang="pt-BR" dirty="0">
                <a:solidFill>
                  <a:srgbClr val="FFFF00"/>
                </a:solidFill>
              </a:rPr>
              <a:t>quando os objetivos </a:t>
            </a:r>
            <a:r>
              <a:rPr lang="pt-PT" altLang="pt-BR" dirty="0"/>
              <a:t>para o qual foi criado </a:t>
            </a:r>
            <a:r>
              <a:rPr lang="pt-PT" altLang="pt-BR" dirty="0">
                <a:solidFill>
                  <a:srgbClr val="FFFF00"/>
                </a:solidFill>
              </a:rPr>
              <a:t>são atingidos </a:t>
            </a:r>
            <a:r>
              <a:rPr lang="pt-PT" altLang="pt-BR" dirty="0">
                <a:solidFill>
                  <a:srgbClr val="FF0000"/>
                </a:solidFill>
              </a:rPr>
              <a:t>ou</a:t>
            </a:r>
            <a:r>
              <a:rPr lang="pt-PT" altLang="pt-BR" dirty="0"/>
              <a:t> quando se torna </a:t>
            </a:r>
            <a:r>
              <a:rPr lang="pt-PT" altLang="pt-BR" dirty="0">
                <a:solidFill>
                  <a:srgbClr val="FFFF00"/>
                </a:solidFill>
              </a:rPr>
              <a:t>claro que os objetivos do projeto não serão </a:t>
            </a:r>
            <a:r>
              <a:rPr lang="pt-PT" altLang="pt-BR" dirty="0"/>
              <a:t>ou não poderão mais ser atingidos </a:t>
            </a:r>
            <a:r>
              <a:rPr lang="pt-PT" altLang="pt-BR" dirty="0">
                <a:solidFill>
                  <a:srgbClr val="FF0000"/>
                </a:solidFill>
              </a:rPr>
              <a:t>ou</a:t>
            </a:r>
            <a:r>
              <a:rPr lang="pt-PT" altLang="pt-BR" dirty="0"/>
              <a:t> a </a:t>
            </a:r>
            <a:r>
              <a:rPr lang="pt-PT" altLang="pt-BR" dirty="0">
                <a:solidFill>
                  <a:srgbClr val="FFFF00"/>
                </a:solidFill>
              </a:rPr>
              <a:t>necessidade</a:t>
            </a:r>
            <a:r>
              <a:rPr lang="pt-PT" altLang="pt-BR" dirty="0"/>
              <a:t> do projeto </a:t>
            </a:r>
            <a:r>
              <a:rPr lang="pt-PT" altLang="pt-BR" dirty="0">
                <a:solidFill>
                  <a:srgbClr val="FFFF00"/>
                </a:solidFill>
              </a:rPr>
              <a:t>não existe mais</a:t>
            </a:r>
            <a:r>
              <a:rPr lang="pt-BR" altLang="pt-BR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Análise de Riscos</a:t>
            </a:r>
            <a:endParaRPr lang="pt-BR" altLang="pt-B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964162"/>
          </a:xfrm>
        </p:spPr>
        <p:txBody>
          <a:bodyPr/>
          <a:lstStyle/>
          <a:p>
            <a:r>
              <a:rPr lang="pt-BR" altLang="pt-BR" sz="4000" dirty="0" smtClean="0"/>
              <a:t>Preferencialmente esta quantificação deve ser financeira.</a:t>
            </a:r>
          </a:p>
          <a:p>
            <a:pPr lvl="1"/>
            <a:r>
              <a:rPr lang="pt-PT" sz="3200" dirty="0"/>
              <a:t>Qual seria o prejuízo para a empresa caso o novo </a:t>
            </a:r>
            <a:r>
              <a:rPr lang="pt-PT" sz="3200" i="1" dirty="0"/>
              <a:t>software</a:t>
            </a:r>
            <a:r>
              <a:rPr lang="pt-PT" sz="3200" dirty="0"/>
              <a:t> não fique pronto em 12 meses?</a:t>
            </a:r>
            <a:endParaRPr lang="pt-BR" sz="3200" dirty="0"/>
          </a:p>
          <a:p>
            <a:pPr lvl="1"/>
            <a:r>
              <a:rPr lang="pt-PT" sz="3200" dirty="0"/>
              <a:t>Qual seria o prejuízo para a empresa se a concorrência lançar um </a:t>
            </a:r>
            <a:r>
              <a:rPr lang="pt-PT" sz="3200" i="1" dirty="0"/>
              <a:t>software</a:t>
            </a:r>
            <a:r>
              <a:rPr lang="pt-PT" sz="3200" dirty="0"/>
              <a:t> similar antecipadamente?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4064672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Análise de Riscos</a:t>
            </a:r>
            <a:endParaRPr lang="pt-BR" altLang="pt-B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490186"/>
          </a:xfrm>
        </p:spPr>
        <p:txBody>
          <a:bodyPr/>
          <a:lstStyle/>
          <a:p>
            <a:r>
              <a:rPr lang="pt-BR" altLang="pt-BR" sz="4000" dirty="0" smtClean="0"/>
              <a:t>Os procedimentos para se efetuar o levantamento dos riscos se desdobram nas fases:</a:t>
            </a:r>
          </a:p>
          <a:p>
            <a:pPr lvl="1"/>
            <a:r>
              <a:rPr lang="pt-BR" altLang="pt-BR" sz="3600" dirty="0" smtClean="0">
                <a:solidFill>
                  <a:srgbClr val="FFFF00"/>
                </a:solidFill>
              </a:rPr>
              <a:t>Identificação</a:t>
            </a:r>
            <a:r>
              <a:rPr lang="pt-BR" altLang="pt-BR" sz="3600" dirty="0" smtClean="0"/>
              <a:t>;</a:t>
            </a:r>
          </a:p>
          <a:p>
            <a:pPr lvl="1"/>
            <a:r>
              <a:rPr lang="pt-BR" altLang="pt-BR" sz="3600" dirty="0" smtClean="0">
                <a:solidFill>
                  <a:srgbClr val="FFFF00"/>
                </a:solidFill>
              </a:rPr>
              <a:t>Qualificação</a:t>
            </a:r>
            <a:r>
              <a:rPr lang="pt-BR" altLang="pt-BR" sz="3600" dirty="0" smtClean="0"/>
              <a:t>; e,</a:t>
            </a:r>
          </a:p>
          <a:p>
            <a:pPr lvl="1"/>
            <a:r>
              <a:rPr lang="pt-BR" altLang="pt-BR" sz="3600" dirty="0" smtClean="0">
                <a:solidFill>
                  <a:srgbClr val="FFFF00"/>
                </a:solidFill>
              </a:rPr>
              <a:t>Quantificação</a:t>
            </a:r>
            <a:r>
              <a:rPr lang="pt-BR" altLang="pt-BR" sz="3600" dirty="0" smtClean="0"/>
              <a:t>.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871251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Análise de Riscos</a:t>
            </a:r>
            <a:endParaRPr lang="pt-BR" altLang="pt-B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708981"/>
          </a:xfrm>
        </p:spPr>
        <p:txBody>
          <a:bodyPr/>
          <a:lstStyle/>
          <a:p>
            <a:r>
              <a:rPr lang="pt-BR" altLang="pt-BR" sz="3600" b="1" dirty="0" smtClean="0">
                <a:solidFill>
                  <a:srgbClr val="FFFF00"/>
                </a:solidFill>
              </a:rPr>
              <a:t>Identificação</a:t>
            </a:r>
            <a:r>
              <a:rPr lang="pt-BR" altLang="pt-BR" sz="3600" dirty="0" smtClean="0"/>
              <a:t>: os itens de risco são relacionados; existem diversas técnicas tal como </a:t>
            </a:r>
            <a:r>
              <a:rPr lang="pt-BR" altLang="pt-BR" sz="3600" i="1" dirty="0" err="1" smtClean="0"/>
              <a:t>brainstorm</a:t>
            </a:r>
            <a:r>
              <a:rPr lang="pt-BR" altLang="pt-BR" sz="3600" dirty="0" smtClean="0"/>
              <a:t>, que podem ser usadas nesta etapa;</a:t>
            </a:r>
          </a:p>
          <a:p>
            <a:r>
              <a:rPr lang="pt-BR" altLang="pt-BR" sz="3600" b="1" dirty="0" smtClean="0">
                <a:solidFill>
                  <a:srgbClr val="FFFF00"/>
                </a:solidFill>
              </a:rPr>
              <a:t>Qualificação</a:t>
            </a:r>
            <a:r>
              <a:rPr lang="pt-BR" altLang="pt-BR" sz="3600" dirty="0" smtClean="0"/>
              <a:t>: classificar cada risco em baixo, médio</a:t>
            </a:r>
            <a:r>
              <a:rPr lang="pt-BR" altLang="pt-BR" sz="3600" dirty="0"/>
              <a:t> </a:t>
            </a:r>
            <a:r>
              <a:rPr lang="pt-BR" altLang="pt-BR" sz="3600" dirty="0" smtClean="0"/>
              <a:t>ou alto, conforme atraso, excesso de gastos;</a:t>
            </a:r>
          </a:p>
          <a:p>
            <a:r>
              <a:rPr lang="pt-BR" altLang="pt-BR" sz="3600" b="1" dirty="0" smtClean="0">
                <a:solidFill>
                  <a:srgbClr val="FFFF00"/>
                </a:solidFill>
              </a:rPr>
              <a:t>Quantificação</a:t>
            </a:r>
            <a:r>
              <a:rPr lang="pt-BR" altLang="pt-BR" sz="3600" dirty="0" smtClean="0"/>
              <a:t>: qual o prejuízo caso o risco realmente ocorra.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44482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Análise de Riscos</a:t>
            </a:r>
            <a:endParaRPr lang="pt-BR" altLang="pt-B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822585"/>
          </a:xfrm>
        </p:spPr>
        <p:txBody>
          <a:bodyPr/>
          <a:lstStyle/>
          <a:p>
            <a:r>
              <a:rPr lang="pt-PT" sz="4000" dirty="0"/>
              <a:t>Completado o levantamento dos riscos, inicia-se a fase de efetuar um </a:t>
            </a:r>
            <a:r>
              <a:rPr lang="pt-PT" sz="4000" b="1" dirty="0">
                <a:solidFill>
                  <a:srgbClr val="FFFF00"/>
                </a:solidFill>
              </a:rPr>
              <a:t>plano de ação de contramedidas</a:t>
            </a:r>
            <a:r>
              <a:rPr lang="pt-PT" sz="4000" dirty="0">
                <a:solidFill>
                  <a:srgbClr val="FFFF00"/>
                </a:solidFill>
              </a:rPr>
              <a:t> </a:t>
            </a:r>
            <a:r>
              <a:rPr lang="pt-PT" sz="4000" dirty="0"/>
              <a:t>para neutralizar os </a:t>
            </a:r>
            <a:r>
              <a:rPr lang="pt-PT" sz="4000" dirty="0" smtClean="0"/>
              <a:t>riscos.</a:t>
            </a:r>
          </a:p>
          <a:p>
            <a:pPr lvl="1"/>
            <a:r>
              <a:rPr lang="pt-PT" altLang="pt-BR" sz="3600" dirty="0" smtClean="0"/>
              <a:t>Identifica-se um responsável e uma data limite para que a ação neutralizadora seja concretizada.</a:t>
            </a: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4241047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Projeto de Software</a:t>
            </a:r>
            <a:endParaRPr lang="pt-BR" altLang="pt-B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5096780"/>
          </a:xfrm>
        </p:spPr>
        <p:txBody>
          <a:bodyPr/>
          <a:lstStyle/>
          <a:p>
            <a:r>
              <a:rPr lang="pt-PT" sz="4000" dirty="0"/>
              <a:t>As aplicações ficaram ainda maiores e mais complexas, tendo que ser desenvolvidas mais rapidamente, com maior </a:t>
            </a:r>
            <a:r>
              <a:rPr lang="pt-PT" sz="4000" dirty="0" smtClean="0"/>
              <a:t>confiabilidade;</a:t>
            </a:r>
          </a:p>
          <a:p>
            <a:r>
              <a:rPr lang="pt-BR" sz="4000" dirty="0"/>
              <a:t>O “</a:t>
            </a:r>
            <a:r>
              <a:rPr lang="pt-BR" sz="4000" i="1" dirty="0" err="1">
                <a:solidFill>
                  <a:srgbClr val="FFFF00"/>
                </a:solidFill>
              </a:rPr>
              <a:t>scope</a:t>
            </a:r>
            <a:r>
              <a:rPr lang="pt-BR" sz="4000" dirty="0">
                <a:solidFill>
                  <a:srgbClr val="FFFF00"/>
                </a:solidFill>
              </a:rPr>
              <a:t> </a:t>
            </a:r>
            <a:r>
              <a:rPr lang="pt-BR" sz="4000" i="1" dirty="0" err="1">
                <a:solidFill>
                  <a:srgbClr val="FFFF00"/>
                </a:solidFill>
              </a:rPr>
              <a:t>creep</a:t>
            </a:r>
            <a:r>
              <a:rPr lang="pt-BR" sz="4000" dirty="0"/>
              <a:t>” é uma situação tão comum que não dá para começar o projeto sem tomar algumas </a:t>
            </a:r>
            <a:r>
              <a:rPr lang="pt-BR" sz="4000" dirty="0" smtClean="0"/>
              <a:t>precauções</a:t>
            </a:r>
            <a:r>
              <a:rPr lang="pt-BR" sz="4000" dirty="0"/>
              <a:t>:</a:t>
            </a:r>
            <a:endParaRPr lang="pt-PT" sz="4000" dirty="0" smtClean="0"/>
          </a:p>
          <a:p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2086374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Precauções quanto ao </a:t>
            </a:r>
            <a:r>
              <a:rPr lang="pt-BR" altLang="pt-BR" dirty="0" err="1" smtClean="0"/>
              <a:t>scope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creep</a:t>
            </a:r>
            <a:endParaRPr lang="pt-BR" altLang="pt-B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407360"/>
          </a:xfrm>
        </p:spPr>
        <p:txBody>
          <a:bodyPr/>
          <a:lstStyle/>
          <a:p>
            <a:r>
              <a:rPr lang="pt-BR" sz="4000" dirty="0" smtClean="0"/>
              <a:t>1 - Negociar </a:t>
            </a:r>
            <a:r>
              <a:rPr lang="pt-BR" sz="4000" dirty="0"/>
              <a:t>a forma de remuneração: fixa ou variável. Se for fixa, o risco das mudanças está todo com o gerente do projeto, se for variável, o cliente assume </a:t>
            </a:r>
            <a:r>
              <a:rPr lang="pt-BR" sz="4000" dirty="0" smtClean="0"/>
              <a:t>os custos extras;</a:t>
            </a:r>
          </a:p>
          <a:p>
            <a:pPr lvl="1"/>
            <a:r>
              <a:rPr lang="pt-BR" altLang="pt-BR" dirty="0" smtClean="0"/>
              <a:t>Mesmo assim o gerente deve informar os novos custos e por precaução, inserir um adendo ao escopo com os prazos e custos novos devidamente assinado e autorizando a execução.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38951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/>
              <a:t>Precauções quanto ao </a:t>
            </a:r>
            <a:r>
              <a:rPr lang="pt-BR" altLang="pt-BR" dirty="0" err="1"/>
              <a:t>scope</a:t>
            </a:r>
            <a:r>
              <a:rPr lang="pt-BR" altLang="pt-BR" dirty="0"/>
              <a:t> </a:t>
            </a:r>
            <a:r>
              <a:rPr lang="pt-BR" altLang="pt-BR" dirty="0" err="1"/>
              <a:t>creep</a:t>
            </a:r>
            <a:endParaRPr lang="pt-BR" altLang="pt-B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499693"/>
          </a:xfrm>
        </p:spPr>
        <p:txBody>
          <a:bodyPr/>
          <a:lstStyle/>
          <a:p>
            <a:r>
              <a:rPr lang="pt-BR" sz="4000" dirty="0" smtClean="0"/>
              <a:t>2 – Documentar meticulosamente o escopo do projeto;</a:t>
            </a:r>
          </a:p>
          <a:p>
            <a:pPr lvl="1"/>
            <a:r>
              <a:rPr lang="pt-BR" sz="3600" dirty="0" smtClean="0"/>
              <a:t>Nele resuma tudo que será feito, com que características e recursos.</a:t>
            </a:r>
            <a:endParaRPr lang="pt-BR" sz="3600" dirty="0"/>
          </a:p>
          <a:p>
            <a:r>
              <a:rPr lang="pt-BR" sz="4000" dirty="0" smtClean="0"/>
              <a:t>3 – Definir prioridades;</a:t>
            </a:r>
          </a:p>
          <a:p>
            <a:pPr lvl="1"/>
            <a:r>
              <a:rPr lang="pt-BR" sz="3600" dirty="0"/>
              <a:t>I</a:t>
            </a:r>
            <a:r>
              <a:rPr lang="pt-BR" sz="3600" dirty="0" smtClean="0"/>
              <a:t>dentificar os requisitos obrigatórios e os desejáveis e marcar cada um com uma prioridade.</a:t>
            </a:r>
          </a:p>
        </p:txBody>
      </p:sp>
    </p:spTree>
    <p:extLst>
      <p:ext uri="{BB962C8B-B14F-4D97-AF65-F5344CB8AC3E}">
        <p14:creationId xmlns:p14="http://schemas.microsoft.com/office/powerpoint/2010/main" val="2643190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Referências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438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800" dirty="0"/>
              <a:t>DINSMORE, C. e CAVALIERI, A.. Como se Tornar um Profissional em Gerenciamento de Projetos: Livro-Base de “Preparação </a:t>
            </a:r>
            <a:r>
              <a:rPr lang="pt-BR" altLang="pt-BR" sz="2800"/>
              <a:t>para </a:t>
            </a:r>
            <a:r>
              <a:rPr lang="pt-BR" altLang="pt-BR" sz="2800" smtClean="0"/>
              <a:t>Certificação </a:t>
            </a:r>
            <a:r>
              <a:rPr lang="pt-BR" altLang="pt-BR" sz="2800" dirty="0"/>
              <a:t>PMP - Project Management Professional”. Rio de Janeiro. </a:t>
            </a:r>
            <a:r>
              <a:rPr lang="en-US" altLang="pt-BR" sz="2800" dirty="0" err="1"/>
              <a:t>QualityMark</a:t>
            </a:r>
            <a:r>
              <a:rPr lang="en-US" altLang="pt-BR" sz="2800" dirty="0"/>
              <a:t>, 2003.</a:t>
            </a:r>
          </a:p>
          <a:p>
            <a:pPr>
              <a:lnSpc>
                <a:spcPct val="90000"/>
              </a:lnSpc>
            </a:pPr>
            <a:r>
              <a:rPr lang="en-US" altLang="pt-BR" sz="2800" dirty="0" smtClean="0"/>
              <a:t>PMI </a:t>
            </a:r>
            <a:r>
              <a:rPr lang="en-US" altLang="pt-BR" sz="2800" dirty="0"/>
              <a:t>- PROJECT MANAGEMENT INSTITUTE. A guide to the project management body of knowledge. </a:t>
            </a:r>
            <a:r>
              <a:rPr lang="pt-BR" altLang="pt-BR" sz="2800" dirty="0" err="1"/>
              <a:t>Syba</a:t>
            </a:r>
            <a:r>
              <a:rPr lang="pt-BR" altLang="pt-BR" sz="2800" dirty="0"/>
              <a:t>: PMI </a:t>
            </a:r>
            <a:r>
              <a:rPr lang="pt-BR" altLang="pt-BR" sz="2800" dirty="0" err="1"/>
              <a:t>Publishing</a:t>
            </a:r>
            <a:r>
              <a:rPr lang="pt-BR" altLang="pt-BR" sz="2800" dirty="0"/>
              <a:t> </a:t>
            </a:r>
            <a:r>
              <a:rPr lang="pt-BR" altLang="pt-BR" sz="2800" dirty="0" err="1"/>
              <a:t>Division</a:t>
            </a:r>
            <a:r>
              <a:rPr lang="pt-BR" altLang="pt-BR" sz="2800" dirty="0"/>
              <a:t>, 2000. Disponível em http://www.pmi.org. Acessado em 10/12/2009.</a:t>
            </a:r>
          </a:p>
          <a:p>
            <a:pPr>
              <a:lnSpc>
                <a:spcPct val="90000"/>
              </a:lnSpc>
            </a:pPr>
            <a:r>
              <a:rPr lang="pt-BR" altLang="pt-BR" sz="2800" dirty="0" smtClean="0"/>
              <a:t>PRADO</a:t>
            </a:r>
            <a:r>
              <a:rPr lang="pt-BR" altLang="pt-BR" sz="2800" dirty="0"/>
              <a:t>, D. Gerenciamento de projetos nas Organizações, </a:t>
            </a:r>
            <a:r>
              <a:rPr lang="pt-BR" altLang="pt-BR" sz="2800" dirty="0" err="1"/>
              <a:t>Vol</a:t>
            </a:r>
            <a:r>
              <a:rPr lang="pt-BR" altLang="pt-BR" sz="2800" dirty="0"/>
              <a:t>-I, Belo Horizonte, FDG, 2000.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Único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314480"/>
          </a:xfrm>
        </p:spPr>
        <p:txBody>
          <a:bodyPr/>
          <a:lstStyle/>
          <a:p>
            <a:r>
              <a:rPr lang="pt-PT" altLang="pt-BR" dirty="0"/>
              <a:t>Significa que todo produto ou serviço gerado por </a:t>
            </a:r>
            <a:r>
              <a:rPr lang="pt-PT" altLang="pt-BR" dirty="0">
                <a:solidFill>
                  <a:srgbClr val="FFFF00"/>
                </a:solidFill>
              </a:rPr>
              <a:t>um projeto é diferente de outros</a:t>
            </a:r>
            <a:r>
              <a:rPr lang="pt-PT" altLang="pt-BR" dirty="0"/>
              <a:t> produtos e serviços.</a:t>
            </a:r>
          </a:p>
          <a:p>
            <a:r>
              <a:rPr lang="pt-PT" altLang="pt-BR" dirty="0"/>
              <a:t>Os projetos envolvem a realização de algo jamais realizado anteriormente e logo é único.</a:t>
            </a:r>
            <a:r>
              <a:rPr lang="pt-BR" altLang="pt-BR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Progressivo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1772793"/>
          </a:xfrm>
        </p:spPr>
        <p:txBody>
          <a:bodyPr/>
          <a:lstStyle/>
          <a:p>
            <a:r>
              <a:rPr lang="pt-PT" altLang="pt-BR" dirty="0"/>
              <a:t>À medida que é </a:t>
            </a:r>
            <a:r>
              <a:rPr lang="pt-PT" altLang="pt-BR" dirty="0">
                <a:solidFill>
                  <a:srgbClr val="FFFF00"/>
                </a:solidFill>
              </a:rPr>
              <a:t>mais</a:t>
            </a:r>
            <a:r>
              <a:rPr lang="pt-PT" altLang="pt-BR" dirty="0"/>
              <a:t> bem </a:t>
            </a:r>
            <a:r>
              <a:rPr lang="pt-PT" altLang="pt-BR" dirty="0">
                <a:solidFill>
                  <a:srgbClr val="FFFF00"/>
                </a:solidFill>
              </a:rPr>
              <a:t>compreendido</a:t>
            </a:r>
            <a:r>
              <a:rPr lang="pt-PT" altLang="pt-BR" dirty="0"/>
              <a:t>, ele é </a:t>
            </a:r>
            <a:r>
              <a:rPr lang="pt-PT" altLang="pt-BR" dirty="0">
                <a:solidFill>
                  <a:srgbClr val="FFFF00"/>
                </a:solidFill>
              </a:rPr>
              <a:t>progressivamente elaborado</a:t>
            </a:r>
            <a:r>
              <a:rPr lang="pt-PT" altLang="pt-BR" dirty="0"/>
              <a:t>, ou seja, maior é o detalhamento das características peculiares que o distinguem como único.</a:t>
            </a:r>
            <a:endParaRPr lang="pt-BR" alt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Gerente de Projetos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0503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altLang="pt-BR" sz="2800" dirty="0"/>
              <a:t>Gerenciar consiste em </a:t>
            </a:r>
            <a:r>
              <a:rPr lang="pt-PT" altLang="pt-BR" sz="2800" dirty="0">
                <a:solidFill>
                  <a:srgbClr val="FFFF00"/>
                </a:solidFill>
              </a:rPr>
              <a:t>executar atividades </a:t>
            </a:r>
            <a:r>
              <a:rPr lang="pt-PT" altLang="pt-BR" sz="2800" dirty="0"/>
              <a:t>e tarefas que têm como propósito </a:t>
            </a:r>
            <a:r>
              <a:rPr lang="pt-PT" altLang="pt-BR" sz="2800" dirty="0">
                <a:solidFill>
                  <a:srgbClr val="FFFF00"/>
                </a:solidFill>
              </a:rPr>
              <a:t>planejar e controlar atividades de outras pessoas </a:t>
            </a:r>
            <a:r>
              <a:rPr lang="pt-PT" altLang="pt-BR" sz="2800" dirty="0"/>
              <a:t>para atingir objetivos que não podem ser alcançados caso as pessoas atuem por conta própria, sem o esforço sincronizado dos subordinados.</a:t>
            </a:r>
          </a:p>
          <a:p>
            <a:pPr>
              <a:lnSpc>
                <a:spcPct val="90000"/>
              </a:lnSpc>
            </a:pPr>
            <a:endParaRPr lang="pt-PT" altLang="pt-BR" sz="2800" dirty="0"/>
          </a:p>
          <a:p>
            <a:pPr>
              <a:lnSpc>
                <a:spcPct val="90000"/>
              </a:lnSpc>
            </a:pPr>
            <a:r>
              <a:rPr lang="pt-PT" altLang="pt-BR" sz="2800" dirty="0"/>
              <a:t>Gerenciar projetos envolve </a:t>
            </a:r>
            <a:r>
              <a:rPr lang="pt-PT" altLang="pt-BR" sz="2800" dirty="0">
                <a:solidFill>
                  <a:srgbClr val="FFFF00"/>
                </a:solidFill>
              </a:rPr>
              <a:t>criar um equilíbrio entre as demandas de escopo, tempo, custo, qualidade </a:t>
            </a:r>
            <a:r>
              <a:rPr lang="pt-PT" altLang="pt-BR" sz="2800" dirty="0"/>
              <a:t>e bom </a:t>
            </a:r>
            <a:r>
              <a:rPr lang="pt-PT" altLang="pt-BR" sz="2800" dirty="0">
                <a:solidFill>
                  <a:srgbClr val="FFFF00"/>
                </a:solidFill>
              </a:rPr>
              <a:t>relacionamento com o cliente</a:t>
            </a:r>
            <a:r>
              <a:rPr lang="pt-PT" altLang="pt-BR" sz="2800" dirty="0"/>
              <a:t>.</a:t>
            </a:r>
            <a:endParaRPr lang="pt-BR" alt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Habilidades gerenciais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BR"/>
              <a:t>Destacam-</a:t>
            </a:r>
            <a:r>
              <a:rPr lang="pt-BR" altLang="pt-BR"/>
              <a:t>se como habilidades gerenciais: </a:t>
            </a:r>
          </a:p>
          <a:p>
            <a:pPr lvl="1"/>
            <a:r>
              <a:rPr lang="pt-BR" altLang="pt-BR"/>
              <a:t>Liderança;</a:t>
            </a:r>
          </a:p>
          <a:p>
            <a:pPr lvl="1"/>
            <a:r>
              <a:rPr lang="pt-BR" altLang="pt-BR"/>
              <a:t>Comunicação;</a:t>
            </a:r>
          </a:p>
          <a:p>
            <a:pPr lvl="1"/>
            <a:r>
              <a:rPr lang="pt-BR" altLang="pt-BR"/>
              <a:t>Negociação;</a:t>
            </a:r>
          </a:p>
          <a:p>
            <a:pPr lvl="1"/>
            <a:r>
              <a:rPr lang="pt-BR" altLang="pt-BR"/>
              <a:t>Resolução de problemas;</a:t>
            </a:r>
          </a:p>
          <a:p>
            <a:pPr lvl="1"/>
            <a:r>
              <a:rPr lang="pt-BR" altLang="pt-BR"/>
              <a:t>Influência na organização.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Gerenciamento de projetos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662541"/>
          </a:xfrm>
        </p:spPr>
        <p:txBody>
          <a:bodyPr/>
          <a:lstStyle/>
          <a:p>
            <a:r>
              <a:rPr lang="pt-PT" altLang="pt-BR" sz="2800" dirty="0"/>
              <a:t>Segundo o </a:t>
            </a:r>
            <a:r>
              <a:rPr lang="pt-PT" altLang="pt-BR" sz="2800" i="1" dirty="0"/>
              <a:t>PMI (Project Management Institute)</a:t>
            </a:r>
            <a:r>
              <a:rPr lang="pt-PT" altLang="pt-BR" sz="2800" dirty="0"/>
              <a:t>, o gerenciamento de projetos é a </a:t>
            </a:r>
            <a:r>
              <a:rPr lang="pt-PT" altLang="pt-BR" sz="2800" dirty="0">
                <a:solidFill>
                  <a:srgbClr val="FFFF00"/>
                </a:solidFill>
              </a:rPr>
              <a:t>aplicação de conhecimentos, habilidades, ferramentas e técnicas para projetar atividades que visem atingir os requisitos do projeto</a:t>
            </a:r>
            <a:r>
              <a:rPr lang="pt-PT" altLang="pt-BR" sz="2800" dirty="0"/>
              <a:t>.</a:t>
            </a:r>
          </a:p>
          <a:p>
            <a:endParaRPr lang="pt-PT" altLang="pt-BR" sz="2800" dirty="0"/>
          </a:p>
          <a:p>
            <a:r>
              <a:rPr lang="pt-PT" altLang="pt-BR" sz="2800" dirty="0"/>
              <a:t>Para facilitar o gerenciamento do projeto ele </a:t>
            </a:r>
            <a:r>
              <a:rPr lang="pt-PT" altLang="pt-BR" sz="2800" dirty="0">
                <a:solidFill>
                  <a:srgbClr val="FFFF00"/>
                </a:solidFill>
              </a:rPr>
              <a:t>deve ser dividido em fases que constituem seu ciclo de vida </a:t>
            </a:r>
            <a:r>
              <a:rPr lang="pt-PT" altLang="pt-BR" sz="2800" dirty="0"/>
              <a:t>(DINSMORE e CAVALIERI, 2003).</a:t>
            </a:r>
            <a:endParaRPr lang="pt-BR" alt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FEUC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a FEUC" id="{B2B82C96-EDA3-4194-BBCE-6970A3170711}" vid="{16526833-0511-4A6E-8BAA-C595FC14324E}"/>
    </a:ext>
  </a:extLst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 FEUC</Template>
  <TotalTime>237</TotalTime>
  <Words>1953</Words>
  <Application>Microsoft Office PowerPoint</Application>
  <PresentationFormat>Apresentação na tela (4:3)</PresentationFormat>
  <Paragraphs>184</Paragraphs>
  <Slides>47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Courier New</vt:lpstr>
      <vt:lpstr>Segoe</vt:lpstr>
      <vt:lpstr>Wingdings</vt:lpstr>
      <vt:lpstr>Tema FEUC</vt:lpstr>
      <vt:lpstr>Branco com fonte Courier para slides de código</vt:lpstr>
      <vt:lpstr>GERÊNCIA DE PROJETOS DE SOFTWARE</vt:lpstr>
      <vt:lpstr>Benefícios da Gerência de Projetos</vt:lpstr>
      <vt:lpstr>O que é um projeto?</vt:lpstr>
      <vt:lpstr>Temporário</vt:lpstr>
      <vt:lpstr>Único</vt:lpstr>
      <vt:lpstr>Progressivo</vt:lpstr>
      <vt:lpstr>Gerente de Projetos</vt:lpstr>
      <vt:lpstr>Habilidades gerenciais</vt:lpstr>
      <vt:lpstr>Gerenciamento de projetos</vt:lpstr>
      <vt:lpstr>Ciclo de vida do projeto</vt:lpstr>
      <vt:lpstr>Atividades e Responsabilidades</vt:lpstr>
      <vt:lpstr>Atividades e Responsabilidades</vt:lpstr>
      <vt:lpstr>Como resolver problemas</vt:lpstr>
      <vt:lpstr>Abordagem tradicional</vt:lpstr>
      <vt:lpstr>Alcançar o sucesso no projeto</vt:lpstr>
      <vt:lpstr>Variáveis</vt:lpstr>
      <vt:lpstr>Relação entre as variáveis</vt:lpstr>
      <vt:lpstr>Plano de Projeto</vt:lpstr>
      <vt:lpstr>As 10 áreas do conhecimento</vt:lpstr>
      <vt:lpstr>Classificação de processos</vt:lpstr>
      <vt:lpstr>Grupos de processos</vt:lpstr>
      <vt:lpstr>Fluxo dos processos</vt:lpstr>
      <vt:lpstr>Fluxo dos processos</vt:lpstr>
      <vt:lpstr>Fluxo dos processos</vt:lpstr>
      <vt:lpstr>Fluxo dos processos</vt:lpstr>
      <vt:lpstr>Fluxo dos processos</vt:lpstr>
      <vt:lpstr>Fluxo dos processos</vt:lpstr>
      <vt:lpstr>Interligação entre processos</vt:lpstr>
      <vt:lpstr>Interligação entre grupos de processos</vt:lpstr>
      <vt:lpstr>PERT/CPM</vt:lpstr>
      <vt:lpstr>Exemplo de Grafo (Rede)</vt:lpstr>
      <vt:lpstr>Diferença entre PERT/CPM</vt:lpstr>
      <vt:lpstr>Variáveis de duração</vt:lpstr>
      <vt:lpstr>Cálculo do Tempo Estimado (TE)</vt:lpstr>
      <vt:lpstr>Exemplo WBS</vt:lpstr>
      <vt:lpstr>Exemplo WBS</vt:lpstr>
      <vt:lpstr>Exemplo Gantt com caminho crítico</vt:lpstr>
      <vt:lpstr>Análise de Riscos</vt:lpstr>
      <vt:lpstr>Análise de Riscos</vt:lpstr>
      <vt:lpstr>Análise de Riscos</vt:lpstr>
      <vt:lpstr>Análise de Riscos</vt:lpstr>
      <vt:lpstr>Análise de Riscos</vt:lpstr>
      <vt:lpstr>Análise de Riscos</vt:lpstr>
      <vt:lpstr>Projeto de Software</vt:lpstr>
      <vt:lpstr>Precauções quanto ao scope creep</vt:lpstr>
      <vt:lpstr>Precauções quanto ao scope creep</vt:lpstr>
      <vt:lpstr>Referências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Gerência de Projetos</dc:title>
  <dc:creator>Varajão</dc:creator>
  <cp:lastModifiedBy>varajao</cp:lastModifiedBy>
  <cp:revision>42</cp:revision>
  <dcterms:created xsi:type="dcterms:W3CDTF">2011-04-01T21:40:50Z</dcterms:created>
  <dcterms:modified xsi:type="dcterms:W3CDTF">2018-07-02T22:12:08Z</dcterms:modified>
</cp:coreProperties>
</file>