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60"/>
  </p:notesMasterIdLst>
  <p:sldIdLst>
    <p:sldId id="304" r:id="rId3"/>
    <p:sldId id="371" r:id="rId4"/>
    <p:sldId id="372" r:id="rId5"/>
    <p:sldId id="376" r:id="rId6"/>
    <p:sldId id="377" r:id="rId7"/>
    <p:sldId id="378" r:id="rId8"/>
    <p:sldId id="379" r:id="rId9"/>
    <p:sldId id="380" r:id="rId10"/>
    <p:sldId id="381" r:id="rId11"/>
    <p:sldId id="329" r:id="rId12"/>
    <p:sldId id="330" r:id="rId13"/>
    <p:sldId id="331" r:id="rId14"/>
    <p:sldId id="332" r:id="rId15"/>
    <p:sldId id="333" r:id="rId16"/>
    <p:sldId id="334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11" r:id="rId31"/>
    <p:sldId id="312" r:id="rId32"/>
    <p:sldId id="314" r:id="rId33"/>
    <p:sldId id="346" r:id="rId34"/>
    <p:sldId id="347" r:id="rId35"/>
    <p:sldId id="348" r:id="rId36"/>
    <p:sldId id="349" r:id="rId37"/>
    <p:sldId id="350" r:id="rId38"/>
    <p:sldId id="351" r:id="rId39"/>
    <p:sldId id="358" r:id="rId40"/>
    <p:sldId id="359" r:id="rId41"/>
    <p:sldId id="360" r:id="rId42"/>
    <p:sldId id="361" r:id="rId43"/>
    <p:sldId id="362" r:id="rId44"/>
    <p:sldId id="36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39" r:id="rId53"/>
    <p:sldId id="340" r:id="rId54"/>
    <p:sldId id="341" r:id="rId55"/>
    <p:sldId id="342" r:id="rId56"/>
    <p:sldId id="343" r:id="rId57"/>
    <p:sldId id="344" r:id="rId58"/>
    <p:sldId id="276" r:id="rId5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C0978-C799-4A77-BA33-43C635028E72}" type="datetimeFigureOut">
              <a:rPr lang="pt-BR" smtClean="0"/>
              <a:t>02/07/2018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A15CF-9B0C-4CA1-8BF8-2B6C8F9E92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825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972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983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94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095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53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417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738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061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177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7410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240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014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4104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775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8844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2832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3122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45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166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35142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1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00565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99862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0896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0480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0595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7206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9151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4886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735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8920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163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6527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3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0219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0596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10172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6226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84512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5486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5786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3956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557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47263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102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856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283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076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7/2/2018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17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36208990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75952486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149578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59741278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631972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9372055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82762000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75021670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2416402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5653096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3494328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7873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80436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2078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57772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REVISÃO 3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13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265783"/>
          </a:xfrm>
        </p:spPr>
        <p:txBody>
          <a:bodyPr/>
          <a:lstStyle/>
          <a:p>
            <a:r>
              <a:rPr lang="pt-BR" altLang="pt-BR" sz="4000" dirty="0" smtClean="0"/>
              <a:t>Nem sempre planejar bem prazos, recursos, custos e qualidade é suficiente para o sucesso do projeto;</a:t>
            </a:r>
          </a:p>
          <a:p>
            <a:pPr lvl="1"/>
            <a:r>
              <a:rPr lang="pt-BR" altLang="pt-BR" sz="3600" dirty="0" smtClean="0"/>
              <a:t>Ex.: Na iniciativa privada é possível descobrir a necessidade de alterar completamente o escopo em decorrência da iniciativa da concorrência.</a:t>
            </a:r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179444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893100"/>
          </a:xfrm>
        </p:spPr>
        <p:txBody>
          <a:bodyPr/>
          <a:lstStyle/>
          <a:p>
            <a:r>
              <a:rPr lang="pt-BR" altLang="pt-BR" sz="4000" dirty="0" smtClean="0"/>
              <a:t>Risco são todas as anomalias;</a:t>
            </a:r>
          </a:p>
          <a:p>
            <a:r>
              <a:rPr lang="pt-BR" altLang="pt-BR" sz="4000" dirty="0" smtClean="0"/>
              <a:t>Quantificação das consequências que poderão ser advindas caso o projeto se atrase, ou estoure orçamento, ou tenha questões técnicas etc.</a:t>
            </a:r>
          </a:p>
        </p:txBody>
      </p:sp>
    </p:spTree>
    <p:extLst>
      <p:ext uri="{BB962C8B-B14F-4D97-AF65-F5344CB8AC3E}">
        <p14:creationId xmlns:p14="http://schemas.microsoft.com/office/powerpoint/2010/main" val="7685131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964162"/>
          </a:xfrm>
        </p:spPr>
        <p:txBody>
          <a:bodyPr/>
          <a:lstStyle/>
          <a:p>
            <a:r>
              <a:rPr lang="pt-BR" altLang="pt-BR" sz="4000" dirty="0" smtClean="0"/>
              <a:t>Preferencialmente esta quantificação deve ser financeira.</a:t>
            </a:r>
          </a:p>
          <a:p>
            <a:pPr lvl="1"/>
            <a:r>
              <a:rPr lang="pt-PT" sz="3200" dirty="0"/>
              <a:t>Qual seria o prejuízo para a empresa caso o novo </a:t>
            </a:r>
            <a:r>
              <a:rPr lang="pt-PT" sz="3200" i="1" dirty="0"/>
              <a:t>software</a:t>
            </a:r>
            <a:r>
              <a:rPr lang="pt-PT" sz="3200" dirty="0"/>
              <a:t> não fique pronto em 12 meses?</a:t>
            </a:r>
            <a:endParaRPr lang="pt-BR" sz="3200" dirty="0"/>
          </a:p>
          <a:p>
            <a:pPr lvl="1"/>
            <a:r>
              <a:rPr lang="pt-PT" sz="3200" dirty="0"/>
              <a:t>Qual seria o prejuízo para a empresa se a concorrência lançar um </a:t>
            </a:r>
            <a:r>
              <a:rPr lang="pt-PT" sz="3200" i="1" dirty="0"/>
              <a:t>software</a:t>
            </a:r>
            <a:r>
              <a:rPr lang="pt-PT" sz="3200" dirty="0"/>
              <a:t> similar antecipadamente?</a:t>
            </a:r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39476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490186"/>
          </a:xfrm>
        </p:spPr>
        <p:txBody>
          <a:bodyPr/>
          <a:lstStyle/>
          <a:p>
            <a:r>
              <a:rPr lang="pt-BR" altLang="pt-BR" sz="4000" dirty="0" smtClean="0"/>
              <a:t>Os procedimentos para se efetuar o levantamento dos riscos se desdobram nas fases:</a:t>
            </a:r>
          </a:p>
          <a:p>
            <a:pPr lvl="1"/>
            <a:r>
              <a:rPr lang="pt-BR" altLang="pt-BR" sz="3600" dirty="0" smtClean="0"/>
              <a:t>Identificação;</a:t>
            </a:r>
          </a:p>
          <a:p>
            <a:pPr lvl="1"/>
            <a:r>
              <a:rPr lang="pt-BR" altLang="pt-BR" sz="3600" dirty="0" smtClean="0"/>
              <a:t>Qualificação; e,</a:t>
            </a:r>
          </a:p>
          <a:p>
            <a:pPr lvl="1"/>
            <a:r>
              <a:rPr lang="pt-BR" altLang="pt-BR" sz="3600" dirty="0" smtClean="0"/>
              <a:t>Quantificação.</a:t>
            </a:r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4288760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708981"/>
          </a:xfrm>
        </p:spPr>
        <p:txBody>
          <a:bodyPr/>
          <a:lstStyle/>
          <a:p>
            <a:r>
              <a:rPr lang="pt-BR" altLang="pt-BR" sz="3600" b="1" dirty="0" smtClean="0"/>
              <a:t>Identificação</a:t>
            </a:r>
            <a:r>
              <a:rPr lang="pt-BR" altLang="pt-BR" sz="3600" dirty="0" smtClean="0"/>
              <a:t>: os itens de risco são relacionados; existem diversas técnicas tal como </a:t>
            </a:r>
            <a:r>
              <a:rPr lang="pt-BR" altLang="pt-BR" sz="3600" i="1" dirty="0" err="1" smtClean="0"/>
              <a:t>brainstorm</a:t>
            </a:r>
            <a:r>
              <a:rPr lang="pt-BR" altLang="pt-BR" sz="3600" dirty="0" smtClean="0"/>
              <a:t>, que podem ser usadas nesta etapa;</a:t>
            </a:r>
          </a:p>
          <a:p>
            <a:r>
              <a:rPr lang="pt-BR" altLang="pt-BR" sz="3600" b="1" dirty="0" smtClean="0"/>
              <a:t>Qualificação</a:t>
            </a:r>
            <a:r>
              <a:rPr lang="pt-BR" altLang="pt-BR" sz="3600" dirty="0" smtClean="0"/>
              <a:t>: classificar cada risco em baixo, médio</a:t>
            </a:r>
            <a:r>
              <a:rPr lang="pt-BR" altLang="pt-BR" sz="3600" dirty="0"/>
              <a:t> </a:t>
            </a:r>
            <a:r>
              <a:rPr lang="pt-BR" altLang="pt-BR" sz="3600" dirty="0" smtClean="0"/>
              <a:t>ou alto, conforme atraso, excesso de gastos;</a:t>
            </a:r>
          </a:p>
          <a:p>
            <a:r>
              <a:rPr lang="pt-BR" altLang="pt-BR" sz="3600" b="1" dirty="0" smtClean="0"/>
              <a:t>Quantificação</a:t>
            </a:r>
            <a:r>
              <a:rPr lang="pt-BR" altLang="pt-BR" sz="3600" dirty="0" smtClean="0"/>
              <a:t>: qual o prejuízo caso o risco realmente ocorra.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848611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822585"/>
          </a:xfrm>
        </p:spPr>
        <p:txBody>
          <a:bodyPr/>
          <a:lstStyle/>
          <a:p>
            <a:r>
              <a:rPr lang="pt-PT" sz="4000" dirty="0"/>
              <a:t>Completado o levantamento dos riscos, inicia-se a fase de efetuar um </a:t>
            </a:r>
            <a:r>
              <a:rPr lang="pt-PT" sz="4000" b="1" dirty="0"/>
              <a:t>plano de ação de contramedidas</a:t>
            </a:r>
            <a:r>
              <a:rPr lang="pt-PT" sz="4000" dirty="0"/>
              <a:t> para neutralizar os </a:t>
            </a:r>
            <a:r>
              <a:rPr lang="pt-PT" sz="4000" dirty="0" smtClean="0"/>
              <a:t>riscos.</a:t>
            </a:r>
          </a:p>
          <a:p>
            <a:pPr lvl="1"/>
            <a:r>
              <a:rPr lang="pt-PT" altLang="pt-BR" sz="3600" dirty="0" smtClean="0"/>
              <a:t>Identifica-se um responsável e uma data limite para que a ação neutralizadora seja concretizada.</a:t>
            </a:r>
            <a:endParaRPr lang="pt-BR" altLang="pt-BR" sz="3200" dirty="0"/>
          </a:p>
        </p:txBody>
      </p:sp>
    </p:spTree>
    <p:extLst>
      <p:ext uri="{BB962C8B-B14F-4D97-AF65-F5344CB8AC3E}">
        <p14:creationId xmlns:p14="http://schemas.microsoft.com/office/powerpoint/2010/main" val="15844595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Alguns riscos comuns em projeto de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706378"/>
            <a:ext cx="8382000" cy="3594830"/>
          </a:xfrm>
        </p:spPr>
        <p:txBody>
          <a:bodyPr/>
          <a:lstStyle/>
          <a:p>
            <a:r>
              <a:rPr lang="pt-BR" dirty="0"/>
              <a:t>Requisitos pouco claros (entrada/saída, fluxo, </a:t>
            </a:r>
            <a:r>
              <a:rPr lang="pt-BR" i="1" dirty="0" err="1" smtClean="0"/>
              <a:t>stakeholders</a:t>
            </a:r>
            <a:r>
              <a:rPr lang="pt-BR" dirty="0" smtClean="0"/>
              <a:t>);</a:t>
            </a:r>
          </a:p>
          <a:p>
            <a:r>
              <a:rPr lang="pt-BR" dirty="0" smtClean="0"/>
              <a:t>Tecnologias </a:t>
            </a:r>
            <a:r>
              <a:rPr lang="pt-BR" dirty="0"/>
              <a:t>não conhecidas pela </a:t>
            </a:r>
            <a:r>
              <a:rPr lang="pt-BR" dirty="0" smtClean="0"/>
              <a:t>equipe;</a:t>
            </a:r>
          </a:p>
          <a:p>
            <a:r>
              <a:rPr lang="pt-BR" dirty="0" smtClean="0"/>
              <a:t>Ideias </a:t>
            </a:r>
            <a:r>
              <a:rPr lang="pt-BR" dirty="0"/>
              <a:t>e conceitos </a:t>
            </a:r>
            <a:r>
              <a:rPr lang="pt-BR" dirty="0" smtClean="0"/>
              <a:t>novos;</a:t>
            </a:r>
          </a:p>
          <a:p>
            <a:r>
              <a:rPr lang="pt-BR" dirty="0" smtClean="0"/>
              <a:t>Novas </a:t>
            </a:r>
            <a:r>
              <a:rPr lang="pt-BR" dirty="0"/>
              <a:t>pessoas na </a:t>
            </a:r>
            <a:r>
              <a:rPr lang="pt-BR" dirty="0" smtClean="0"/>
              <a:t>equipe;</a:t>
            </a:r>
          </a:p>
          <a:p>
            <a:r>
              <a:rPr lang="pt-BR" dirty="0" smtClean="0"/>
              <a:t>Mudanças </a:t>
            </a:r>
            <a:r>
              <a:rPr lang="pt-BR" dirty="0"/>
              <a:t>de situações e </a:t>
            </a:r>
            <a:r>
              <a:rPr lang="pt-BR" dirty="0" smtClean="0"/>
              <a:t>prioridades;</a:t>
            </a:r>
          </a:p>
          <a:p>
            <a:r>
              <a:rPr lang="pt-BR" dirty="0" smtClean="0"/>
              <a:t>Planejamentos </a:t>
            </a:r>
            <a:r>
              <a:rPr lang="pt-BR" dirty="0"/>
              <a:t>irreais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11605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Risco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26572"/>
          </a:xfrm>
        </p:spPr>
        <p:txBody>
          <a:bodyPr/>
          <a:lstStyle/>
          <a:p>
            <a:r>
              <a:rPr lang="pt-BR" dirty="0"/>
              <a:t>Riscos de </a:t>
            </a:r>
            <a:r>
              <a:rPr lang="pt-BR" dirty="0" smtClean="0"/>
              <a:t>projeto</a:t>
            </a:r>
          </a:p>
          <a:p>
            <a:r>
              <a:rPr lang="pt-BR" dirty="0" smtClean="0"/>
              <a:t>Riscos técnicos</a:t>
            </a:r>
          </a:p>
          <a:p>
            <a:r>
              <a:rPr lang="pt-BR" dirty="0" smtClean="0"/>
              <a:t>Riscos </a:t>
            </a:r>
            <a:r>
              <a:rPr lang="pt-BR" dirty="0"/>
              <a:t>do negócio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92245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Riscos de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594830"/>
          </a:xfrm>
        </p:spPr>
        <p:txBody>
          <a:bodyPr/>
          <a:lstStyle/>
          <a:p>
            <a:r>
              <a:rPr lang="pt-BR" dirty="0"/>
              <a:t>Os riscos de projeto ameaçam o plano do projeto, podendo atrasar o cronograma e aumentar </a:t>
            </a:r>
            <a:r>
              <a:rPr lang="pt-BR" dirty="0" smtClean="0"/>
              <a:t>custos.</a:t>
            </a:r>
          </a:p>
          <a:p>
            <a:r>
              <a:rPr lang="pt-BR" dirty="0" smtClean="0"/>
              <a:t>Identificam </a:t>
            </a:r>
            <a:r>
              <a:rPr lang="pt-BR" dirty="0"/>
              <a:t>problemas </a:t>
            </a:r>
            <a:r>
              <a:rPr lang="pt-BR" dirty="0" smtClean="0"/>
              <a:t>de:</a:t>
            </a:r>
          </a:p>
          <a:p>
            <a:pPr lvl="1"/>
            <a:r>
              <a:rPr lang="pt-BR" dirty="0" smtClean="0"/>
              <a:t>Custo</a:t>
            </a:r>
            <a:r>
              <a:rPr lang="pt-BR" dirty="0"/>
              <a:t>, tempo, pessoal (composição do pessoal e organização), recursos, clientes, requisitos</a:t>
            </a:r>
            <a:r>
              <a:rPr lang="pt-BR" dirty="0" smtClean="0"/>
              <a:t>...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complexidade, tamanho e estrutura do projeto também são definidos como fatores de risco.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7760326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Riscos Técnicos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28960"/>
          </a:xfrm>
        </p:spPr>
        <p:txBody>
          <a:bodyPr/>
          <a:lstStyle/>
          <a:p>
            <a:r>
              <a:rPr lang="pt-BR" dirty="0"/>
              <a:t>Os riscos técnicos ocorrem porque um problema é mais difícil de ser resolvido do que se </a:t>
            </a:r>
            <a:r>
              <a:rPr lang="pt-BR" dirty="0" smtClean="0"/>
              <a:t>imaginava.</a:t>
            </a:r>
          </a:p>
          <a:p>
            <a:r>
              <a:rPr lang="pt-BR" dirty="0" smtClean="0"/>
              <a:t>Ameaçam </a:t>
            </a:r>
            <a:r>
              <a:rPr lang="pt-BR" dirty="0"/>
              <a:t>o pontualidade e a qualidade do software, tornando a implementação </a:t>
            </a:r>
            <a:r>
              <a:rPr lang="pt-BR" dirty="0" smtClean="0"/>
              <a:t>impossível.</a:t>
            </a:r>
          </a:p>
          <a:p>
            <a:r>
              <a:rPr lang="pt-BR" dirty="0" smtClean="0"/>
              <a:t>Problemas </a:t>
            </a:r>
            <a:r>
              <a:rPr lang="pt-BR" dirty="0"/>
              <a:t>no desenvolvimento do software (implementação, interface, manutenção), novas tecnologias, tecnologia não adequada a </a:t>
            </a:r>
            <a:r>
              <a:rPr lang="pt-BR" dirty="0" smtClean="0"/>
              <a:t>solução... </a:t>
            </a:r>
          </a:p>
        </p:txBody>
      </p:sp>
    </p:spTree>
    <p:extLst>
      <p:ext uri="{BB962C8B-B14F-4D97-AF65-F5344CB8AC3E}">
        <p14:creationId xmlns:p14="http://schemas.microsoft.com/office/powerpoint/2010/main" val="35071156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Início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As empresas ainda encontram dificuldades em definir com agilidade a prioridade em avaliar um grande conjunto de projetos, mesmo existindo um grande número de técnicas para avaliação individual de projeto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8252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Riscos de Negócio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13406"/>
          </a:xfrm>
        </p:spPr>
        <p:txBody>
          <a:bodyPr/>
          <a:lstStyle/>
          <a:p>
            <a:r>
              <a:rPr lang="pt-BR" dirty="0"/>
              <a:t>Os riscos do negócio ameaçam a viabilidade do software a ser </a:t>
            </a:r>
            <a:r>
              <a:rPr lang="pt-BR" dirty="0" smtClean="0"/>
              <a:t>criado</a:t>
            </a:r>
          </a:p>
          <a:p>
            <a:r>
              <a:rPr lang="pt-BR" dirty="0" smtClean="0"/>
              <a:t>Riscos </a:t>
            </a:r>
            <a:r>
              <a:rPr lang="pt-BR" dirty="0"/>
              <a:t>de maior destaque</a:t>
            </a:r>
            <a:r>
              <a:rPr lang="pt-BR" dirty="0" smtClean="0"/>
              <a:t>:</a:t>
            </a:r>
          </a:p>
          <a:p>
            <a:pPr lvl="1"/>
            <a:r>
              <a:rPr lang="pt-BR" dirty="0"/>
              <a:t>construir um excelente produto que ninguém realmente </a:t>
            </a:r>
            <a:r>
              <a:rPr lang="pt-BR" dirty="0" smtClean="0"/>
              <a:t>quer</a:t>
            </a:r>
          </a:p>
          <a:p>
            <a:pPr lvl="1"/>
            <a:r>
              <a:rPr lang="pt-BR" dirty="0" smtClean="0"/>
              <a:t>perder </a:t>
            </a:r>
            <a:r>
              <a:rPr lang="pt-BR" dirty="0"/>
              <a:t>o apoio da alta administração devido à mudança de foco ou mudança de pessoas (risco </a:t>
            </a:r>
            <a:r>
              <a:rPr lang="pt-BR" dirty="0" smtClean="0"/>
              <a:t>administrativo)</a:t>
            </a:r>
          </a:p>
          <a:p>
            <a:pPr lvl="1"/>
            <a:r>
              <a:rPr lang="pt-BR" dirty="0" smtClean="0"/>
              <a:t>perder </a:t>
            </a:r>
            <a:r>
              <a:rPr lang="pt-BR" dirty="0"/>
              <a:t>o compromisso orçamentário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592442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Outras Classificações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611560" y="2441330"/>
            <a:ext cx="3326904" cy="1526572"/>
          </a:xfrm>
        </p:spPr>
        <p:txBody>
          <a:bodyPr numCol="1"/>
          <a:lstStyle/>
          <a:p>
            <a:r>
              <a:rPr lang="pt-BR" dirty="0" smtClean="0"/>
              <a:t>Conhecidos</a:t>
            </a:r>
          </a:p>
          <a:p>
            <a:r>
              <a:rPr lang="pt-BR" dirty="0" smtClean="0"/>
              <a:t>Previsíveis</a:t>
            </a:r>
          </a:p>
          <a:p>
            <a:r>
              <a:rPr lang="pt-BR" dirty="0" smtClean="0"/>
              <a:t>Imprevisíveis</a:t>
            </a: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4860032" y="1628800"/>
            <a:ext cx="3744416" cy="3151632"/>
          </a:xfrm>
          <a:prstGeom prst="rect">
            <a:avLst/>
          </a:prstGeom>
        </p:spPr>
        <p:txBody>
          <a:bodyPr vert="horz" wrap="square" lIns="0" tIns="0" rIns="0" bIns="0" numCol="1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De tecnologia</a:t>
            </a:r>
          </a:p>
          <a:p>
            <a:r>
              <a:rPr lang="pt-BR" dirty="0"/>
              <a:t>De pessoal</a:t>
            </a:r>
          </a:p>
          <a:p>
            <a:r>
              <a:rPr lang="pt-BR" dirty="0"/>
              <a:t>Da organização</a:t>
            </a:r>
          </a:p>
          <a:p>
            <a:r>
              <a:rPr lang="pt-BR" dirty="0"/>
              <a:t>De ferramentas</a:t>
            </a:r>
          </a:p>
          <a:p>
            <a:r>
              <a:rPr lang="pt-BR" dirty="0"/>
              <a:t>De requisitos</a:t>
            </a:r>
          </a:p>
          <a:p>
            <a:r>
              <a:rPr lang="pt-BR" dirty="0"/>
              <a:t>De estimativa</a:t>
            </a:r>
          </a:p>
        </p:txBody>
      </p:sp>
    </p:spTree>
    <p:extLst>
      <p:ext uri="{BB962C8B-B14F-4D97-AF65-F5344CB8AC3E}">
        <p14:creationId xmlns:p14="http://schemas.microsoft.com/office/powerpoint/2010/main" val="31669879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Identificação de Riscos 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41052"/>
          </a:xfrm>
        </p:spPr>
        <p:txBody>
          <a:bodyPr/>
          <a:lstStyle/>
          <a:p>
            <a:r>
              <a:rPr lang="pt-BR" dirty="0"/>
              <a:t>O projeto de software está em risco</a:t>
            </a:r>
            <a:r>
              <a:rPr lang="pt-BR" dirty="0" smtClean="0"/>
              <a:t>?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Exemplo:</a:t>
            </a:r>
          </a:p>
          <a:p>
            <a:pPr marL="0" indent="0" algn="ctr">
              <a:buNone/>
            </a:pPr>
            <a:r>
              <a:rPr lang="pt-BR" i="1" dirty="0" smtClean="0"/>
              <a:t>“</a:t>
            </a:r>
            <a:r>
              <a:rPr lang="pt-BR" i="1" dirty="0"/>
              <a:t>Como </a:t>
            </a:r>
            <a:r>
              <a:rPr lang="pt-BR" i="1" dirty="0">
                <a:solidFill>
                  <a:srgbClr val="FFFF00"/>
                </a:solidFill>
              </a:rPr>
              <a:t>consequência do uso de um novo hardware </a:t>
            </a:r>
            <a:r>
              <a:rPr lang="pt-BR" i="1" dirty="0"/>
              <a:t>(uma exigência definida), </a:t>
            </a:r>
            <a:r>
              <a:rPr lang="pt-BR" i="1" dirty="0">
                <a:solidFill>
                  <a:srgbClr val="FFFF00"/>
                </a:solidFill>
              </a:rPr>
              <a:t>erros inesperados de integração do sistema</a:t>
            </a:r>
            <a:r>
              <a:rPr lang="pt-BR" i="1" dirty="0"/>
              <a:t> podem ocorrer (um risco incerto), o que levaria a </a:t>
            </a:r>
            <a:r>
              <a:rPr lang="pt-BR" i="1" dirty="0">
                <a:solidFill>
                  <a:srgbClr val="FFFF00"/>
                </a:solidFill>
              </a:rPr>
              <a:t>estouros dos custos do projeto</a:t>
            </a:r>
            <a:r>
              <a:rPr lang="pt-BR" i="1" dirty="0"/>
              <a:t> (efeito sobre o orçamento)”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1027586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Identificação de Riscos 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640723"/>
          </a:xfrm>
        </p:spPr>
        <p:txBody>
          <a:bodyPr/>
          <a:lstStyle/>
          <a:p>
            <a:r>
              <a:rPr lang="pt-BR" dirty="0"/>
              <a:t>Técnicas para identificação de </a:t>
            </a:r>
            <a:r>
              <a:rPr lang="pt-BR" dirty="0" smtClean="0"/>
              <a:t>riscos:</a:t>
            </a:r>
          </a:p>
          <a:p>
            <a:pPr lvl="1"/>
            <a:r>
              <a:rPr lang="pt-BR" dirty="0" smtClean="0"/>
              <a:t>Uso </a:t>
            </a:r>
            <a:r>
              <a:rPr lang="pt-BR" dirty="0"/>
              <a:t>de </a:t>
            </a:r>
            <a:r>
              <a:rPr lang="pt-BR" i="1" dirty="0" err="1" smtClean="0">
                <a:solidFill>
                  <a:srgbClr val="FFFF00"/>
                </a:solidFill>
              </a:rPr>
              <a:t>checklists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Reuniões </a:t>
            </a:r>
            <a:r>
              <a:rPr lang="pt-BR" dirty="0"/>
              <a:t>e </a:t>
            </a:r>
            <a:r>
              <a:rPr lang="pt-BR" i="1" dirty="0">
                <a:solidFill>
                  <a:srgbClr val="FFFF00"/>
                </a:solidFill>
              </a:rPr>
              <a:t>brainstormings</a:t>
            </a:r>
            <a:r>
              <a:rPr lang="pt-BR" dirty="0"/>
              <a:t> com gerente e equipes experientes no </a:t>
            </a:r>
            <a:r>
              <a:rPr lang="pt-BR" dirty="0" smtClean="0"/>
              <a:t>projeto;</a:t>
            </a:r>
          </a:p>
          <a:p>
            <a:pPr lvl="1"/>
            <a:r>
              <a:rPr lang="pt-BR" dirty="0" smtClean="0"/>
              <a:t>Análise </a:t>
            </a:r>
            <a:r>
              <a:rPr lang="pt-BR" dirty="0"/>
              <a:t>de </a:t>
            </a:r>
            <a:r>
              <a:rPr lang="pt-BR" dirty="0">
                <a:solidFill>
                  <a:srgbClr val="FFFF00"/>
                </a:solidFill>
              </a:rPr>
              <a:t>cenários e lições aprendidas </a:t>
            </a:r>
            <a:r>
              <a:rPr lang="pt-BR" dirty="0"/>
              <a:t>em projetos anteriores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2045561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Identificação de Riscos 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152240"/>
            <a:ext cx="8655496" cy="5281446"/>
          </a:xfrm>
        </p:spPr>
        <p:txBody>
          <a:bodyPr/>
          <a:lstStyle/>
          <a:p>
            <a:r>
              <a:rPr lang="pt-BR" dirty="0" err="1"/>
              <a:t>Checklist</a:t>
            </a:r>
            <a:r>
              <a:rPr lang="pt-BR" dirty="0"/>
              <a:t> derivado das seguintes categorias</a:t>
            </a:r>
            <a:r>
              <a:rPr lang="pt-BR" dirty="0" smtClean="0"/>
              <a:t>: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solidFill>
                  <a:srgbClr val="FFFF00"/>
                </a:solidFill>
              </a:rPr>
              <a:t>Tamanho do produto</a:t>
            </a:r>
            <a:r>
              <a:rPr lang="pt-BR" sz="2400" dirty="0"/>
              <a:t>: risco associado ao </a:t>
            </a:r>
            <a:r>
              <a:rPr lang="pt-BR" sz="2400" dirty="0">
                <a:solidFill>
                  <a:schemeClr val="bg1"/>
                </a:solidFill>
              </a:rPr>
              <a:t>tamanho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do software a ser </a:t>
            </a:r>
            <a:r>
              <a:rPr lang="pt-BR" sz="2400" dirty="0" smtClean="0"/>
              <a:t>construído.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 smtClean="0">
                <a:solidFill>
                  <a:srgbClr val="FFFF00"/>
                </a:solidFill>
              </a:rPr>
              <a:t>Impacto </a:t>
            </a:r>
            <a:r>
              <a:rPr lang="pt-BR" sz="2400" dirty="0">
                <a:solidFill>
                  <a:srgbClr val="FFFF00"/>
                </a:solidFill>
              </a:rPr>
              <a:t>no negócio</a:t>
            </a:r>
            <a:r>
              <a:rPr lang="pt-BR" sz="2400" dirty="0"/>
              <a:t>: riscos associados com </a:t>
            </a:r>
            <a:r>
              <a:rPr lang="pt-BR" sz="2400" dirty="0">
                <a:solidFill>
                  <a:schemeClr val="bg1"/>
                </a:solidFill>
              </a:rPr>
              <a:t>restrições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impostas pelo </a:t>
            </a:r>
            <a:r>
              <a:rPr lang="pt-BR" sz="2400" dirty="0" smtClean="0"/>
              <a:t>gerente.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 smtClean="0">
                <a:solidFill>
                  <a:srgbClr val="FFFF00"/>
                </a:solidFill>
              </a:rPr>
              <a:t>Características </a:t>
            </a:r>
            <a:r>
              <a:rPr lang="pt-BR" sz="2400" dirty="0">
                <a:solidFill>
                  <a:srgbClr val="FFFF00"/>
                </a:solidFill>
              </a:rPr>
              <a:t>do cliente</a:t>
            </a:r>
            <a:r>
              <a:rPr lang="pt-BR" sz="2400" dirty="0"/>
              <a:t>: características </a:t>
            </a:r>
            <a:r>
              <a:rPr lang="pt-BR" sz="2400" dirty="0">
                <a:solidFill>
                  <a:schemeClr val="bg1"/>
                </a:solidFill>
              </a:rPr>
              <a:t>pessoais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e grau de </a:t>
            </a:r>
            <a:r>
              <a:rPr lang="pt-BR" sz="2400" dirty="0" smtClean="0">
                <a:solidFill>
                  <a:srgbClr val="FFFF00"/>
                </a:solidFill>
              </a:rPr>
              <a:t>comunicação</a:t>
            </a:r>
            <a:r>
              <a:rPr lang="pt-BR" sz="2400" dirty="0" smtClean="0"/>
              <a:t>.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 smtClean="0">
                <a:solidFill>
                  <a:srgbClr val="FFFF00"/>
                </a:solidFill>
              </a:rPr>
              <a:t>Definição </a:t>
            </a:r>
            <a:r>
              <a:rPr lang="pt-BR" sz="2400" dirty="0">
                <a:solidFill>
                  <a:srgbClr val="FFFF00"/>
                </a:solidFill>
              </a:rPr>
              <a:t>do processo</a:t>
            </a:r>
            <a:r>
              <a:rPr lang="pt-BR" sz="2400" dirty="0"/>
              <a:t>: grau de </a:t>
            </a:r>
            <a:r>
              <a:rPr lang="pt-BR" sz="2400" dirty="0">
                <a:solidFill>
                  <a:schemeClr val="bg1"/>
                </a:solidFill>
              </a:rPr>
              <a:t>conhecimento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e </a:t>
            </a:r>
            <a:r>
              <a:rPr lang="pt-BR" sz="2400" dirty="0">
                <a:solidFill>
                  <a:schemeClr val="bg1"/>
                </a:solidFill>
              </a:rPr>
              <a:t>uso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do </a:t>
            </a:r>
            <a:r>
              <a:rPr lang="pt-BR" sz="2400" dirty="0" smtClean="0"/>
              <a:t>processo.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 smtClean="0">
                <a:solidFill>
                  <a:srgbClr val="FFFF00"/>
                </a:solidFill>
              </a:rPr>
              <a:t>Ambiente </a:t>
            </a:r>
            <a:r>
              <a:rPr lang="pt-BR" sz="2400" dirty="0">
                <a:solidFill>
                  <a:srgbClr val="FFFF00"/>
                </a:solidFill>
              </a:rPr>
              <a:t>de desenvolvimento</a:t>
            </a:r>
            <a:r>
              <a:rPr lang="pt-BR" sz="2400" dirty="0"/>
              <a:t>: </a:t>
            </a:r>
            <a:r>
              <a:rPr lang="pt-BR" sz="2400" dirty="0">
                <a:solidFill>
                  <a:schemeClr val="bg1"/>
                </a:solidFill>
              </a:rPr>
              <a:t>qualidade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das ferramentas </a:t>
            </a:r>
            <a:r>
              <a:rPr lang="pt-BR" sz="2400" dirty="0" smtClean="0"/>
              <a:t>disponíveis.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 smtClean="0">
                <a:solidFill>
                  <a:srgbClr val="FFFF00"/>
                </a:solidFill>
              </a:rPr>
              <a:t>Tecnologia </a:t>
            </a:r>
            <a:r>
              <a:rPr lang="pt-BR" sz="2400" dirty="0">
                <a:solidFill>
                  <a:srgbClr val="FFFF00"/>
                </a:solidFill>
              </a:rPr>
              <a:t>para a construção</a:t>
            </a:r>
            <a:r>
              <a:rPr lang="pt-BR" sz="2400" dirty="0"/>
              <a:t>: </a:t>
            </a:r>
            <a:r>
              <a:rPr lang="pt-BR" sz="2400" dirty="0">
                <a:solidFill>
                  <a:schemeClr val="bg1"/>
                </a:solidFill>
              </a:rPr>
              <a:t>complexidade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do </a:t>
            </a:r>
            <a:r>
              <a:rPr lang="pt-BR" sz="2400" dirty="0" smtClean="0"/>
              <a:t>sistema.</a:t>
            </a:r>
          </a:p>
          <a:p>
            <a:pPr marL="720000" lvl="1">
              <a:lnSpc>
                <a:spcPct val="100000"/>
              </a:lnSpc>
              <a:spcBef>
                <a:spcPts val="0"/>
              </a:spcBef>
            </a:pPr>
            <a:r>
              <a:rPr lang="pt-BR" sz="2400" dirty="0" smtClean="0">
                <a:solidFill>
                  <a:srgbClr val="FFFF00"/>
                </a:solidFill>
              </a:rPr>
              <a:t>Composição </a:t>
            </a:r>
            <a:r>
              <a:rPr lang="pt-BR" sz="2400" dirty="0">
                <a:solidFill>
                  <a:srgbClr val="FFFF00"/>
                </a:solidFill>
              </a:rPr>
              <a:t>do pessoal</a:t>
            </a:r>
            <a:r>
              <a:rPr lang="pt-BR" sz="2400" dirty="0"/>
              <a:t>: riscos associados com a </a:t>
            </a:r>
            <a:r>
              <a:rPr lang="pt-BR" sz="2400" dirty="0">
                <a:solidFill>
                  <a:schemeClr val="bg1"/>
                </a:solidFill>
              </a:rPr>
              <a:t>experiência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da equipe. </a:t>
            </a:r>
            <a:endParaRPr lang="pt-B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2106622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Identificação de Riscos 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763000" cy="4727448"/>
          </a:xfrm>
        </p:spPr>
        <p:txBody>
          <a:bodyPr/>
          <a:lstStyle/>
          <a:p>
            <a:r>
              <a:rPr lang="pt-BR" b="1" dirty="0" smtClean="0">
                <a:solidFill>
                  <a:srgbClr val="FFFF00"/>
                </a:solidFill>
              </a:rPr>
              <a:t>Exemplo</a:t>
            </a:r>
            <a:r>
              <a:rPr lang="pt-BR" b="1" dirty="0" smtClean="0"/>
              <a:t>:</a:t>
            </a:r>
            <a:r>
              <a:rPr lang="pt-BR" dirty="0" smtClean="0"/>
              <a:t> </a:t>
            </a:r>
            <a:r>
              <a:rPr lang="pt-BR" dirty="0" err="1" smtClean="0"/>
              <a:t>Checklist</a:t>
            </a:r>
            <a:r>
              <a:rPr lang="pt-BR" dirty="0" smtClean="0"/>
              <a:t> </a:t>
            </a:r>
            <a:r>
              <a:rPr lang="pt-BR" dirty="0"/>
              <a:t>para identificação dos riscos de Composição do Pessoal</a:t>
            </a:r>
            <a:r>
              <a:rPr lang="pt-BR" dirty="0" smtClean="0"/>
              <a:t>:</a:t>
            </a:r>
          </a:p>
          <a:p>
            <a:pPr lvl="1"/>
            <a:r>
              <a:rPr lang="pt-BR" sz="2400" dirty="0"/>
              <a:t>Há pessoas suficientes à </a:t>
            </a:r>
            <a:r>
              <a:rPr lang="pt-BR" sz="2400" dirty="0" smtClean="0"/>
              <a:t>disposição?</a:t>
            </a:r>
          </a:p>
          <a:p>
            <a:pPr lvl="1"/>
            <a:r>
              <a:rPr lang="pt-BR" sz="2400" dirty="0" smtClean="0"/>
              <a:t>As </a:t>
            </a:r>
            <a:r>
              <a:rPr lang="pt-BR" sz="2400" dirty="0"/>
              <a:t>pessoas têm a combinação certa de </a:t>
            </a:r>
            <a:r>
              <a:rPr lang="pt-BR" sz="2400" dirty="0" smtClean="0"/>
              <a:t>habilidades?</a:t>
            </a:r>
          </a:p>
          <a:p>
            <a:pPr lvl="1"/>
            <a:r>
              <a:rPr lang="pt-BR" sz="2400" dirty="0" smtClean="0"/>
              <a:t>O </a:t>
            </a:r>
            <a:r>
              <a:rPr lang="pt-BR" sz="2400" dirty="0"/>
              <a:t>pessoal está comprometido com toda a duração do </a:t>
            </a:r>
            <a:r>
              <a:rPr lang="pt-BR" sz="2400" dirty="0" smtClean="0"/>
              <a:t>projeto?</a:t>
            </a:r>
          </a:p>
          <a:p>
            <a:pPr lvl="1"/>
            <a:r>
              <a:rPr lang="pt-BR" sz="2400" dirty="0" smtClean="0"/>
              <a:t>Algum </a:t>
            </a:r>
            <a:r>
              <a:rPr lang="pt-BR" sz="2400" dirty="0"/>
              <a:t>membro estará trabalhando parcialmente nesse </a:t>
            </a:r>
            <a:r>
              <a:rPr lang="pt-BR" sz="2400" dirty="0" smtClean="0"/>
              <a:t>projeto?</a:t>
            </a:r>
          </a:p>
          <a:p>
            <a:pPr lvl="1"/>
            <a:r>
              <a:rPr lang="pt-BR" sz="2400" dirty="0" smtClean="0"/>
              <a:t>O </a:t>
            </a:r>
            <a:r>
              <a:rPr lang="pt-BR" sz="2400" dirty="0"/>
              <a:t>pessoal tem as expectativas certas sobre o trabalho que tem à </a:t>
            </a:r>
            <a:r>
              <a:rPr lang="pt-BR" sz="2400" dirty="0" smtClean="0"/>
              <a:t>mão?</a:t>
            </a:r>
          </a:p>
          <a:p>
            <a:pPr lvl="1"/>
            <a:r>
              <a:rPr lang="pt-BR" sz="2400" dirty="0" smtClean="0"/>
              <a:t>A </a:t>
            </a:r>
            <a:r>
              <a:rPr lang="pt-BR" sz="2400" dirty="0"/>
              <a:t>equipe recebeu o treinamento </a:t>
            </a:r>
            <a:r>
              <a:rPr lang="pt-BR" sz="2400" dirty="0" smtClean="0"/>
              <a:t>necessário?</a:t>
            </a:r>
          </a:p>
          <a:p>
            <a:pPr lvl="1"/>
            <a:r>
              <a:rPr lang="pt-BR" sz="2400" dirty="0" smtClean="0"/>
              <a:t>A </a:t>
            </a:r>
            <a:r>
              <a:rPr lang="pt-BR" sz="2400" dirty="0"/>
              <a:t>rotatividade entre os membros do pessoal será baixa o bastante para permitir continuidade?</a:t>
            </a:r>
            <a:endParaRPr lang="pt-B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6010229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Identificação de Riscos 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56276"/>
          </a:xfrm>
        </p:spPr>
        <p:txBody>
          <a:bodyPr/>
          <a:lstStyle/>
          <a:p>
            <a:r>
              <a:rPr lang="pt-BR" b="1" dirty="0" smtClean="0">
                <a:solidFill>
                  <a:srgbClr val="FFFF00"/>
                </a:solidFill>
              </a:rPr>
              <a:t>Exemplo</a:t>
            </a:r>
            <a:r>
              <a:rPr lang="pt-BR" b="1" dirty="0" smtClean="0"/>
              <a:t>: </a:t>
            </a:r>
            <a:r>
              <a:rPr lang="pt-BR" dirty="0" err="1" smtClean="0"/>
              <a:t>Checklist</a:t>
            </a:r>
            <a:r>
              <a:rPr lang="pt-BR" dirty="0" smtClean="0"/>
              <a:t> </a:t>
            </a:r>
            <a:r>
              <a:rPr lang="pt-BR" dirty="0"/>
              <a:t>para identificação dos riscos de Características do </a:t>
            </a:r>
            <a:r>
              <a:rPr lang="pt-BR" dirty="0" smtClean="0"/>
              <a:t>Cliente</a:t>
            </a:r>
          </a:p>
          <a:p>
            <a:pPr lvl="1"/>
            <a:r>
              <a:rPr lang="pt-BR" dirty="0"/>
              <a:t>Você já realizou outros projetos com o cliente</a:t>
            </a:r>
            <a:r>
              <a:rPr lang="pt-BR" dirty="0" smtClean="0"/>
              <a:t>?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cliente tem ideias sólidas dos </a:t>
            </a:r>
            <a:r>
              <a:rPr lang="pt-BR" dirty="0" smtClean="0"/>
              <a:t>requisitos?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cliente concorda em “gastar” tempo com </a:t>
            </a:r>
            <a:r>
              <a:rPr lang="pt-BR" dirty="0" smtClean="0"/>
              <a:t>você?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cliente está disposto em participar das </a:t>
            </a:r>
            <a:r>
              <a:rPr lang="pt-BR" dirty="0" smtClean="0"/>
              <a:t>revisões?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cliente tem expectativas realísticas?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3494345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Análise dos Riscos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474524"/>
          </a:xfrm>
        </p:spPr>
        <p:txBody>
          <a:bodyPr/>
          <a:lstStyle/>
          <a:p>
            <a:r>
              <a:rPr lang="pt-BR" dirty="0"/>
              <a:t>Identificar quais riscos são relevantes </a:t>
            </a:r>
          </a:p>
          <a:p>
            <a:r>
              <a:rPr lang="pt-BR" dirty="0" smtClean="0"/>
              <a:t>Propriedades </a:t>
            </a:r>
            <a:r>
              <a:rPr lang="pt-BR" dirty="0"/>
              <a:t>dos </a:t>
            </a:r>
            <a:r>
              <a:rPr lang="pt-BR" dirty="0" smtClean="0"/>
              <a:t>riscos</a:t>
            </a:r>
          </a:p>
          <a:p>
            <a:pPr lvl="1"/>
            <a:r>
              <a:rPr lang="pt-BR" dirty="0" smtClean="0"/>
              <a:t>Probabilidade</a:t>
            </a:r>
          </a:p>
          <a:p>
            <a:pPr lvl="1"/>
            <a:r>
              <a:rPr lang="pt-BR" dirty="0" smtClean="0"/>
              <a:t>Impacto</a:t>
            </a:r>
          </a:p>
          <a:p>
            <a:pPr lvl="1"/>
            <a:r>
              <a:rPr lang="pt-BR" dirty="0" smtClean="0"/>
              <a:t>Proximidade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23759198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Análise dos Riscos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068259"/>
          </a:xfrm>
        </p:spPr>
        <p:txBody>
          <a:bodyPr/>
          <a:lstStyle/>
          <a:p>
            <a:r>
              <a:rPr lang="pt-BR" dirty="0"/>
              <a:t>Isto é um risco ou </a:t>
            </a:r>
            <a:r>
              <a:rPr lang="pt-BR" dirty="0" smtClean="0"/>
              <a:t>não?</a:t>
            </a:r>
          </a:p>
          <a:p>
            <a:r>
              <a:rPr lang="pt-BR" dirty="0" smtClean="0"/>
              <a:t>Qual </a:t>
            </a:r>
            <a:r>
              <a:rPr lang="pt-BR" dirty="0"/>
              <a:t>a probabilidade de </a:t>
            </a:r>
            <a:r>
              <a:rPr lang="pt-BR" dirty="0" smtClean="0"/>
              <a:t>ocorrência?</a:t>
            </a:r>
          </a:p>
          <a:p>
            <a:r>
              <a:rPr lang="pt-BR" dirty="0" smtClean="0"/>
              <a:t>O </a:t>
            </a:r>
            <a:r>
              <a:rPr lang="pt-BR" dirty="0"/>
              <a:t>quanto sério é este </a:t>
            </a:r>
            <a:r>
              <a:rPr lang="pt-BR" dirty="0" smtClean="0"/>
              <a:t>risco?</a:t>
            </a:r>
          </a:p>
          <a:p>
            <a:r>
              <a:rPr lang="pt-BR" dirty="0" smtClean="0"/>
              <a:t>Quais </a:t>
            </a:r>
            <a:r>
              <a:rPr lang="pt-BR" dirty="0"/>
              <a:t>são as consequências?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1657296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Fase do Estudo de Viabilidade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41380"/>
          </a:xfrm>
        </p:spPr>
        <p:txBody>
          <a:bodyPr/>
          <a:lstStyle/>
          <a:p>
            <a:r>
              <a:rPr lang="pt-BR" dirty="0"/>
              <a:t>O estudo de viabilidade visa tanto a tomada de </a:t>
            </a:r>
            <a:r>
              <a:rPr lang="pt-BR" dirty="0" smtClean="0"/>
              <a:t>decisão como </a:t>
            </a:r>
            <a:r>
              <a:rPr lang="pt-BR" dirty="0"/>
              <a:t>a sugestão de possíveis alternativas de solução </a:t>
            </a:r>
            <a:r>
              <a:rPr lang="pt-BR" dirty="0" smtClean="0"/>
              <a:t>se um </a:t>
            </a:r>
            <a:r>
              <a:rPr lang="pt-BR" dirty="0"/>
              <a:t>sistema de informação pode ser feito (... é possível? </a:t>
            </a:r>
            <a:r>
              <a:rPr lang="pt-BR" dirty="0" smtClean="0"/>
              <a:t>... é </a:t>
            </a:r>
            <a:r>
              <a:rPr lang="pt-BR" dirty="0"/>
              <a:t>justificado? ).</a:t>
            </a:r>
          </a:p>
          <a:p>
            <a:r>
              <a:rPr lang="pt-BR" dirty="0"/>
              <a:t>Um estudo de viabilidade deve oferecer </a:t>
            </a:r>
            <a:r>
              <a:rPr lang="pt-BR" dirty="0" smtClean="0"/>
              <a:t>a gerência de informações ajuda na </a:t>
            </a:r>
            <a:r>
              <a:rPr lang="pt-BR" dirty="0"/>
              <a:t>decisão:</a:t>
            </a:r>
          </a:p>
          <a:p>
            <a:pPr lvl="1"/>
            <a:r>
              <a:rPr lang="pt-BR" dirty="0" smtClean="0"/>
              <a:t>se </a:t>
            </a:r>
            <a:r>
              <a:rPr lang="pt-BR" dirty="0"/>
              <a:t>o projeto pode ou não ser feito</a:t>
            </a:r>
          </a:p>
          <a:p>
            <a:pPr lvl="1"/>
            <a:r>
              <a:rPr lang="pt-BR" dirty="0" smtClean="0"/>
              <a:t>se </a:t>
            </a:r>
            <a:r>
              <a:rPr lang="pt-BR" dirty="0"/>
              <a:t>o produto final irá ou não beneficiar os </a:t>
            </a:r>
            <a:r>
              <a:rPr lang="pt-BR" dirty="0" smtClean="0"/>
              <a:t>usuários interessados</a:t>
            </a:r>
          </a:p>
          <a:p>
            <a:pPr lvl="1"/>
            <a:r>
              <a:rPr lang="pt-BR" dirty="0" smtClean="0"/>
              <a:t>escolha </a:t>
            </a:r>
            <a:r>
              <a:rPr lang="pt-BR" dirty="0"/>
              <a:t>das alternativas entre as possíveis soluções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melhor </a:t>
            </a:r>
            <a:r>
              <a:rPr lang="pt-BR" dirty="0" smtClean="0"/>
              <a:t>alternativa?</a:t>
            </a:r>
          </a:p>
        </p:txBody>
      </p:sp>
    </p:spTree>
    <p:extLst>
      <p:ext uri="{BB962C8B-B14F-4D97-AF65-F5344CB8AC3E}">
        <p14:creationId xmlns:p14="http://schemas.microsoft.com/office/powerpoint/2010/main" val="31320133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Início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área que mais tem esse tipo de problema de priorização é a de </a:t>
            </a:r>
            <a:r>
              <a:rPr lang="pt-BR" dirty="0" smtClean="0"/>
              <a:t>TI, </a:t>
            </a:r>
            <a:r>
              <a:rPr lang="pt-BR" dirty="0"/>
              <a:t>pois possui um grande número de projetos que são iniciados para dar suporte aos objetivos estratégicos do negócio, onde se faz necessário criar um método que seja mais simples e mais efetivo na definição de uma lista priorizada de projetos a executar.</a:t>
            </a:r>
          </a:p>
        </p:txBody>
      </p:sp>
    </p:spTree>
    <p:extLst>
      <p:ext uri="{BB962C8B-B14F-4D97-AF65-F5344CB8AC3E}">
        <p14:creationId xmlns:p14="http://schemas.microsoft.com/office/powerpoint/2010/main" val="2630080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O que estudar?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96670"/>
          </a:xfrm>
        </p:spPr>
        <p:txBody>
          <a:bodyPr/>
          <a:lstStyle/>
          <a:p>
            <a:r>
              <a:rPr lang="pt-BR" sz="2800" dirty="0"/>
              <a:t>O sistema organizacional apresentado, incluindo </a:t>
            </a:r>
            <a:r>
              <a:rPr lang="pt-BR" sz="2800" dirty="0" smtClean="0"/>
              <a:t>usuários, políticas</a:t>
            </a:r>
            <a:r>
              <a:rPr lang="pt-BR" sz="2800" dirty="0"/>
              <a:t>, funções, objetivos,...</a:t>
            </a:r>
          </a:p>
          <a:p>
            <a:r>
              <a:rPr lang="pt-BR" sz="2800" dirty="0" smtClean="0"/>
              <a:t>Problemas </a:t>
            </a:r>
            <a:r>
              <a:rPr lang="pt-BR" sz="2800" dirty="0"/>
              <a:t>com o sistema apresentado ( </a:t>
            </a:r>
            <a:r>
              <a:rPr lang="pt-BR" sz="2800" dirty="0" smtClean="0"/>
              <a:t>inconsistências, funcionalidades </a:t>
            </a:r>
            <a:r>
              <a:rPr lang="pt-BR" sz="2800" dirty="0"/>
              <a:t>inadequadas, performance</a:t>
            </a:r>
            <a:r>
              <a:rPr lang="pt-BR" sz="2800" dirty="0" smtClean="0"/>
              <a:t>,...)</a:t>
            </a:r>
            <a:endParaRPr lang="pt-BR" sz="2800" dirty="0"/>
          </a:p>
          <a:p>
            <a:r>
              <a:rPr lang="pt-BR" sz="2800" dirty="0" smtClean="0"/>
              <a:t>Objetivos </a:t>
            </a:r>
            <a:r>
              <a:rPr lang="pt-BR" sz="2800" dirty="0"/>
              <a:t>e outros requisitos para o novo sistema (o </a:t>
            </a:r>
            <a:r>
              <a:rPr lang="pt-BR" sz="2800" dirty="0" smtClean="0"/>
              <a:t>que precisa </a:t>
            </a:r>
            <a:r>
              <a:rPr lang="pt-BR" sz="2800" dirty="0"/>
              <a:t>mudar?)</a:t>
            </a:r>
          </a:p>
          <a:p>
            <a:r>
              <a:rPr lang="pt-BR" sz="2800" dirty="0" smtClean="0"/>
              <a:t>Restrições</a:t>
            </a:r>
            <a:r>
              <a:rPr lang="pt-BR" sz="2800" dirty="0"/>
              <a:t>, incluindo requisitos não-funcionais do </a:t>
            </a:r>
            <a:r>
              <a:rPr lang="pt-BR" sz="2800" dirty="0" smtClean="0"/>
              <a:t>sistema (superficialmente</a:t>
            </a:r>
            <a:r>
              <a:rPr lang="pt-BR" sz="2800" dirty="0"/>
              <a:t>)</a:t>
            </a:r>
          </a:p>
          <a:p>
            <a:r>
              <a:rPr lang="pt-BR" sz="2800" dirty="0" smtClean="0"/>
              <a:t>Alternativas </a:t>
            </a:r>
            <a:r>
              <a:rPr lang="pt-BR" sz="2800" dirty="0"/>
              <a:t>possíveis (o sistema atual é geralmente uma </a:t>
            </a:r>
            <a:r>
              <a:rPr lang="pt-BR" sz="2800" dirty="0" smtClean="0"/>
              <a:t>das alternativas</a:t>
            </a:r>
            <a:r>
              <a:rPr lang="pt-BR" sz="2800" dirty="0"/>
              <a:t>)</a:t>
            </a:r>
          </a:p>
          <a:p>
            <a:r>
              <a:rPr lang="pt-BR" sz="2800" dirty="0" smtClean="0"/>
              <a:t>Vantagens </a:t>
            </a:r>
            <a:r>
              <a:rPr lang="pt-BR" sz="2800" dirty="0"/>
              <a:t>e desvantagens das alternativas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058671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Tipos de Testes de Viabilidade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453801"/>
          </a:xfrm>
        </p:spPr>
        <p:txBody>
          <a:bodyPr/>
          <a:lstStyle/>
          <a:p>
            <a:r>
              <a:rPr lang="pt-BR" sz="2800" dirty="0">
                <a:solidFill>
                  <a:srgbClr val="FFFF00"/>
                </a:solidFill>
              </a:rPr>
              <a:t>Viabilidade </a:t>
            </a:r>
            <a:r>
              <a:rPr lang="pt-BR" sz="2800" dirty="0" smtClean="0">
                <a:solidFill>
                  <a:srgbClr val="FFFF00"/>
                </a:solidFill>
              </a:rPr>
              <a:t>operacional:</a:t>
            </a:r>
            <a:r>
              <a:rPr lang="pt-BR" sz="2800" dirty="0" smtClean="0"/>
              <a:t> </a:t>
            </a:r>
            <a:r>
              <a:rPr lang="pt-BR" sz="2800" dirty="0"/>
              <a:t>é uma medida do </a:t>
            </a:r>
            <a:r>
              <a:rPr lang="pt-BR" sz="2800" dirty="0" smtClean="0"/>
              <a:t>grau de </a:t>
            </a:r>
            <a:r>
              <a:rPr lang="pt-BR" sz="2800" dirty="0"/>
              <a:t>adequação da solução para a organização. </a:t>
            </a:r>
            <a:r>
              <a:rPr lang="pt-BR" sz="2800" dirty="0" smtClean="0"/>
              <a:t>É também </a:t>
            </a:r>
            <a:r>
              <a:rPr lang="pt-BR" sz="2800" dirty="0"/>
              <a:t>uma avaliação de como as pessoas </a:t>
            </a:r>
            <a:r>
              <a:rPr lang="pt-BR" sz="2800" dirty="0" smtClean="0"/>
              <a:t>se sentem </a:t>
            </a:r>
            <a:r>
              <a:rPr lang="pt-BR" sz="2800" dirty="0"/>
              <a:t>sobre o sistema/projeto.</a:t>
            </a:r>
          </a:p>
          <a:p>
            <a:r>
              <a:rPr lang="pt-BR" sz="2800" dirty="0" smtClean="0">
                <a:solidFill>
                  <a:srgbClr val="FFFF00"/>
                </a:solidFill>
              </a:rPr>
              <a:t>Viabilidade técnica:</a:t>
            </a:r>
            <a:r>
              <a:rPr lang="pt-BR" sz="2800" dirty="0" smtClean="0"/>
              <a:t> </a:t>
            </a:r>
            <a:r>
              <a:rPr lang="pt-BR" sz="2800" dirty="0"/>
              <a:t>é uma avaliação </a:t>
            </a:r>
            <a:r>
              <a:rPr lang="pt-BR" sz="2800" dirty="0" smtClean="0"/>
              <a:t>da praticidade </a:t>
            </a:r>
            <a:r>
              <a:rPr lang="pt-BR" sz="2800" dirty="0"/>
              <a:t>de uma solução técnica específica e </a:t>
            </a:r>
            <a:r>
              <a:rPr lang="pt-BR" sz="2800" dirty="0" smtClean="0"/>
              <a:t>a disponibilidade </a:t>
            </a:r>
            <a:r>
              <a:rPr lang="pt-BR" sz="2800" dirty="0"/>
              <a:t>dos recursos técnicos e </a:t>
            </a:r>
            <a:r>
              <a:rPr lang="pt-BR" sz="2800" dirty="0" smtClean="0"/>
              <a:t>dos especialistas.</a:t>
            </a:r>
          </a:p>
          <a:p>
            <a:r>
              <a:rPr lang="pt-BR" sz="2800" dirty="0">
                <a:solidFill>
                  <a:srgbClr val="FFFF00"/>
                </a:solidFill>
              </a:rPr>
              <a:t>Viabilidade de cronograma:</a:t>
            </a:r>
            <a:r>
              <a:rPr lang="pt-BR" sz="2800" dirty="0"/>
              <a:t> é uma avaliação de quão razoável está o cronograma do projeto.</a:t>
            </a:r>
          </a:p>
          <a:p>
            <a:r>
              <a:rPr lang="pt-BR" sz="2800" dirty="0">
                <a:solidFill>
                  <a:srgbClr val="FFFF00"/>
                </a:solidFill>
              </a:rPr>
              <a:t>Viabilidade econômica:</a:t>
            </a:r>
            <a:r>
              <a:rPr lang="pt-BR" sz="2800" dirty="0"/>
              <a:t> é uma avaliação de custo-eficiência de um projeto eficiência ou solução. Conhecida como análise de custo-benefício.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45216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185761"/>
          </a:xfrm>
        </p:spPr>
        <p:txBody>
          <a:bodyPr/>
          <a:lstStyle/>
          <a:p>
            <a:pPr algn="just"/>
            <a:r>
              <a:rPr lang="pt-BR" dirty="0"/>
              <a:t>Em projetos de software existem várias formas de se mensurar o “tamanho” do que será implementado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O objetivo de se dar um “tamanho” para o software a ser entregue é ter base para planejamento/controle do projeto.</a:t>
            </a:r>
            <a:endParaRPr lang="pt-BR" dirty="0" smtClean="0"/>
          </a:p>
          <a:p>
            <a:pPr algn="just"/>
            <a:r>
              <a:rPr lang="pt-BR" dirty="0"/>
              <a:t>Existe a velha (e muitas das vezes boa) </a:t>
            </a:r>
            <a:r>
              <a:rPr lang="pt-BR" dirty="0">
                <a:solidFill>
                  <a:srgbClr val="FFFF00"/>
                </a:solidFill>
              </a:rPr>
              <a:t>opinião de especialista</a:t>
            </a:r>
            <a:r>
              <a:rPr lang="pt-BR" dirty="0"/>
              <a:t>, que baseia-se na opinião de profissionais </a:t>
            </a:r>
            <a:r>
              <a:rPr lang="pt-BR" dirty="0" smtClean="0"/>
              <a:t>envolvidos.</a:t>
            </a:r>
          </a:p>
        </p:txBody>
      </p:sp>
    </p:spTree>
    <p:extLst>
      <p:ext uri="{BB962C8B-B14F-4D97-AF65-F5344CB8AC3E}">
        <p14:creationId xmlns:p14="http://schemas.microsoft.com/office/powerpoint/2010/main" val="1908850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70646"/>
          </a:xfrm>
        </p:spPr>
        <p:txBody>
          <a:bodyPr/>
          <a:lstStyle/>
          <a:p>
            <a:pPr algn="just"/>
            <a:r>
              <a:rPr lang="pt-BR" dirty="0">
                <a:solidFill>
                  <a:srgbClr val="FFFF00"/>
                </a:solidFill>
              </a:rPr>
              <a:t>UCP – os Pontos por Caso de Uso</a:t>
            </a:r>
            <a:r>
              <a:rPr lang="pt-BR" dirty="0"/>
              <a:t>  – </a:t>
            </a:r>
            <a:r>
              <a:rPr lang="pt-BR" dirty="0" smtClean="0"/>
              <a:t>muito </a:t>
            </a:r>
            <a:r>
              <a:rPr lang="pt-BR" dirty="0"/>
              <a:t>pouco </a:t>
            </a:r>
            <a:r>
              <a:rPr lang="pt-BR" dirty="0" smtClean="0"/>
              <a:t>utilizada.</a:t>
            </a:r>
          </a:p>
          <a:p>
            <a:pPr algn="just"/>
            <a:r>
              <a:rPr lang="pt-BR" dirty="0">
                <a:solidFill>
                  <a:srgbClr val="FFFF00"/>
                </a:solidFill>
              </a:rPr>
              <a:t>Planning </a:t>
            </a:r>
            <a:r>
              <a:rPr lang="pt-BR" dirty="0" err="1">
                <a:solidFill>
                  <a:srgbClr val="FFFF00"/>
                </a:solidFill>
              </a:rPr>
              <a:t>Poker</a:t>
            </a:r>
            <a:r>
              <a:rPr lang="pt-BR" dirty="0"/>
              <a:t> – uma técnica mais utilizada em projetos </a:t>
            </a:r>
            <a:r>
              <a:rPr lang="pt-BR" dirty="0" smtClean="0"/>
              <a:t>ágeis.</a:t>
            </a:r>
          </a:p>
          <a:p>
            <a:pPr algn="just"/>
            <a:r>
              <a:rPr lang="pt-BR" dirty="0" smtClean="0">
                <a:solidFill>
                  <a:srgbClr val="FFFF00"/>
                </a:solidFill>
              </a:rPr>
              <a:t>Estimativas </a:t>
            </a:r>
            <a:r>
              <a:rPr lang="pt-BR" dirty="0">
                <a:solidFill>
                  <a:srgbClr val="FFFF00"/>
                </a:solidFill>
              </a:rPr>
              <a:t>de Três Pontos</a:t>
            </a:r>
            <a:r>
              <a:rPr lang="pt-BR" dirty="0"/>
              <a:t> – mais focada no prazo do </a:t>
            </a:r>
            <a:r>
              <a:rPr lang="pt-BR" dirty="0" smtClean="0"/>
              <a:t>projeto.</a:t>
            </a:r>
          </a:p>
          <a:p>
            <a:pPr algn="just"/>
            <a:r>
              <a:rPr lang="pt-BR" dirty="0" smtClean="0">
                <a:solidFill>
                  <a:srgbClr val="FFFF00"/>
                </a:solidFill>
              </a:rPr>
              <a:t>FPA </a:t>
            </a:r>
            <a:r>
              <a:rPr lang="pt-BR" dirty="0">
                <a:solidFill>
                  <a:srgbClr val="FFFF00"/>
                </a:solidFill>
              </a:rPr>
              <a:t>(ou APF) – Análise por Pontos de </a:t>
            </a:r>
            <a:r>
              <a:rPr lang="pt-BR" dirty="0" smtClean="0">
                <a:solidFill>
                  <a:srgbClr val="FFFF00"/>
                </a:solidFill>
              </a:rPr>
              <a:t>Função</a:t>
            </a:r>
            <a:r>
              <a:rPr lang="pt-BR" dirty="0"/>
              <a:t> – </a:t>
            </a:r>
            <a:r>
              <a:rPr lang="pt-BR" dirty="0" smtClean="0"/>
              <a:t>muito </a:t>
            </a:r>
            <a:r>
              <a:rPr lang="pt-BR" dirty="0"/>
              <a:t>utilizada em projetos de software (geralmente em projetos que rodam ciclos mais “tradicionais”, mas aplicável também a projetos ágeis).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111019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083921"/>
          </a:xfrm>
        </p:spPr>
        <p:txBody>
          <a:bodyPr/>
          <a:lstStyle/>
          <a:p>
            <a:r>
              <a:rPr lang="pt-BR" dirty="0"/>
              <a:t>A partir do tamanho funcional é possível calcular 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Esforço</a:t>
            </a:r>
            <a:r>
              <a:rPr lang="pt-BR" dirty="0"/>
              <a:t> (quantas horas serão consumidas para realizar </a:t>
            </a:r>
            <a:r>
              <a:rPr lang="pt-BR" dirty="0" smtClean="0"/>
              <a:t>o projeto),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Prazo</a:t>
            </a:r>
            <a:r>
              <a:rPr lang="pt-BR" dirty="0"/>
              <a:t> (quando tempo durará </a:t>
            </a:r>
            <a:r>
              <a:rPr lang="pt-BR" dirty="0" smtClean="0"/>
              <a:t>o </a:t>
            </a:r>
            <a:r>
              <a:rPr lang="pt-BR" dirty="0"/>
              <a:t>projeto) </a:t>
            </a:r>
            <a:r>
              <a:rPr lang="pt-BR" dirty="0" smtClean="0"/>
              <a:t>e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Custo</a:t>
            </a:r>
            <a:r>
              <a:rPr lang="pt-BR" dirty="0"/>
              <a:t> (orçamento necessário a ser alocado para o projeto).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825202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algn="just"/>
            <a:r>
              <a:rPr lang="pt-BR" dirty="0"/>
              <a:t>A partir </a:t>
            </a:r>
            <a:r>
              <a:rPr lang="pt-BR" dirty="0">
                <a:solidFill>
                  <a:srgbClr val="FFFF00"/>
                </a:solidFill>
              </a:rPr>
              <a:t>destas três informações</a:t>
            </a:r>
            <a:r>
              <a:rPr lang="pt-BR" dirty="0"/>
              <a:t> temos condições de planejar o projeto com maior coerência frente ao que realmente deverá ser entregue. A qualidade das estimativas é fator determinante para o sucesso do planejamento, e também do projeto.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698216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r>
              <a:rPr lang="pt-BR" dirty="0"/>
              <a:t>Pontos de Função são largamente utilizados em projetos de </a:t>
            </a:r>
            <a:r>
              <a:rPr lang="pt-BR" dirty="0">
                <a:solidFill>
                  <a:srgbClr val="FFFF00"/>
                </a:solidFill>
              </a:rPr>
              <a:t>escopo fechado</a:t>
            </a:r>
            <a:r>
              <a:rPr lang="pt-BR" dirty="0"/>
              <a:t>, onde se delimita o escopo do software a ser construído antes do projeto ser iniciado e mensura-se o </a:t>
            </a:r>
            <a:r>
              <a:rPr lang="pt-BR" dirty="0">
                <a:solidFill>
                  <a:srgbClr val="FFFF00"/>
                </a:solidFill>
              </a:rPr>
              <a:t>tamanho funcional</a:t>
            </a:r>
            <a:r>
              <a:rPr lang="pt-BR" dirty="0"/>
              <a:t> deste </a:t>
            </a:r>
            <a:r>
              <a:rPr lang="pt-BR" dirty="0" smtClean="0"/>
              <a:t>escopo.</a:t>
            </a:r>
          </a:p>
          <a:p>
            <a:r>
              <a:rPr lang="pt-BR" dirty="0" smtClean="0"/>
              <a:t>A </a:t>
            </a:r>
            <a:r>
              <a:rPr lang="pt-BR" dirty="0"/>
              <a:t>técnica oferece condições de se ter qualidade nas estimativas.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039770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102388"/>
          </a:xfrm>
        </p:spPr>
        <p:txBody>
          <a:bodyPr/>
          <a:lstStyle/>
          <a:p>
            <a:r>
              <a:rPr lang="pt-BR" dirty="0"/>
              <a:t>Mas em projetos de software muitos cuidados devem ser tomados quando o assunto é métrica e estimativas, pois a volatilidade do escopo de um sistema não nos ajuda a ter precisão sobre o que será realmente feito até que seja feito. Isso é talvez o maior inimigo da qualidade nas estimativas em projetos de software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9896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>
                <a:effectLst/>
              </a:rPr>
              <a:t>Definição da fronteira da aplicação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7678"/>
          </a:xfrm>
        </p:spPr>
        <p:txBody>
          <a:bodyPr/>
          <a:lstStyle/>
          <a:p>
            <a:r>
              <a:rPr lang="pt-BR" dirty="0"/>
              <a:t>Essa parte talvez seja o ponto que demanda mais </a:t>
            </a:r>
            <a:r>
              <a:rPr lang="pt-BR" dirty="0" smtClean="0"/>
              <a:t>cuidado.</a:t>
            </a:r>
          </a:p>
          <a:p>
            <a:r>
              <a:rPr lang="pt-BR" dirty="0" smtClean="0"/>
              <a:t>Hoje </a:t>
            </a:r>
            <a:r>
              <a:rPr lang="pt-BR" dirty="0"/>
              <a:t>os sistemas são mais integrados do que nunca. E muitas vezes, </a:t>
            </a:r>
            <a:r>
              <a:rPr lang="pt-BR" dirty="0">
                <a:solidFill>
                  <a:srgbClr val="FFFF00"/>
                </a:solidFill>
              </a:rPr>
              <a:t>sob o ponto de vista do usuário</a:t>
            </a:r>
            <a:r>
              <a:rPr lang="pt-BR" dirty="0"/>
              <a:t>, não é perceptível onde começa o escopo de um sistema e termina o de outro.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3563888" y="4941168"/>
            <a:ext cx="1596644" cy="1078739"/>
          </a:xfrm>
          <a:prstGeom prst="rect">
            <a:avLst/>
          </a:prstGeom>
          <a:ln w="88900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</a:p>
        </p:txBody>
      </p:sp>
      <p:sp>
        <p:nvSpPr>
          <p:cNvPr id="5" name="Retângulo 4"/>
          <p:cNvSpPr/>
          <p:nvPr/>
        </p:nvSpPr>
        <p:spPr bwMode="auto">
          <a:xfrm>
            <a:off x="2738913" y="4345208"/>
            <a:ext cx="798322" cy="5239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5239210" y="4345208"/>
            <a:ext cx="798322" cy="5239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</a:p>
        </p:txBody>
      </p:sp>
      <p:sp>
        <p:nvSpPr>
          <p:cNvPr id="7" name="Retângulo 6"/>
          <p:cNvSpPr/>
          <p:nvPr/>
        </p:nvSpPr>
        <p:spPr bwMode="auto">
          <a:xfrm>
            <a:off x="2723775" y="6093296"/>
            <a:ext cx="798322" cy="5239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</a:p>
        </p:txBody>
      </p:sp>
      <p:sp>
        <p:nvSpPr>
          <p:cNvPr id="8" name="Retângulo 7"/>
          <p:cNvSpPr/>
          <p:nvPr/>
        </p:nvSpPr>
        <p:spPr bwMode="auto">
          <a:xfrm>
            <a:off x="5233097" y="6093296"/>
            <a:ext cx="798322" cy="5239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</a:p>
        </p:txBody>
      </p:sp>
    </p:spTree>
    <p:extLst>
      <p:ext uri="{BB962C8B-B14F-4D97-AF65-F5344CB8AC3E}">
        <p14:creationId xmlns:p14="http://schemas.microsoft.com/office/powerpoint/2010/main" val="648400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>
                <a:effectLst/>
              </a:rPr>
              <a:t>Definição da fronteira da aplicação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BR" dirty="0"/>
              <a:t>Deve-se estabelecer com o máximo de detalhe e clareza as fronteiras do sistema que está sendo metrificado, e alinhar isso com o usuário, para que qualquer esforço (adicional) do projeto pertinente a sistemas periféricos seja tratado como </a:t>
            </a:r>
            <a:r>
              <a:rPr lang="pt-BR" dirty="0">
                <a:solidFill>
                  <a:srgbClr val="FFFF00"/>
                </a:solidFill>
              </a:rPr>
              <a:t>alteração de escopo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10061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545586"/>
          </a:xfrm>
        </p:spPr>
        <p:txBody>
          <a:bodyPr/>
          <a:lstStyle/>
          <a:p>
            <a:r>
              <a:rPr lang="pt-BR" dirty="0"/>
              <a:t>Quando se procura definir quais são os projetos mais prioritários, é fundamental que os seus objetivos, interesses e oportunidades atendidas por cada projeto sejam explicitados e confrontados com os objetivos, interesses e oportunidades do negócio da organização como um todo, a fim de definir, através desta análise, sua importância estratégica.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55752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>
                <a:effectLst/>
              </a:rPr>
              <a:t>Definição da fronteira da aplicação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0876"/>
          </a:xfrm>
        </p:spPr>
        <p:txBody>
          <a:bodyPr/>
          <a:lstStyle/>
          <a:p>
            <a:r>
              <a:rPr lang="pt-BR" dirty="0"/>
              <a:t>Saber onde começa e onde termina o escopo é </a:t>
            </a:r>
            <a:r>
              <a:rPr lang="pt-BR" dirty="0" smtClean="0"/>
              <a:t>premissa básica.</a:t>
            </a:r>
            <a:endParaRPr lang="pt-BR" dirty="0"/>
          </a:p>
          <a:p>
            <a:r>
              <a:rPr lang="pt-BR" dirty="0"/>
              <a:t>É muito comum no meio do projeto – depois do contrato fechado – “descobrir-se” integrações das mais complicadas que precisam ser implementadas, mas é tarde, tem que fazer pois já foi </a:t>
            </a:r>
            <a:r>
              <a:rPr lang="pt-BR" dirty="0" smtClean="0"/>
              <a:t>assinado.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70518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Profissional de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r>
              <a:rPr lang="pt-BR" dirty="0"/>
              <a:t>Muitos profissionais, da gestão e </a:t>
            </a:r>
            <a:r>
              <a:rPr lang="pt-BR" dirty="0" smtClean="0"/>
              <a:t>da operação, subestimam </a:t>
            </a:r>
            <a:r>
              <a:rPr lang="pt-BR" dirty="0"/>
              <a:t>a complexidade da técnica FPA. A técnica é teoricamente simples, mas </a:t>
            </a:r>
            <a:r>
              <a:rPr lang="pt-BR" dirty="0" smtClean="0"/>
              <a:t>sua</a:t>
            </a:r>
            <a:r>
              <a:rPr lang="pt-BR" dirty="0"/>
              <a:t> </a:t>
            </a:r>
            <a:r>
              <a:rPr lang="pt-BR" dirty="0" smtClean="0">
                <a:solidFill>
                  <a:srgbClr val="FFFF00"/>
                </a:solidFill>
              </a:rPr>
              <a:t>subjetividade</a:t>
            </a:r>
            <a:r>
              <a:rPr lang="pt-BR" dirty="0" smtClean="0"/>
              <a:t> (ponto </a:t>
            </a:r>
            <a:r>
              <a:rPr lang="pt-BR" dirty="0"/>
              <a:t>de função é muito subjetivo em alguns pontos) demanda senioridade do profissional na aplicação da técnica.</a:t>
            </a:r>
          </a:p>
          <a:p>
            <a:r>
              <a:rPr lang="pt-BR" dirty="0"/>
              <a:t>Alguns pensam que basta o profissional realizar um curso bom que estará pronto para metrificar projetos complexos e gigantes. Não é bem assim.</a:t>
            </a:r>
          </a:p>
        </p:txBody>
      </p:sp>
    </p:spTree>
    <p:extLst>
      <p:ext uri="{BB962C8B-B14F-4D97-AF65-F5344CB8AC3E}">
        <p14:creationId xmlns:p14="http://schemas.microsoft.com/office/powerpoint/2010/main" val="39929357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Profissional de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A FPA possui um nível de subjetividade que incomoda, mas que torna-se menos subjetivo à medida que o profissional envolvido metrifica mais e mais, ou seja, adquire “rodagem”.</a:t>
            </a:r>
          </a:p>
        </p:txBody>
      </p:sp>
    </p:spTree>
    <p:extLst>
      <p:ext uri="{BB962C8B-B14F-4D97-AF65-F5344CB8AC3E}">
        <p14:creationId xmlns:p14="http://schemas.microsoft.com/office/powerpoint/2010/main" val="2896847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Profissional de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545586"/>
          </a:xfrm>
        </p:spPr>
        <p:txBody>
          <a:bodyPr/>
          <a:lstStyle/>
          <a:p>
            <a:r>
              <a:rPr lang="pt-BR" dirty="0"/>
              <a:t>Além disso, profissionais que não possuem bagagem em desenvolvimento e análise de sistemas (principalmente nesta ordem) não perceberão coisas que aquele que já construiu/projetou software consegue perceber (a senioridade à qual me refiro não é somente em metrificação, mas também em produção de software).</a:t>
            </a:r>
          </a:p>
        </p:txBody>
      </p:sp>
    </p:spTree>
    <p:extLst>
      <p:ext uri="{BB962C8B-B14F-4D97-AF65-F5344CB8AC3E}">
        <p14:creationId xmlns:p14="http://schemas.microsoft.com/office/powerpoint/2010/main" val="929612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Base histórica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Quando realiza-se uma contagem de Pontos de Função obtêm-se um </a:t>
            </a:r>
            <a:r>
              <a:rPr lang="pt-BR" b="1" dirty="0"/>
              <a:t>número final</a:t>
            </a:r>
            <a:r>
              <a:rPr lang="pt-BR" dirty="0"/>
              <a:t> – o </a:t>
            </a:r>
            <a:r>
              <a:rPr lang="pt-BR" dirty="0">
                <a:solidFill>
                  <a:srgbClr val="FFFF00"/>
                </a:solidFill>
              </a:rPr>
              <a:t>tamanho funcional</a:t>
            </a:r>
            <a:r>
              <a:rPr lang="pt-BR" dirty="0"/>
              <a:t> do software – que é a </a:t>
            </a:r>
            <a:r>
              <a:rPr lang="pt-BR" dirty="0">
                <a:solidFill>
                  <a:srgbClr val="FFFF00"/>
                </a:solidFill>
              </a:rPr>
              <a:t>quantidade de pontos de função</a:t>
            </a:r>
            <a:r>
              <a:rPr lang="pt-BR" dirty="0"/>
              <a:t>.</a:t>
            </a:r>
          </a:p>
          <a:p>
            <a:r>
              <a:rPr lang="pt-BR" dirty="0"/>
              <a:t>Mas este número isoladamente nada representa, é apenas uma </a:t>
            </a:r>
            <a:r>
              <a:rPr lang="pt-BR" dirty="0">
                <a:solidFill>
                  <a:srgbClr val="FFFF00"/>
                </a:solidFill>
              </a:rPr>
              <a:t>medida</a:t>
            </a:r>
            <a:r>
              <a:rPr lang="pt-BR" b="1" dirty="0"/>
              <a:t>.</a:t>
            </a:r>
            <a:r>
              <a:rPr lang="pt-BR" dirty="0"/>
              <a:t> Como já citado anteriormente, utiliza-se este número para estimar prazo/esforço/custo de um projeto.</a:t>
            </a:r>
          </a:p>
        </p:txBody>
      </p:sp>
    </p:spTree>
    <p:extLst>
      <p:ext uri="{BB962C8B-B14F-4D97-AF65-F5344CB8AC3E}">
        <p14:creationId xmlns:p14="http://schemas.microsoft.com/office/powerpoint/2010/main" val="9245536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Base histórica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7678"/>
          </a:xfrm>
        </p:spPr>
        <p:txBody>
          <a:bodyPr/>
          <a:lstStyle/>
          <a:p>
            <a:r>
              <a:rPr lang="pt-BR" dirty="0"/>
              <a:t>Mas para chegar-se a estas estimativas o </a:t>
            </a:r>
            <a:r>
              <a:rPr lang="pt-BR" dirty="0">
                <a:solidFill>
                  <a:srgbClr val="FFFF00"/>
                </a:solidFill>
              </a:rPr>
              <a:t>indicador de produtividade</a:t>
            </a:r>
            <a:r>
              <a:rPr lang="pt-BR" dirty="0"/>
              <a:t> é obrigatório, senão não tem como fazer a conta. Mas qual a produtividade factível de uma equipe?</a:t>
            </a:r>
          </a:p>
          <a:p>
            <a:r>
              <a:rPr lang="pt-BR" dirty="0"/>
              <a:t>Com menor margem de erro, apenas gerando base histórica e fazendo análise para </a:t>
            </a:r>
            <a:r>
              <a:rPr lang="pt-BR" dirty="0" smtClean="0"/>
              <a:t>saber.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56469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Base histórica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Gerar base histórica, para quem não tem uma, significa olhar para trás e fazer contagem de Pontos de Função de Aplicação, que gera uma espécie de inventário do tamanho funcional, e então cruzar isso com o que foi gasto no projeto inventariado em termos de prazo/esforço/custo.</a:t>
            </a:r>
          </a:p>
          <a:p>
            <a:r>
              <a:rPr lang="pt-BR" dirty="0"/>
              <a:t>Quanto mais projetos forem analisados e incluídos em base histórica, mais preciso será o indicador de produtividade da equipe.</a:t>
            </a:r>
          </a:p>
        </p:txBody>
      </p:sp>
    </p:spTree>
    <p:extLst>
      <p:ext uri="{BB962C8B-B14F-4D97-AF65-F5344CB8AC3E}">
        <p14:creationId xmlns:p14="http://schemas.microsoft.com/office/powerpoint/2010/main" val="3191987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Quantidade aceitável de requisitos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acuracidade</a:t>
            </a:r>
            <a:r>
              <a:rPr lang="pt-BR" dirty="0"/>
              <a:t> da métrica é proporcional à qualidade dos requisitos. Metrificar um escopo com requisitos ruins é apostar num quantitativo de pontos de função irreal.</a:t>
            </a:r>
          </a:p>
          <a:p>
            <a:r>
              <a:rPr lang="pt-BR" dirty="0"/>
              <a:t>E os profissionais de software tendem a subestimar a fase de Requisitos. Mas esta é a </a:t>
            </a:r>
            <a:r>
              <a:rPr lang="pt-BR" dirty="0">
                <a:solidFill>
                  <a:srgbClr val="FFFF00"/>
                </a:solidFill>
              </a:rPr>
              <a:t>principal fase</a:t>
            </a:r>
            <a:r>
              <a:rPr lang="pt-BR" dirty="0"/>
              <a:t> de um projeto de software, onde ocorre a modelagem conceitual do sistema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158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Quantidade aceitável de requisitos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545586"/>
          </a:xfrm>
        </p:spPr>
        <p:txBody>
          <a:bodyPr/>
          <a:lstStyle/>
          <a:p>
            <a:r>
              <a:rPr lang="pt-BR" dirty="0"/>
              <a:t>É muito comum encontrarmos </a:t>
            </a:r>
            <a:r>
              <a:rPr lang="pt-BR" dirty="0" err="1"/>
              <a:t>RFP’s</a:t>
            </a:r>
            <a:r>
              <a:rPr lang="pt-BR" dirty="0"/>
              <a:t> </a:t>
            </a:r>
            <a:r>
              <a:rPr lang="pt-BR" dirty="0" smtClean="0"/>
              <a:t>(Requisições de Propostas</a:t>
            </a:r>
            <a:r>
              <a:rPr lang="pt-BR" dirty="0"/>
              <a:t>) e Editais com requisitos macro tipo “Calcular imposto de renda de pessoa física”, “Calcular retenção de ISS”, “Emitir nota fiscal avulsa sem ICMS” etc. Requisitos como este precisam ser decompostos antes/durante a metrificação, do contrário a métrica ficará </a:t>
            </a:r>
            <a:r>
              <a:rPr lang="pt-BR" dirty="0" smtClean="0"/>
              <a:t>subdimensionada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68097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Itens não mensuráveis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102388"/>
          </a:xfrm>
        </p:spPr>
        <p:txBody>
          <a:bodyPr/>
          <a:lstStyle/>
          <a:p>
            <a:r>
              <a:rPr lang="pt-BR" dirty="0"/>
              <a:t>Muitos “tipos” de Funcionalidade não são mensuráveis por ponto de função. FPA possui uma série de contextos onde não é permitido medir o tamanho funcional da aplicação e negociar como cobrar isso é fundamental pois do contrário realiza-se parte do projeto gratuitamente, o que não é desejável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927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r>
              <a:rPr lang="pt-BR" dirty="0"/>
              <a:t>Por outro lado, não basta a definição clara da importância estratégica de um projeto para garantir que sejam escolhidas as técnicas mais adequadas ao seu </a:t>
            </a:r>
            <a:r>
              <a:rPr lang="pt-BR" dirty="0" smtClean="0"/>
              <a:t>gerenciamento.</a:t>
            </a:r>
          </a:p>
          <a:p>
            <a:r>
              <a:rPr lang="pt-BR" dirty="0" smtClean="0"/>
              <a:t>O </a:t>
            </a:r>
            <a:r>
              <a:rPr lang="pt-BR" dirty="0"/>
              <a:t>outro vetor fundamental nesta análise é a complexidade do projeto. Projetos complexos exigirão controles e </a:t>
            </a:r>
            <a:r>
              <a:rPr lang="pt-BR" dirty="0" smtClean="0"/>
              <a:t>frequências </a:t>
            </a:r>
            <a:r>
              <a:rPr lang="pt-BR" dirty="0"/>
              <a:t>de acompanhamento muito diferentes de projetos simples.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690750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Itens não mensuráveis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659190"/>
          </a:xfrm>
        </p:spPr>
        <p:txBody>
          <a:bodyPr/>
          <a:lstStyle/>
          <a:p>
            <a:r>
              <a:rPr lang="pt-BR" dirty="0" smtClean="0"/>
              <a:t>E </a:t>
            </a:r>
            <a:r>
              <a:rPr lang="pt-BR" dirty="0"/>
              <a:t>no decorrer do projeto, várias coisas que precisam ser implementadas </a:t>
            </a:r>
            <a:r>
              <a:rPr lang="pt-BR" dirty="0">
                <a:solidFill>
                  <a:srgbClr val="FFFF00"/>
                </a:solidFill>
              </a:rPr>
              <a:t>não foram metrificadas</a:t>
            </a:r>
            <a:r>
              <a:rPr lang="pt-BR" b="1" dirty="0"/>
              <a:t> </a:t>
            </a:r>
            <a:r>
              <a:rPr lang="pt-BR" dirty="0"/>
              <a:t>(pois não são mensuráveis com a técnica FPA), gerando prejuízo para o projeto. O principal exemplo são os Requisitos Não Funcionais.</a:t>
            </a:r>
          </a:p>
        </p:txBody>
      </p:sp>
    </p:spTree>
    <p:extLst>
      <p:ext uri="{BB962C8B-B14F-4D97-AF65-F5344CB8AC3E}">
        <p14:creationId xmlns:p14="http://schemas.microsoft.com/office/powerpoint/2010/main" val="3848584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Métricas </a:t>
            </a:r>
            <a:r>
              <a:rPr lang="pt-BR" dirty="0" smtClean="0"/>
              <a:t>Orientadas ao Tamanho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0471"/>
          </a:xfrm>
        </p:spPr>
        <p:txBody>
          <a:bodyPr/>
          <a:lstStyle/>
          <a:p>
            <a:pPr algn="just"/>
            <a:r>
              <a:rPr lang="pt-BR" dirty="0" smtClean="0"/>
              <a:t>São dependentes </a:t>
            </a:r>
            <a:r>
              <a:rPr lang="pt-BR" dirty="0"/>
              <a:t>da linguagem de programação utilizada na codificação do projeto, que elas penalizam programas bem projetados, porém mais curtos, que elas não podem acomodar facilmente linguagens não-procedurais e que seu uso em estimativas requer um nível de detalhes que pode ser difícil de </a:t>
            </a:r>
            <a:r>
              <a:rPr lang="pt-BR" dirty="0" smtClean="0"/>
              <a:t>conseguir.</a:t>
            </a:r>
          </a:p>
          <a:p>
            <a:pPr algn="just"/>
            <a:r>
              <a:rPr lang="pt-BR" dirty="0"/>
              <a:t>A contagem de linhas de código pode ser uma medida do que foi feito, e não uma medida a ser utilizada para previsão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7030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Métricas </a:t>
            </a:r>
            <a:r>
              <a:rPr lang="pt-BR" dirty="0" smtClean="0"/>
              <a:t>Orientadas à Função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42563"/>
          </a:xfrm>
        </p:spPr>
        <p:txBody>
          <a:bodyPr/>
          <a:lstStyle/>
          <a:p>
            <a:pPr algn="just"/>
            <a:r>
              <a:rPr lang="pt-BR" dirty="0" smtClean="0"/>
              <a:t>Medição de </a:t>
            </a:r>
            <a:r>
              <a:rPr lang="pt-BR" dirty="0"/>
              <a:t>software do ponto de vista do usuário, que determina de forma consistente o tamanho e complexidade de um software, sob a perspectiva do usuário</a:t>
            </a:r>
            <a:r>
              <a:rPr lang="pt-BR" dirty="0" smtClean="0"/>
              <a:t>.</a:t>
            </a:r>
            <a:endParaRPr lang="pt-BR" dirty="0"/>
          </a:p>
          <a:p>
            <a:pPr algn="just"/>
            <a:r>
              <a:rPr lang="pt-BR" dirty="0" smtClean="0"/>
              <a:t>Dimensiona um </a:t>
            </a:r>
            <a:r>
              <a:rPr lang="pt-BR" dirty="0"/>
              <a:t>software, quantificando a funcionalidade proporcionada ao usuário a partir do seu desenho </a:t>
            </a:r>
            <a:r>
              <a:rPr lang="pt-BR" dirty="0" smtClean="0"/>
              <a:t>lógico.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56057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Métricas </a:t>
            </a:r>
            <a:r>
              <a:rPr lang="pt-BR" dirty="0" smtClean="0"/>
              <a:t>Orientadas à Função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13297"/>
          </a:xfrm>
        </p:spPr>
        <p:txBody>
          <a:bodyPr/>
          <a:lstStyle/>
          <a:p>
            <a:pPr algn="just"/>
            <a:r>
              <a:rPr lang="pt-BR" dirty="0"/>
              <a:t>A análise considera as várias formas com que os usuários interagem com o sistema, com os seguintes objetivos</a:t>
            </a:r>
            <a:r>
              <a:rPr lang="pt-BR" dirty="0" smtClean="0"/>
              <a:t>:</a:t>
            </a:r>
            <a:endParaRPr lang="pt-BR" dirty="0"/>
          </a:p>
          <a:p>
            <a:pPr lvl="1" algn="just"/>
            <a:r>
              <a:rPr lang="pt-BR" dirty="0"/>
              <a:t>Fornecer medidas consistentes;</a:t>
            </a:r>
          </a:p>
          <a:p>
            <a:pPr lvl="1" algn="just"/>
            <a:r>
              <a:rPr lang="pt-BR" dirty="0"/>
              <a:t>Medir funcionalidades que o usuário solicita ou recebe;</a:t>
            </a:r>
          </a:p>
          <a:p>
            <a:pPr lvl="1" algn="just"/>
            <a:r>
              <a:rPr lang="pt-BR" dirty="0"/>
              <a:t>Independência da tecnologia;</a:t>
            </a:r>
          </a:p>
          <a:p>
            <a:pPr lvl="1" algn="just"/>
            <a:r>
              <a:rPr lang="pt-BR" dirty="0"/>
              <a:t>Método simples.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77941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Métricas </a:t>
            </a:r>
            <a:r>
              <a:rPr lang="pt-BR" dirty="0" smtClean="0"/>
              <a:t>Orientadas à Função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13297"/>
          </a:xfrm>
        </p:spPr>
        <p:txBody>
          <a:bodyPr/>
          <a:lstStyle/>
          <a:p>
            <a:pPr algn="just"/>
            <a:r>
              <a:rPr lang="pt-BR" dirty="0"/>
              <a:t>As métricas orientadas à função apresentam vários benefícios, dentre eles podemos citar o seguintes:</a:t>
            </a:r>
          </a:p>
          <a:p>
            <a:pPr lvl="1" algn="just"/>
            <a:r>
              <a:rPr lang="pt-BR" dirty="0" smtClean="0"/>
              <a:t>Uma </a:t>
            </a:r>
            <a:r>
              <a:rPr lang="pt-BR" dirty="0"/>
              <a:t>ferramenta para dimensionar aplicações;</a:t>
            </a:r>
          </a:p>
          <a:p>
            <a:pPr lvl="1" algn="just"/>
            <a:r>
              <a:rPr lang="pt-BR" dirty="0"/>
              <a:t>Um veículo para quantificar custo, esforço e tempo;</a:t>
            </a:r>
          </a:p>
          <a:p>
            <a:pPr lvl="1" algn="just"/>
            <a:r>
              <a:rPr lang="pt-BR" dirty="0"/>
              <a:t>Um veículo para calcular índices de produtividade e qualidade;</a:t>
            </a:r>
          </a:p>
          <a:p>
            <a:pPr lvl="1" algn="just"/>
            <a:r>
              <a:rPr lang="pt-BR" dirty="0"/>
              <a:t>Um fator de normalização para comparar software.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4923079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Métricas </a:t>
            </a:r>
            <a:r>
              <a:rPr lang="pt-BR" dirty="0" smtClean="0"/>
              <a:t>Orientadas a Objetos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42563"/>
          </a:xfrm>
        </p:spPr>
        <p:txBody>
          <a:bodyPr/>
          <a:lstStyle/>
          <a:p>
            <a:pPr algn="just"/>
            <a:r>
              <a:rPr lang="pt-BR" dirty="0"/>
              <a:t>Existem várias propostas para métricas OO que levam em consideração as características básicas e interações do sistema </a:t>
            </a:r>
            <a:r>
              <a:rPr lang="pt-BR" dirty="0" smtClean="0"/>
              <a:t>como:</a:t>
            </a:r>
          </a:p>
          <a:p>
            <a:pPr lvl="1" algn="just"/>
            <a:r>
              <a:rPr lang="pt-BR" dirty="0" smtClean="0"/>
              <a:t>número </a:t>
            </a:r>
            <a:r>
              <a:rPr lang="pt-BR" dirty="0"/>
              <a:t>de classes, número de cases, número de métodos, médias de métodos, médias de métodos por classe, linhas de código por método, profundidade máxima da hierarquia de classes, a relação existente entre métodos públicos e privados, entre </a:t>
            </a:r>
            <a:r>
              <a:rPr lang="pt-BR" dirty="0" smtClean="0"/>
              <a:t>outros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36624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Métricas </a:t>
            </a:r>
            <a:r>
              <a:rPr lang="pt-BR" dirty="0" smtClean="0"/>
              <a:t>Orientadas a Objetos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41325"/>
          </a:xfrm>
        </p:spPr>
        <p:txBody>
          <a:bodyPr/>
          <a:lstStyle/>
          <a:p>
            <a:pPr algn="just"/>
            <a:r>
              <a:rPr lang="pt-BR" sz="2600" dirty="0" smtClean="0"/>
              <a:t>Baseiam-se </a:t>
            </a:r>
            <a:r>
              <a:rPr lang="pt-BR" sz="2600" dirty="0"/>
              <a:t>na análise detalhada do design do sistema. Como na técnica de pontos-por-função, faz sentido adicionar um peso às métricas das classes para produzir uma medida de complexidade do </a:t>
            </a:r>
            <a:r>
              <a:rPr lang="pt-BR" sz="2600" dirty="0" smtClean="0"/>
              <a:t>sistema.</a:t>
            </a:r>
          </a:p>
          <a:p>
            <a:pPr algn="just"/>
            <a:r>
              <a:rPr lang="pt-BR" sz="2600" dirty="0" smtClean="0"/>
              <a:t>A </a:t>
            </a:r>
            <a:r>
              <a:rPr lang="pt-BR" sz="2600" dirty="0"/>
              <a:t>maioria das medidas examina atributos em termos dos conceitos </a:t>
            </a:r>
            <a:r>
              <a:rPr lang="pt-BR" sz="2600" dirty="0" smtClean="0"/>
              <a:t>de OO, como: herança</a:t>
            </a:r>
            <a:r>
              <a:rPr lang="pt-BR" sz="2600" dirty="0"/>
              <a:t>, polimorfismo e </a:t>
            </a:r>
            <a:r>
              <a:rPr lang="pt-BR" sz="2600" dirty="0" smtClean="0"/>
              <a:t>encapsulamento.</a:t>
            </a:r>
          </a:p>
          <a:p>
            <a:pPr algn="just"/>
            <a:r>
              <a:rPr lang="pt-BR" sz="2600" dirty="0" smtClean="0"/>
              <a:t>Para </a:t>
            </a:r>
            <a:r>
              <a:rPr lang="pt-BR" sz="2600" dirty="0"/>
              <a:t>tanto, seria necessário coletar um número significativo de contagens, ou seja, seria necessário tomar valores de vários projetos e </a:t>
            </a:r>
            <a:r>
              <a:rPr lang="pt-BR" sz="2600" dirty="0" smtClean="0"/>
              <a:t>dimensioná-los </a:t>
            </a:r>
            <a:r>
              <a:rPr lang="pt-BR" sz="2600" dirty="0"/>
              <a:t>selecionando as classes, os métodos e os atributos desejáveis para medir o tamanho e a complexidade de um novo software , o que nos tomaria um longo tempo</a:t>
            </a:r>
            <a:r>
              <a:rPr lang="pt-BR" sz="2600" dirty="0" smtClean="0"/>
              <a:t>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1606014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Referências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499146"/>
          </a:xfrm>
        </p:spPr>
        <p:txBody>
          <a:bodyPr/>
          <a:lstStyle/>
          <a:p>
            <a:pPr algn="just"/>
            <a:r>
              <a:rPr lang="pt-BR" sz="2800" dirty="0"/>
              <a:t>KERZNER, </a:t>
            </a:r>
            <a:r>
              <a:rPr lang="pt-BR" sz="2800" dirty="0" err="1"/>
              <a:t>Harnold</a:t>
            </a:r>
            <a:r>
              <a:rPr lang="pt-BR" sz="2800" dirty="0"/>
              <a:t>. Gestão de Projetos: As Melhores Práticas. 2.ed., Artmed, 2006.</a:t>
            </a:r>
          </a:p>
          <a:p>
            <a:pPr algn="just"/>
            <a:r>
              <a:rPr lang="pt-BR" sz="2800" dirty="0"/>
              <a:t>PRESSMAN, Roger S. Engenharia de Software. São Paulo: </a:t>
            </a:r>
            <a:r>
              <a:rPr lang="pt-BR" sz="2800" dirty="0" err="1"/>
              <a:t>McGrall</a:t>
            </a:r>
            <a:r>
              <a:rPr lang="pt-BR" sz="2800" dirty="0"/>
              <a:t>-Hill, 2006.</a:t>
            </a:r>
          </a:p>
          <a:p>
            <a:pPr algn="just"/>
            <a:r>
              <a:rPr lang="pt-BR" sz="2800" dirty="0"/>
              <a:t>SOMMERVILLE, Ian, Engenharia de Software. São </a:t>
            </a:r>
            <a:r>
              <a:rPr lang="pt-BR" sz="2800" dirty="0" smtClean="0"/>
              <a:t>Paulo: </a:t>
            </a:r>
            <a:r>
              <a:rPr lang="pt-BR" sz="2800" dirty="0"/>
              <a:t>Pearson </a:t>
            </a:r>
            <a:r>
              <a:rPr lang="pt-BR" sz="2800" dirty="0" err="1"/>
              <a:t>Addison-Weley</a:t>
            </a:r>
            <a:r>
              <a:rPr lang="pt-BR" sz="2800" dirty="0"/>
              <a:t>, 2007.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r>
              <a:rPr lang="pt-BR" dirty="0"/>
              <a:t>Por estes motivos, é recomendável apoiar o método de priorização de </a:t>
            </a:r>
            <a:r>
              <a:rPr lang="pt-BR" dirty="0" smtClean="0"/>
              <a:t>portfólio </a:t>
            </a:r>
            <a:r>
              <a:rPr lang="pt-BR" dirty="0"/>
              <a:t>de projetos em ambos os vetores: Importância estratégica e Complexidade do </a:t>
            </a:r>
            <a:r>
              <a:rPr lang="pt-BR" dirty="0" smtClean="0"/>
              <a:t>projeto.</a:t>
            </a:r>
          </a:p>
          <a:p>
            <a:r>
              <a:rPr lang="pt-BR" dirty="0" smtClean="0"/>
              <a:t>Na </a:t>
            </a:r>
            <a:r>
              <a:rPr lang="pt-BR" dirty="0"/>
              <a:t>figura </a:t>
            </a:r>
            <a:r>
              <a:rPr lang="pt-BR" dirty="0" smtClean="0"/>
              <a:t>a seguir, </a:t>
            </a:r>
            <a:r>
              <a:rPr lang="pt-BR" dirty="0"/>
              <a:t>estão ilustrados quatro quadrantes definidos pela aplicação destes </a:t>
            </a:r>
            <a:r>
              <a:rPr lang="pt-BR" dirty="0" smtClean="0"/>
              <a:t>vetores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50522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5" y="1304925"/>
            <a:ext cx="63817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85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416320"/>
          </a:xfrm>
        </p:spPr>
        <p:txBody>
          <a:bodyPr/>
          <a:lstStyle/>
          <a:p>
            <a:r>
              <a:rPr lang="pt-BR" sz="3000" dirty="0"/>
              <a:t>Projetos do tipo A – são aqueles com alta importância e complexidade. Estarão situados neste quadrante os maiores desafios em termos de transformação organizacional;</a:t>
            </a:r>
          </a:p>
          <a:p>
            <a:r>
              <a:rPr lang="pt-BR" sz="3000" dirty="0"/>
              <a:t>Projetos do tipo B – também são altamente importantes, porém com menor complexidade de execução. São projetos que podem agregar valor à organização com um nível menor de esforço</a:t>
            </a:r>
            <a:r>
              <a:rPr lang="pt-BR" sz="3000" dirty="0" smtClean="0"/>
              <a:t>;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072387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62815"/>
          </a:xfrm>
        </p:spPr>
        <p:txBody>
          <a:bodyPr/>
          <a:lstStyle/>
          <a:p>
            <a:r>
              <a:rPr lang="pt-BR" sz="3000" dirty="0"/>
              <a:t>Projetos do tipo C – projetos altamente complexos e sem muita importância estratégica para a organização. Normalmente situam-se aqui os projetos com viabilidade econômica baixa ou inexistente, como aqueles iniciados por exigência legal, por exemplo;</a:t>
            </a:r>
          </a:p>
          <a:p>
            <a:r>
              <a:rPr lang="pt-BR" sz="3000" dirty="0"/>
              <a:t>Projetos do tipo D – Na verdade são iniciativas ou ideias de menor importância transformadas em projetos e estacionadas no portfólio de projetos à espera da disponibilidade de recursos ou de oportunidades técnicas para sua realização.</a:t>
            </a:r>
          </a:p>
        </p:txBody>
      </p:sp>
    </p:spTree>
    <p:extLst>
      <p:ext uri="{BB962C8B-B14F-4D97-AF65-F5344CB8AC3E}">
        <p14:creationId xmlns:p14="http://schemas.microsoft.com/office/powerpoint/2010/main" val="10431367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266</TotalTime>
  <Words>8149</Words>
  <Application>Microsoft Office PowerPoint</Application>
  <PresentationFormat>Apresentação na tela (4:3)</PresentationFormat>
  <Paragraphs>433</Paragraphs>
  <Slides>57</Slides>
  <Notes>50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Courier New</vt:lpstr>
      <vt:lpstr>Segoe</vt:lpstr>
      <vt:lpstr>Wingdings</vt:lpstr>
      <vt:lpstr>Tema FEUC</vt:lpstr>
      <vt:lpstr>Branco com fonte Courier para slides de código</vt:lpstr>
      <vt:lpstr>GERÊNCIA DE PROJETOS DE SOFTWARE</vt:lpstr>
      <vt:lpstr>Início do Projeto</vt:lpstr>
      <vt:lpstr>Início do Projeto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Análise de Riscos</vt:lpstr>
      <vt:lpstr>Análise de Riscos</vt:lpstr>
      <vt:lpstr>Análise de Riscos</vt:lpstr>
      <vt:lpstr>Análise de Riscos</vt:lpstr>
      <vt:lpstr>Análise de Riscos</vt:lpstr>
      <vt:lpstr>Análise de Riscos</vt:lpstr>
      <vt:lpstr>Alguns riscos comuns em projeto de software</vt:lpstr>
      <vt:lpstr>Tipos de Risco</vt:lpstr>
      <vt:lpstr>Riscos de Projeto</vt:lpstr>
      <vt:lpstr>Riscos Técnicos</vt:lpstr>
      <vt:lpstr>Riscos de Negócio</vt:lpstr>
      <vt:lpstr>Outras Classificações</vt:lpstr>
      <vt:lpstr>Identificação de Riscos </vt:lpstr>
      <vt:lpstr>Identificação de Riscos </vt:lpstr>
      <vt:lpstr>Identificação de Riscos </vt:lpstr>
      <vt:lpstr>Identificação de Riscos </vt:lpstr>
      <vt:lpstr>Identificação de Riscos </vt:lpstr>
      <vt:lpstr>Análise dos Riscos</vt:lpstr>
      <vt:lpstr>Análise dos Riscos</vt:lpstr>
      <vt:lpstr>Fase do Estudo de Viabilidade</vt:lpstr>
      <vt:lpstr>O que estudar?</vt:lpstr>
      <vt:lpstr>Tipos de Testes de Viabilidade</vt:lpstr>
      <vt:lpstr>Dando tamanho ao projeto</vt:lpstr>
      <vt:lpstr>Dando tamanho ao projeto</vt:lpstr>
      <vt:lpstr>Dando tamanho ao projeto</vt:lpstr>
      <vt:lpstr>Dando tamanho ao projeto</vt:lpstr>
      <vt:lpstr>Dando tamanho ao projeto</vt:lpstr>
      <vt:lpstr>Dando tamanho ao projeto</vt:lpstr>
      <vt:lpstr>Definição da fronteira da aplicação</vt:lpstr>
      <vt:lpstr>Definição da fronteira da aplicação</vt:lpstr>
      <vt:lpstr>Definição da fronteira da aplicação</vt:lpstr>
      <vt:lpstr>Profissional de métrica</vt:lpstr>
      <vt:lpstr>Profissional de métrica</vt:lpstr>
      <vt:lpstr>Profissional de métrica</vt:lpstr>
      <vt:lpstr>Base histórica</vt:lpstr>
      <vt:lpstr>Base histórica</vt:lpstr>
      <vt:lpstr>Base histórica</vt:lpstr>
      <vt:lpstr>Quantidade aceitável de requisitos</vt:lpstr>
      <vt:lpstr>Quantidade aceitável de requisitos</vt:lpstr>
      <vt:lpstr>Itens não mensuráveis</vt:lpstr>
      <vt:lpstr>Itens não mensuráveis</vt:lpstr>
      <vt:lpstr>Métricas Orientadas ao Tamanho</vt:lpstr>
      <vt:lpstr>Métricas Orientadas à Função</vt:lpstr>
      <vt:lpstr>Métricas Orientadas à Função</vt:lpstr>
      <vt:lpstr>Métricas Orientadas à Função</vt:lpstr>
      <vt:lpstr>Métricas Orientadas a Objetos</vt:lpstr>
      <vt:lpstr>Métricas Orientadas a Objetos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Varajão</dc:creator>
  <cp:lastModifiedBy>varajao</cp:lastModifiedBy>
  <cp:revision>50</cp:revision>
  <dcterms:created xsi:type="dcterms:W3CDTF">2011-04-01T21:40:50Z</dcterms:created>
  <dcterms:modified xsi:type="dcterms:W3CDTF">2018-07-02T22:41:37Z</dcterms:modified>
</cp:coreProperties>
</file>